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6EA98-8A3C-4E96-ABB9-864AB2D0EF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Der markt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09D397-4483-47A8-A859-0E6ABE83C8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Katarina </a:t>
            </a:r>
            <a:r>
              <a:rPr lang="de-AT" dirty="0" err="1"/>
              <a:t>Kukrkic</a:t>
            </a:r>
            <a:r>
              <a:rPr lang="de-AT" dirty="0"/>
              <a:t> 4 HTA</a:t>
            </a:r>
          </a:p>
        </p:txBody>
      </p:sp>
    </p:spTree>
    <p:extLst>
      <p:ext uri="{BB962C8B-B14F-4D97-AF65-F5344CB8AC3E}">
        <p14:creationId xmlns:p14="http://schemas.microsoft.com/office/powerpoint/2010/main" val="233401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A927F-07FF-432E-A4A5-2BDA3A16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de-AT" dirty="0"/>
              <a:t>Märkte abseits des </a:t>
            </a:r>
            <a:r>
              <a:rPr lang="de-AT" dirty="0" err="1"/>
              <a:t>gleichgewichts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094157-63EF-468E-B1D9-0326E8230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18" y="2510028"/>
            <a:ext cx="4973268" cy="3799332"/>
          </a:xfrm>
        </p:spPr>
        <p:txBody>
          <a:bodyPr>
            <a:normAutofit/>
          </a:bodyPr>
          <a:lstStyle/>
          <a:p>
            <a:r>
              <a:rPr lang="de-AT" b="1" dirty="0"/>
              <a:t>Angebotsüberschuss</a:t>
            </a:r>
            <a:r>
              <a:rPr lang="de-AT" dirty="0"/>
              <a:t>: Bei Preis über dem Gleichgewichtspreis wird </a:t>
            </a:r>
            <a:r>
              <a:rPr lang="de-AT" b="1" dirty="0"/>
              <a:t>mehr angeboten als nachgefragt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b="1" dirty="0"/>
              <a:t>Nachfrageüberschuss</a:t>
            </a:r>
            <a:r>
              <a:rPr lang="de-AT" dirty="0"/>
              <a:t>: Bei Preis unter dem Gleichgewichtspreis </a:t>
            </a:r>
            <a:r>
              <a:rPr lang="de-AT" b="1" dirty="0"/>
              <a:t>wird mehr nachgefragt als angeboten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 49">
            <a:extLst>
              <a:ext uri="{FF2B5EF4-FFF2-40B4-BE49-F238E27FC236}">
                <a16:creationId xmlns:a16="http://schemas.microsoft.com/office/drawing/2014/main" id="{DA4CD358-B628-4ED3-A334-DA2FD634E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789" y="1992993"/>
            <a:ext cx="4782312" cy="28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8D162371-704F-4F86-BA84-B3846C9DD0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43216" y="2882075"/>
            <a:ext cx="146304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erade Verbindung 57">
            <a:extLst>
              <a:ext uri="{FF2B5EF4-FFF2-40B4-BE49-F238E27FC236}">
                <a16:creationId xmlns:a16="http://schemas.microsoft.com/office/drawing/2014/main" id="{22F65192-C2F4-459E-95DC-F110BCA28F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43216" y="4269647"/>
            <a:ext cx="146304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799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B0140-18BA-4640-AC46-E23FD8AA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44" y="361719"/>
            <a:ext cx="4476806" cy="1188720"/>
          </a:xfrm>
        </p:spPr>
        <p:txBody>
          <a:bodyPr>
            <a:normAutofit/>
          </a:bodyPr>
          <a:lstStyle/>
          <a:p>
            <a:r>
              <a:rPr lang="de-AT" sz="2600" dirty="0"/>
              <a:t>Konsumentenrente &amp; </a:t>
            </a:r>
            <a:r>
              <a:rPr lang="de-AT" sz="2600" dirty="0" err="1"/>
              <a:t>Produzenenrente</a:t>
            </a:r>
            <a:endParaRPr lang="de-AT" sz="2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01DAB8-2D9A-4C71-A8CA-39CD8FF7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04" y="1921225"/>
            <a:ext cx="5107225" cy="3997717"/>
          </a:xfrm>
        </p:spPr>
        <p:txBody>
          <a:bodyPr>
            <a:normAutofit lnSpcReduction="10000"/>
          </a:bodyPr>
          <a:lstStyle/>
          <a:p>
            <a:r>
              <a:rPr lang="de-AT" b="1" dirty="0"/>
              <a:t>Konsumentenrente</a:t>
            </a:r>
            <a:r>
              <a:rPr lang="de-AT" dirty="0"/>
              <a:t>: Alle Konsumenten können zum Gleichgewichtspreis kaufen, aber jene, die bereit gewesen wären zu einem höheren Preis zu bezahlen erzielen eine Rente.</a:t>
            </a:r>
            <a:r>
              <a:rPr lang="de-DE" altLang="de-DE" sz="1900" dirty="0"/>
              <a:t> Gesamtvorteil für die Konsumenten welche einen höheren Preis bezahlt hätten als den Marktpreis.</a:t>
            </a:r>
            <a:endParaRPr lang="de-DE" altLang="de-DE" sz="1900" dirty="0">
              <a:cs typeface="Arial" panose="020B0604020202020204" pitchFamily="34" charset="0"/>
            </a:endParaRPr>
          </a:p>
          <a:p>
            <a:endParaRPr lang="de-AT" dirty="0"/>
          </a:p>
          <a:p>
            <a:r>
              <a:rPr lang="de-AT" b="1" dirty="0"/>
              <a:t>Produzentenrente</a:t>
            </a:r>
            <a:r>
              <a:rPr lang="de-AT" dirty="0"/>
              <a:t>: Alle Anbieter, die bereit gewesen wären zu einem niedrigeren Preis zu verkaufen, als zum Gleichgewichtspreis erzielen einen Vorteil.</a:t>
            </a:r>
            <a:r>
              <a:rPr lang="de-DE" altLang="de-DE" sz="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900" dirty="0">
                <a:solidFill>
                  <a:schemeClr val="tx1"/>
                </a:solidFill>
              </a:rPr>
              <a:t>Gesamtvorteil für die Produzenten, welche einen geringeren Preis verlangt hätten als der Marktpreis.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7B55A0-B55A-493E-884C-418B365D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1857457"/>
            <a:ext cx="4782312" cy="3151027"/>
          </a:xfrm>
          <a:prstGeom prst="rect">
            <a:avLst/>
          </a:prstGeom>
        </p:spPr>
      </p:pic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5B3A4A21-EF6A-48E5-A624-F32702578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685" y="2482596"/>
            <a:ext cx="1517899" cy="1120140"/>
          </a:xfrm>
          <a:prstGeom prst="rtTriangl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4E559883-F62B-450B-8B36-494847B0037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83685" y="3602736"/>
            <a:ext cx="1517899" cy="1120140"/>
          </a:xfrm>
          <a:prstGeom prst="rtTriangle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42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DE04-F1D9-408C-86AC-AA20CBAB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88" y="258317"/>
            <a:ext cx="4515366" cy="1188720"/>
          </a:xfrm>
        </p:spPr>
        <p:txBody>
          <a:bodyPr>
            <a:normAutofit/>
          </a:bodyPr>
          <a:lstStyle/>
          <a:p>
            <a:r>
              <a:rPr lang="de-AT" sz="2000" dirty="0"/>
              <a:t>Verschiebungen von Nachfrage &amp; Angebotskurven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3092EF-A595-4F4F-8FB7-A4BA84303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588" y="1447038"/>
            <a:ext cx="5053450" cy="5152646"/>
          </a:xfrm>
        </p:spPr>
        <p:txBody>
          <a:bodyPr>
            <a:normAutofit/>
          </a:bodyPr>
          <a:lstStyle/>
          <a:p>
            <a:r>
              <a:rPr lang="de-AT" b="1" dirty="0"/>
              <a:t>Angebotsrückgang</a:t>
            </a:r>
            <a:r>
              <a:rPr lang="de-AT" dirty="0"/>
              <a:t>: z.B.: durch Ernteausfall geht das Angebot zurück</a:t>
            </a:r>
          </a:p>
          <a:p>
            <a:pPr marL="0" indent="0">
              <a:buNone/>
            </a:pPr>
            <a:r>
              <a:rPr lang="de-AT" dirty="0"/>
              <a:t>    Folge daraus: </a:t>
            </a:r>
            <a:r>
              <a:rPr lang="de-AT" b="1" dirty="0"/>
              <a:t>Preissteigerung</a:t>
            </a:r>
          </a:p>
          <a:p>
            <a:r>
              <a:rPr lang="de-AT" b="1" dirty="0"/>
              <a:t>Angebotsüberschuss</a:t>
            </a:r>
            <a:r>
              <a:rPr lang="de-AT" dirty="0"/>
              <a:t>: z.B.: sehr gute ernte führt zu Angebotssteigerung</a:t>
            </a:r>
          </a:p>
          <a:p>
            <a:pPr marL="0" indent="0">
              <a:buNone/>
            </a:pPr>
            <a:r>
              <a:rPr lang="de-AT" dirty="0"/>
              <a:t>    Folge daraus: </a:t>
            </a:r>
            <a:r>
              <a:rPr lang="de-AT" b="1" dirty="0"/>
              <a:t>Preissenkung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b="1" dirty="0"/>
              <a:t>Nachfragerückgang</a:t>
            </a:r>
            <a:r>
              <a:rPr lang="de-AT" dirty="0"/>
              <a:t>: z.B.: durch Äderungen des Geschmacks, Steuererhöhungen</a:t>
            </a:r>
          </a:p>
          <a:p>
            <a:pPr marL="0" indent="0">
              <a:buNone/>
            </a:pPr>
            <a:r>
              <a:rPr lang="de-AT" dirty="0"/>
              <a:t>    Folge daraus: </a:t>
            </a:r>
            <a:r>
              <a:rPr lang="de-AT" b="1" dirty="0"/>
              <a:t>Preissenkung</a:t>
            </a:r>
            <a:r>
              <a:rPr lang="de-AT" dirty="0"/>
              <a:t> für z.B. Fleisch</a:t>
            </a:r>
          </a:p>
          <a:p>
            <a:r>
              <a:rPr lang="de-AT" b="1" dirty="0"/>
              <a:t>Nachfrageüberschuss</a:t>
            </a:r>
            <a:r>
              <a:rPr lang="de-AT" dirty="0"/>
              <a:t>: z.B.: Volksfest Bier, Nachfrage steigt</a:t>
            </a:r>
          </a:p>
          <a:p>
            <a:pPr marL="0" indent="0">
              <a:buNone/>
            </a:pPr>
            <a:r>
              <a:rPr lang="de-AT" dirty="0"/>
              <a:t>    Folge daraus: </a:t>
            </a:r>
            <a:r>
              <a:rPr lang="de-AT" b="1" dirty="0"/>
              <a:t>Preissteigerung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DA064A-F458-4B82-A10D-F060D72B8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3"/>
          <a:stretch/>
        </p:blipFill>
        <p:spPr>
          <a:xfrm>
            <a:off x="5453178" y="-2"/>
            <a:ext cx="6739097" cy="34107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CE24463-4914-40B3-8EB5-2188B2307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3"/>
          <a:stretch/>
        </p:blipFill>
        <p:spPr>
          <a:xfrm>
            <a:off x="5452903" y="3447288"/>
            <a:ext cx="6739097" cy="3410712"/>
          </a:xfrm>
          <a:prstGeom prst="rect">
            <a:avLst/>
          </a:prstGeom>
        </p:spPr>
      </p:pic>
      <p:cxnSp>
        <p:nvCxnSpPr>
          <p:cNvPr id="11" name="Gerade Verbindung 15">
            <a:extLst>
              <a:ext uri="{FF2B5EF4-FFF2-40B4-BE49-F238E27FC236}">
                <a16:creationId xmlns:a16="http://schemas.microsoft.com/office/drawing/2014/main" id="{AA410424-B091-4D5F-8E34-D8EB84A431E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39712" y="0"/>
            <a:ext cx="2377440" cy="1705354"/>
          </a:xfrm>
          <a:prstGeom prst="line">
            <a:avLst/>
          </a:prstGeom>
          <a:ln w="7620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Gerade Verbindung 62">
            <a:extLst>
              <a:ext uri="{FF2B5EF4-FFF2-40B4-BE49-F238E27FC236}">
                <a16:creationId xmlns:a16="http://schemas.microsoft.com/office/drawing/2014/main" id="{C2B39806-EB5B-49D8-8E86-E3C52D44531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90688" y="964692"/>
            <a:ext cx="2168281" cy="1673352"/>
          </a:xfrm>
          <a:prstGeom prst="line">
            <a:avLst/>
          </a:prstGeom>
          <a:ln w="762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274B615-8912-447D-B495-3B7D48B3D3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41815" y="852677"/>
            <a:ext cx="480636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932C0B0-0F35-4551-97E4-BBA906558D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43216" y="2321052"/>
            <a:ext cx="585216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Gerade Verbindung 63">
            <a:extLst>
              <a:ext uri="{FF2B5EF4-FFF2-40B4-BE49-F238E27FC236}">
                <a16:creationId xmlns:a16="http://schemas.microsoft.com/office/drawing/2014/main" id="{BEB24CEB-3E92-4476-8805-C94647AB07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33488" y="3625594"/>
            <a:ext cx="2625481" cy="1864175"/>
          </a:xfrm>
          <a:prstGeom prst="line">
            <a:avLst/>
          </a:prstGeom>
          <a:ln w="7620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Gerade Verbindung 19">
            <a:extLst>
              <a:ext uri="{FF2B5EF4-FFF2-40B4-BE49-F238E27FC236}">
                <a16:creationId xmlns:a16="http://schemas.microsoft.com/office/drawing/2014/main" id="{F8C0C0EB-138B-4F47-A34C-DECD6A6D15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2433" y="4578739"/>
            <a:ext cx="2449700" cy="1822061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790915EF-4544-4DF2-B160-A1FFC54BFB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03082" y="5134676"/>
            <a:ext cx="543492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74E3CC9-3D47-4A21-BD4A-D776DD76F23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39712" y="4723637"/>
            <a:ext cx="480636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566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15368-CAD7-4925-9B87-C5B74225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de-AT" dirty="0"/>
              <a:t>Marktformen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18A2B8-A1F2-41AD-AF9E-496C63F9E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r>
              <a:rPr lang="de-AT" dirty="0"/>
              <a:t>Abhängig von der Anzahl der Marktteilnehmer unterscheidet man zwischen:</a:t>
            </a:r>
          </a:p>
          <a:p>
            <a:pPr marL="0" indent="0">
              <a:buNone/>
            </a:pPr>
            <a:r>
              <a:rPr lang="de-AT" dirty="0"/>
              <a:t>   Monopol-, Oligopol- und Wettbewerbsmärkten.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F2B172-4FE2-433A-B625-57CCF752B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1442334"/>
            <a:ext cx="4782312" cy="39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C8EDA-EFF8-4E61-850E-C98A758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de-AT" dirty="0"/>
              <a:t>Der Markt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BE4D0C-B5C4-4783-B61F-2458EEB1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r>
              <a:rPr lang="de-AT" dirty="0"/>
              <a:t>Auf einem Markt treffen potentielle </a:t>
            </a:r>
            <a:r>
              <a:rPr lang="de-AT" b="1" dirty="0"/>
              <a:t>Kunden</a:t>
            </a:r>
            <a:r>
              <a:rPr lang="de-AT" dirty="0"/>
              <a:t> und </a:t>
            </a:r>
            <a:r>
              <a:rPr lang="de-AT" b="1" dirty="0"/>
              <a:t>Verkäufer</a:t>
            </a:r>
            <a:r>
              <a:rPr lang="de-AT" dirty="0"/>
              <a:t> aufeinander.</a:t>
            </a:r>
          </a:p>
          <a:p>
            <a:r>
              <a:rPr lang="de-AT" dirty="0"/>
              <a:t>Wichtigste Funktion: Koordination von </a:t>
            </a:r>
            <a:r>
              <a:rPr lang="de-AT" b="1" dirty="0"/>
              <a:t>Angebot und Nachfrage</a:t>
            </a:r>
          </a:p>
          <a:p>
            <a:r>
              <a:rPr lang="de-AT" dirty="0"/>
              <a:t>Markt gibt Spielregeln in der Gesellschaft für </a:t>
            </a:r>
            <a:r>
              <a:rPr lang="de-AT" b="1" dirty="0"/>
              <a:t>wirtschaftliche Transaktionen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AE8C3DA-77DD-4429-AD32-2B4B78E13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1741228"/>
            <a:ext cx="4782312" cy="33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6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C421B-8341-4296-8C46-B437A305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de-AT" dirty="0"/>
              <a:t>Funktionen des Marktes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D09077-A80A-4A03-A52D-1A987C9A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r>
              <a:rPr lang="de-AT" dirty="0"/>
              <a:t>Versorgungsfunktion</a:t>
            </a:r>
          </a:p>
          <a:p>
            <a:r>
              <a:rPr lang="de-AT" dirty="0"/>
              <a:t>Koordinationsfunktion</a:t>
            </a:r>
          </a:p>
          <a:p>
            <a:r>
              <a:rPr lang="de-AT" dirty="0"/>
              <a:t>Preisbildungsfunktion</a:t>
            </a:r>
          </a:p>
          <a:p>
            <a:r>
              <a:rPr lang="de-AT" dirty="0"/>
              <a:t>Distributionsfunktion</a:t>
            </a:r>
          </a:p>
          <a:p>
            <a:r>
              <a:rPr lang="de-AT" dirty="0"/>
              <a:t>Wettbewerbsprinzip!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EFC4F-0AA2-47D1-B6BD-3F8F9D7F9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1836874"/>
            <a:ext cx="4782312" cy="319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1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39F7F-093F-4D80-BE41-EE70FCFB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de-AT" dirty="0"/>
              <a:t>Funktionen des </a:t>
            </a:r>
            <a:r>
              <a:rPr lang="de-AT" dirty="0" err="1"/>
              <a:t>preises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EAF1D2-1CF6-4291-8C87-0957E3B0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r>
              <a:rPr lang="de-AT" dirty="0"/>
              <a:t>Signalfunktion</a:t>
            </a:r>
          </a:p>
          <a:p>
            <a:r>
              <a:rPr lang="de-AT" dirty="0"/>
              <a:t>Rationierungsfunktion</a:t>
            </a:r>
          </a:p>
          <a:p>
            <a:r>
              <a:rPr lang="de-AT" dirty="0"/>
              <a:t>Selektionsfunktion</a:t>
            </a:r>
          </a:p>
          <a:p>
            <a:r>
              <a:rPr lang="de-AT" dirty="0"/>
              <a:t>Allokationsfunktion</a:t>
            </a:r>
          </a:p>
          <a:p>
            <a:r>
              <a:rPr lang="de-AT" dirty="0"/>
              <a:t>Wer produziert was und wie viel davon?</a:t>
            </a:r>
            <a:endParaRPr lang="de-A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EEA8D4-0030-450B-805E-394D5DB1A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1501669"/>
            <a:ext cx="4782312" cy="39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5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335AF-5651-4690-AA6D-990756C8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de-AT" sz="2000"/>
              <a:t>Märkte werden nach verschiedenen Kriterien klassifiziert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63433E-544B-4338-A321-A3BABFD08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r>
              <a:rPr lang="de-AT" dirty="0"/>
              <a:t>Art der Marktteilnehmer</a:t>
            </a:r>
          </a:p>
          <a:p>
            <a:r>
              <a:rPr lang="de-AT" dirty="0"/>
              <a:t>Zeitlich</a:t>
            </a:r>
          </a:p>
          <a:p>
            <a:r>
              <a:rPr lang="de-AT" dirty="0"/>
              <a:t>Räumlich</a:t>
            </a:r>
          </a:p>
          <a:p>
            <a:r>
              <a:rPr lang="de-AT" dirty="0"/>
              <a:t>Zentralisierungsgrad</a:t>
            </a:r>
          </a:p>
          <a:p>
            <a:r>
              <a:rPr lang="de-AT" dirty="0"/>
              <a:t>Art der gehandelten Güter</a:t>
            </a:r>
          </a:p>
          <a:p>
            <a:r>
              <a:rPr lang="de-AT" dirty="0"/>
              <a:t>Offenheit für (neue) Teilnehmer</a:t>
            </a:r>
          </a:p>
          <a:p>
            <a:r>
              <a:rPr lang="de-AT" dirty="0"/>
              <a:t>Rechtliche Aspekte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C4855D-916A-420A-8379-970D951FF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2087946"/>
            <a:ext cx="4782312" cy="26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C52B2-B784-47D4-9675-F99FCBC2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de-AT" sz="2200"/>
              <a:t>Modell des vollkommenen marktes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2D2E73-F8F3-4003-9F21-F69CC26F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r>
              <a:rPr lang="de-AT" dirty="0"/>
              <a:t>Homogenität</a:t>
            </a:r>
          </a:p>
          <a:p>
            <a:r>
              <a:rPr lang="de-AT" dirty="0"/>
              <a:t>Transparenz</a:t>
            </a:r>
          </a:p>
          <a:p>
            <a:r>
              <a:rPr lang="de-AT" dirty="0"/>
              <a:t>Freier Markt ein- und austritt</a:t>
            </a:r>
          </a:p>
          <a:p>
            <a:r>
              <a:rPr lang="de-AT" dirty="0"/>
              <a:t>Verhalten der Marktteilnehmer</a:t>
            </a:r>
          </a:p>
          <a:p>
            <a:r>
              <a:rPr lang="de-AT" dirty="0"/>
              <a:t>Wenn zumindest eine Anforderung nicht erfüllt ist spricht man von einem </a:t>
            </a:r>
            <a:r>
              <a:rPr lang="de-AT" b="1" dirty="0"/>
              <a:t>unvollkommenen Markt</a:t>
            </a:r>
          </a:p>
          <a:p>
            <a:r>
              <a:rPr lang="de-AT" b="1" dirty="0"/>
              <a:t>Alfred Marshall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 45">
            <a:extLst>
              <a:ext uri="{FF2B5EF4-FFF2-40B4-BE49-F238E27FC236}">
                <a16:creationId xmlns:a16="http://schemas.microsoft.com/office/drawing/2014/main" id="{A5F51E43-A406-4AF0-8E76-EA2C7A56B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566" y="1120741"/>
            <a:ext cx="1137040" cy="113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Ein Bild, das Karte enthält.&#10;&#10;Automatisch generierte Beschreibung">
            <a:extLst>
              <a:ext uri="{FF2B5EF4-FFF2-40B4-BE49-F238E27FC236}">
                <a16:creationId xmlns:a16="http://schemas.microsoft.com/office/drawing/2014/main" id="{F01EE002-C7DB-49EB-A639-00E701F9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302" y="2598130"/>
            <a:ext cx="5169321" cy="23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E84FA-5B82-46B0-82AD-E4771ABA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de-AT" dirty="0"/>
              <a:t>Angebot und nachfrage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8A8E1F-D391-4C2F-909E-3380E4C5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dirty="0"/>
              <a:t>Treibende Kräfte des Marktes</a:t>
            </a:r>
            <a:endParaRPr lang="de-AT"/>
          </a:p>
          <a:p>
            <a:pPr marL="0" indent="0">
              <a:lnSpc>
                <a:spcPct val="90000"/>
              </a:lnSpc>
              <a:buNone/>
            </a:pPr>
            <a:endParaRPr lang="de-AT"/>
          </a:p>
          <a:p>
            <a:pPr>
              <a:lnSpc>
                <a:spcPct val="90000"/>
              </a:lnSpc>
            </a:pPr>
            <a:r>
              <a:rPr lang="de-AT" dirty="0"/>
              <a:t>Gesamtangebot ergibt sich  aus: Angebotsmenge welche durch Preis, Kosten, Technologie und Erwartungen bestimmt wird</a:t>
            </a:r>
            <a:endParaRPr lang="de-AT"/>
          </a:p>
          <a:p>
            <a:pPr marL="0" indent="0">
              <a:lnSpc>
                <a:spcPct val="90000"/>
              </a:lnSpc>
              <a:buNone/>
            </a:pPr>
            <a:endParaRPr lang="de-AT"/>
          </a:p>
          <a:p>
            <a:pPr>
              <a:lnSpc>
                <a:spcPct val="90000"/>
              </a:lnSpc>
            </a:pPr>
            <a:r>
              <a:rPr lang="de-AT" dirty="0"/>
              <a:t>Gesamtnachfrage bestimmt durch: nachgefragte Mengen, Preise, Präferenzen, Einkommen, Erwartungen</a:t>
            </a:r>
            <a:endParaRPr lang="de-AT"/>
          </a:p>
          <a:p>
            <a:pPr>
              <a:lnSpc>
                <a:spcPct val="90000"/>
              </a:lnSpc>
            </a:pPr>
            <a:endParaRPr lang="de-A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34B9E16-9C17-4C3D-BD56-E43D4D40C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1890675"/>
            <a:ext cx="4782312" cy="308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F210A-0D04-493C-A886-02200308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de-AT"/>
              <a:t>Angebotskurve &amp; nachfragekurve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B90173-BD6D-4658-911A-92A7B86D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1700" b="1"/>
              <a:t>Nachfragekurve</a:t>
            </a:r>
            <a:r>
              <a:rPr lang="de-AT" sz="1700"/>
              <a:t>: gibt an wie die nachgefragte Menge vom Preis abhängt.</a:t>
            </a:r>
            <a:endParaRPr lang="de-DE" altLang="de-DE" sz="170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AT" sz="1700"/>
          </a:p>
          <a:p>
            <a:pPr>
              <a:lnSpc>
                <a:spcPct val="90000"/>
              </a:lnSpc>
            </a:pPr>
            <a:r>
              <a:rPr lang="de-AT" sz="1700"/>
              <a:t>Je höher der Preis, desto geringer die Nachfrage.</a:t>
            </a:r>
          </a:p>
          <a:p>
            <a:pPr marL="0" indent="0">
              <a:lnSpc>
                <a:spcPct val="90000"/>
              </a:lnSpc>
              <a:buNone/>
            </a:pPr>
            <a:endParaRPr lang="de-AT" sz="1700"/>
          </a:p>
          <a:p>
            <a:pPr>
              <a:lnSpc>
                <a:spcPct val="90000"/>
              </a:lnSpc>
            </a:pPr>
            <a:r>
              <a:rPr lang="de-AT" sz="1700" b="1"/>
              <a:t>Angebotskurve</a:t>
            </a:r>
            <a:r>
              <a:rPr lang="de-AT" sz="1700"/>
              <a:t>: gibt an wie die angebotene Menge vom Preis abhängt.</a:t>
            </a:r>
          </a:p>
          <a:p>
            <a:pPr>
              <a:lnSpc>
                <a:spcPct val="90000"/>
              </a:lnSpc>
            </a:pPr>
            <a:endParaRPr lang="de-AT" sz="1700"/>
          </a:p>
          <a:p>
            <a:pPr>
              <a:lnSpc>
                <a:spcPct val="90000"/>
              </a:lnSpc>
            </a:pPr>
            <a:r>
              <a:rPr lang="de-AT" sz="1700"/>
              <a:t>Je höher der Preis, desto größer das Angebot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8AA160-989B-4BE2-A398-C1C4FA98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1950630"/>
            <a:ext cx="4782312" cy="29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4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01A27-470C-4C3D-8F73-FEA11378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de-AT" sz="2400"/>
              <a:t>Marktgleichgewicht &amp; Ungleichgewicht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6C1212-7C76-4032-BBAE-48A38A8C9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1500" dirty="0"/>
              <a:t>Marktgleichgewicht:  Wenn sich zu einem bestimmten Preis die angebotene und nachgefragte Menge ausgleicht</a:t>
            </a:r>
          </a:p>
          <a:p>
            <a:pPr marL="0" indent="0">
              <a:lnSpc>
                <a:spcPct val="90000"/>
              </a:lnSpc>
              <a:buNone/>
            </a:pPr>
            <a:endParaRPr lang="de-AT" sz="1500" dirty="0"/>
          </a:p>
          <a:p>
            <a:pPr>
              <a:lnSpc>
                <a:spcPct val="90000"/>
              </a:lnSpc>
            </a:pPr>
            <a:endParaRPr lang="de-AT" sz="1500" dirty="0"/>
          </a:p>
          <a:p>
            <a:pPr>
              <a:lnSpc>
                <a:spcPct val="90000"/>
              </a:lnSpc>
            </a:pPr>
            <a:r>
              <a:rPr lang="de-AT" sz="1500" dirty="0"/>
              <a:t>Marktungleichgewicht: Wenn für den gegebenen Preis die angebotene Menge von der nachgefragten Menge abweicht.</a:t>
            </a:r>
          </a:p>
          <a:p>
            <a:pPr>
              <a:lnSpc>
                <a:spcPct val="90000"/>
              </a:lnSpc>
            </a:pPr>
            <a:r>
              <a:rPr lang="de-AT" sz="1500" dirty="0"/>
              <a:t>Dies tritt als Angebotsüberhang oder als Nachfragenüberhang auf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80F189-6E7E-4ADD-ACC5-8482865D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1729272"/>
            <a:ext cx="4782312" cy="34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68564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Macintosh PowerPoint</Application>
  <PresentationFormat>Breitbild</PresentationFormat>
  <Paragraphs>74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Paket</vt:lpstr>
      <vt:lpstr>Der markt</vt:lpstr>
      <vt:lpstr>Der Markt</vt:lpstr>
      <vt:lpstr>Funktionen des Marktes</vt:lpstr>
      <vt:lpstr>Funktionen des preises</vt:lpstr>
      <vt:lpstr>Märkte werden nach verschiedenen Kriterien klassifiziert</vt:lpstr>
      <vt:lpstr>Modell des vollkommenen marktes</vt:lpstr>
      <vt:lpstr>Angebot und nachfrage</vt:lpstr>
      <vt:lpstr>Angebotskurve &amp; nachfragekurve</vt:lpstr>
      <vt:lpstr>Marktgleichgewicht &amp; Ungleichgewicht</vt:lpstr>
      <vt:lpstr>Märkte abseits des gleichgewichts</vt:lpstr>
      <vt:lpstr>Konsumentenrente &amp; Produzenenrente</vt:lpstr>
      <vt:lpstr>Verschiebungen von Nachfrage &amp; Angebotskurven</vt:lpstr>
      <vt:lpstr>Marktformen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markt</dc:title>
  <dc:creator>Dragan Krsic</dc:creator>
  <cp:lastModifiedBy>Werner Holzheu</cp:lastModifiedBy>
  <cp:revision>9</cp:revision>
  <dcterms:created xsi:type="dcterms:W3CDTF">2020-03-25T13:53:06Z</dcterms:created>
  <dcterms:modified xsi:type="dcterms:W3CDTF">2020-03-26T07:01:32Z</dcterms:modified>
</cp:coreProperties>
</file>