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1" r:id="rId3"/>
    <p:sldId id="268" r:id="rId4"/>
    <p:sldId id="264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6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26.02.20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0" y="1"/>
            <a:ext cx="373350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  <a:cs typeface="Chalkduster"/>
              </a:rPr>
              <a:t>Vollkostenkostenrechnung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33506" y="1"/>
            <a:ext cx="54104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+mj-lt"/>
                <a:cs typeface="Chalkduster"/>
              </a:rPr>
              <a:t>Ziel/Kompetenzen: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800" dirty="0" smtClean="0">
                <a:latin typeface="+mj-lt"/>
                <a:cs typeface="Chalkduster"/>
              </a:rPr>
              <a:t>System der Kostenrechnung erklären können, Betriebsüberleitungsbogen erläutern können, 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800" dirty="0" smtClean="0">
                <a:latin typeface="+mj-lt"/>
                <a:cs typeface="Chalkduster"/>
              </a:rPr>
              <a:t>Unterschiede zwischen Aufwendungen und Kosten erklären können (kalkulatorische Wagnisse, Abschreibungen, ...)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421161"/>
            <a:ext cx="3733506" cy="344467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69" y="773920"/>
            <a:ext cx="3586738" cy="186987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0" y="3170171"/>
            <a:ext cx="255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System der Vollkostenrechnung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3966192" y="419108"/>
            <a:ext cx="385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1.1 Kostenarten </a:t>
            </a:r>
            <a:r>
              <a:rPr lang="mr-IN" sz="1200" b="1" dirty="0" smtClean="0"/>
              <a:t>–</a:t>
            </a:r>
            <a:r>
              <a:rPr lang="de-DE" sz="1200" b="1" dirty="0" smtClean="0"/>
              <a:t> BÜB erstellen können</a:t>
            </a:r>
            <a:endParaRPr lang="de-DE" sz="12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928092" y="2495795"/>
            <a:ext cx="3856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1.2 Kostenstellen </a:t>
            </a:r>
            <a:r>
              <a:rPr lang="mr-IN" sz="1200" b="1" dirty="0" smtClean="0"/>
              <a:t>–</a:t>
            </a:r>
            <a:r>
              <a:rPr lang="de-DE" sz="1200" b="1" dirty="0" smtClean="0"/>
              <a:t> Rechnung: BAB erstellen können</a:t>
            </a:r>
            <a:endParaRPr lang="de-DE" sz="1200" b="1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569" y="2914964"/>
            <a:ext cx="4270872" cy="2063437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565" y="1409052"/>
            <a:ext cx="2007835" cy="826147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940792" y="4907745"/>
            <a:ext cx="479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1.3 Kostenträger </a:t>
            </a:r>
            <a:r>
              <a:rPr lang="mr-IN" sz="1200" b="1" dirty="0" smtClean="0"/>
              <a:t>–</a:t>
            </a:r>
            <a:r>
              <a:rPr lang="de-DE" sz="1200" b="1" dirty="0" smtClean="0"/>
              <a:t> Rechnung: Preiskalkulation NRA Kalkulationen</a:t>
            </a:r>
            <a:endParaRPr lang="de-DE" sz="1200" b="1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662404" y="3797300"/>
            <a:ext cx="2438400" cy="127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-2977" y="409729"/>
            <a:ext cx="3648854" cy="2754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+mj-lt"/>
              </a:rPr>
              <a:t>Kostenrechnung / Controlling = Internes Rechnungswesen</a:t>
            </a:r>
          </a:p>
          <a:p>
            <a:endParaRPr lang="de-DE" sz="1000" dirty="0" smtClean="0">
              <a:latin typeface="+mj-lt"/>
            </a:endParaRPr>
          </a:p>
          <a:p>
            <a:r>
              <a:rPr lang="de-DE" sz="900" dirty="0" smtClean="0">
                <a:latin typeface="+mj-lt"/>
              </a:rPr>
              <a:t>Im Gegensatz zum externen Rechnungswesen (Bilanz &amp; G&amp;V) geht es beim Internen Rechnungswesen um die Unternehmenssteuerung / Controlling (</a:t>
            </a:r>
            <a:r>
              <a:rPr lang="de-DE" sz="900" dirty="0" err="1" smtClean="0">
                <a:latin typeface="+mj-lt"/>
              </a:rPr>
              <a:t>to</a:t>
            </a:r>
            <a:r>
              <a:rPr lang="de-DE" sz="900" dirty="0" smtClean="0">
                <a:latin typeface="+mj-lt"/>
              </a:rPr>
              <a:t> </a:t>
            </a:r>
            <a:r>
              <a:rPr lang="de-DE" sz="900" dirty="0" err="1" smtClean="0">
                <a:latin typeface="+mj-lt"/>
              </a:rPr>
              <a:t>control</a:t>
            </a:r>
            <a:r>
              <a:rPr lang="de-DE" sz="900" dirty="0" smtClean="0">
                <a:latin typeface="+mj-lt"/>
              </a:rPr>
              <a:t> = steuern) </a:t>
            </a:r>
          </a:p>
          <a:p>
            <a:r>
              <a:rPr lang="de-DE" sz="900" dirty="0" smtClean="0">
                <a:latin typeface="+mj-lt"/>
              </a:rPr>
              <a:t>Es sollen Entscheidungsgrundlagen getroffen werden.</a:t>
            </a:r>
          </a:p>
          <a:p>
            <a:r>
              <a:rPr lang="de-DE" sz="900" dirty="0" smtClean="0">
                <a:latin typeface="+mj-lt"/>
              </a:rPr>
              <a:t>z.B. Welche Preise soll ich für meine Produkte verlangen?</a:t>
            </a:r>
          </a:p>
          <a:p>
            <a:r>
              <a:rPr lang="de-DE" sz="900" dirty="0" smtClean="0">
                <a:latin typeface="+mj-lt"/>
              </a:rPr>
              <a:t>Soll man einen Auftrag annehmen oder ablehnen?</a:t>
            </a:r>
          </a:p>
          <a:p>
            <a:r>
              <a:rPr lang="de-DE" sz="900" dirty="0" smtClean="0">
                <a:latin typeface="+mj-lt"/>
              </a:rPr>
              <a:t>Nach welchen Prioritäten soll produziert werden?</a:t>
            </a:r>
            <a:endParaRPr lang="de-DE" sz="900" dirty="0">
              <a:latin typeface="+mj-lt"/>
            </a:endParaRPr>
          </a:p>
          <a:p>
            <a:endParaRPr lang="de-DE" sz="900" dirty="0">
              <a:latin typeface="+mj-lt"/>
            </a:endParaRPr>
          </a:p>
          <a:p>
            <a:pPr marL="228600" indent="-228600">
              <a:buAutoNum type="arabicParenR"/>
            </a:pPr>
            <a:r>
              <a:rPr lang="de-DE" sz="900" b="1" dirty="0" smtClean="0">
                <a:latin typeface="+mj-lt"/>
              </a:rPr>
              <a:t>Vollkostenrechnung (Anwendung, bei Vollauslastung)</a:t>
            </a:r>
          </a:p>
          <a:p>
            <a:r>
              <a:rPr lang="de-DE" sz="900" dirty="0" smtClean="0">
                <a:latin typeface="+mj-lt"/>
              </a:rPr>
              <a:t>Bei der Vollkostenrechnung werden Preisentscheidungen aufgrund der gesamten Kosten (Einzel- und Gemeinkosten) welche in den jeweiligen Kostenstellen anfallen getroffen.</a:t>
            </a:r>
          </a:p>
          <a:p>
            <a:r>
              <a:rPr lang="de-DE" sz="900" b="1" dirty="0" smtClean="0">
                <a:latin typeface="+mj-lt"/>
              </a:rPr>
              <a:t>System der Vollkostenrechnung</a:t>
            </a:r>
          </a:p>
          <a:p>
            <a:r>
              <a:rPr lang="de-DE" sz="900" dirty="0" smtClean="0">
                <a:latin typeface="+mj-lt"/>
              </a:rPr>
              <a:t>Instrumente der </a:t>
            </a:r>
            <a:r>
              <a:rPr lang="de-DE" sz="900" b="1" dirty="0" smtClean="0">
                <a:latin typeface="+mj-lt"/>
              </a:rPr>
              <a:t>Vollkostenrechnung</a:t>
            </a:r>
            <a:r>
              <a:rPr lang="de-DE" sz="900" dirty="0" smtClean="0">
                <a:latin typeface="+mj-lt"/>
              </a:rPr>
              <a:t> sind die</a:t>
            </a:r>
          </a:p>
          <a:p>
            <a:r>
              <a:rPr lang="de-DE" sz="900" dirty="0" smtClean="0">
                <a:latin typeface="+mj-lt"/>
              </a:rPr>
              <a:t>1) Kostenartenrechnung (BÜB)</a:t>
            </a:r>
          </a:p>
          <a:p>
            <a:r>
              <a:rPr lang="de-DE" sz="900" dirty="0" smtClean="0">
                <a:latin typeface="+mj-lt"/>
              </a:rPr>
              <a:t>2) Kostenstellenrechnung (BAB)</a:t>
            </a:r>
          </a:p>
          <a:p>
            <a:r>
              <a:rPr lang="de-DE" sz="900" dirty="0" smtClean="0">
                <a:latin typeface="+mj-lt"/>
              </a:rPr>
              <a:t>3) Kostenträgerrechnung (Absatz-Kalkulation)</a:t>
            </a:r>
            <a:endParaRPr lang="de-DE" sz="900" dirty="0">
              <a:latin typeface="+mj-lt"/>
            </a:endParaRPr>
          </a:p>
        </p:txBody>
      </p:sp>
      <p:sp>
        <p:nvSpPr>
          <p:cNvPr id="23" name="Line 670"/>
          <p:cNvSpPr>
            <a:spLocks noChangeShapeType="1"/>
          </p:cNvSpPr>
          <p:nvPr/>
        </p:nvSpPr>
        <p:spPr bwMode="auto">
          <a:xfrm rot="10800000" flipH="1" flipV="1">
            <a:off x="6134150" y="5793296"/>
            <a:ext cx="29807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24" name="Line 670"/>
          <p:cNvSpPr>
            <a:spLocks noChangeShapeType="1"/>
          </p:cNvSpPr>
          <p:nvPr/>
        </p:nvSpPr>
        <p:spPr bwMode="auto">
          <a:xfrm rot="10800000" flipH="1" flipV="1">
            <a:off x="6134150" y="5562601"/>
            <a:ext cx="298070" cy="20757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280725" y="5058056"/>
            <a:ext cx="21980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Gemeinkostenzuschlag + Gewinnzuschlag = NRA</a:t>
            </a:r>
            <a:endParaRPr lang="de-DE" sz="800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77218"/>
              </p:ext>
            </p:extLst>
          </p:nvPr>
        </p:nvGraphicFramePr>
        <p:xfrm>
          <a:off x="6470319" y="5351081"/>
          <a:ext cx="1251281" cy="812800"/>
        </p:xfrm>
        <a:graphic>
          <a:graphicData uri="http://schemas.openxmlformats.org/drawingml/2006/table">
            <a:tbl>
              <a:tblPr/>
              <a:tblGrid>
                <a:gridCol w="857581"/>
                <a:gridCol w="393700"/>
              </a:tblGrid>
              <a:tr h="1293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Gr.preis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293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WES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293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10,20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4876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</a:t>
                      </a:r>
                      <a:r>
                        <a:rPr lang="de-D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 des WES</a:t>
                      </a:r>
                    </a:p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=10,20/3*100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25642"/>
              </p:ext>
            </p:extLst>
          </p:nvPr>
        </p:nvGraphicFramePr>
        <p:xfrm>
          <a:off x="7848507" y="5211947"/>
          <a:ext cx="1257277" cy="927100"/>
        </p:xfrm>
        <a:graphic>
          <a:graphicData uri="http://schemas.openxmlformats.org/drawingml/2006/table">
            <a:tbl>
              <a:tblPr/>
              <a:tblGrid>
                <a:gridCol w="703590"/>
                <a:gridCol w="55368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NRA </a:t>
                      </a:r>
                      <a:r>
                        <a:rPr lang="de-DE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340%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+10,20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=13,20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47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1,32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Brutto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14,52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11199"/>
              </p:ext>
            </p:extLst>
          </p:nvPr>
        </p:nvGraphicFramePr>
        <p:xfrm>
          <a:off x="3962107" y="5244667"/>
          <a:ext cx="2222840" cy="1160514"/>
        </p:xfrm>
        <a:graphic>
          <a:graphicData uri="http://schemas.openxmlformats.org/drawingml/2006/table">
            <a:tbl>
              <a:tblPr/>
              <a:tblGrid>
                <a:gridCol w="1359193"/>
                <a:gridCol w="381000"/>
                <a:gridCol w="482647"/>
              </a:tblGrid>
              <a:tr h="11878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 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4351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GK (Speisen + Getränke)</a:t>
                      </a:r>
                      <a:endParaRPr lang="de-D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9,00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139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Seko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964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Gewinn z.B.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0434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Grundpreis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netto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2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 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699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Abgabepreis brutto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14,52 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3867776" y="6379839"/>
            <a:ext cx="54146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i="1" dirty="0" smtClean="0"/>
              <a:t>Controlling Praxis</a:t>
            </a:r>
            <a:r>
              <a:rPr lang="de-DE" sz="900" i="1" dirty="0" smtClean="0"/>
              <a:t>: NRA kann erhöht werden durch, Veränderung der Portionsgrößen, Veränderung der Zutaten,  </a:t>
            </a:r>
          </a:p>
          <a:p>
            <a:r>
              <a:rPr lang="de-DE" sz="900" i="1" dirty="0" smtClean="0"/>
              <a:t>Einsparung von Gemeinkosten, Preisverhandlungen mit Lieferanten, Veränderung der Gewinnmarge in </a:t>
            </a:r>
          </a:p>
          <a:p>
            <a:r>
              <a:rPr lang="de-DE" sz="900" i="1" dirty="0" smtClean="0"/>
              <a:t>Wettbewerbssituationen</a:t>
            </a:r>
            <a:endParaRPr lang="de-DE" sz="900" i="1" dirty="0"/>
          </a:p>
        </p:txBody>
      </p:sp>
      <p:sp>
        <p:nvSpPr>
          <p:cNvPr id="28" name="Textfeld 27"/>
          <p:cNvSpPr txBox="1"/>
          <p:nvPr/>
        </p:nvSpPr>
        <p:spPr>
          <a:xfrm>
            <a:off x="4007769" y="2668743"/>
            <a:ext cx="4649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Aufteilung der Gemeinkosten auf Kostenstellen und Ermittlung der GK-Zuschlagssätze</a:t>
            </a:r>
            <a:endParaRPr lang="de-DE" sz="1000" dirty="0"/>
          </a:p>
        </p:txBody>
      </p:sp>
      <p:sp>
        <p:nvSpPr>
          <p:cNvPr id="29" name="Textfeld 28"/>
          <p:cNvSpPr txBox="1"/>
          <p:nvPr/>
        </p:nvSpPr>
        <p:spPr>
          <a:xfrm>
            <a:off x="3986595" y="585696"/>
            <a:ext cx="517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Überleitung von Aufwänden aus der G&amp;V in Kosten und Leistungen als Basis für weitere Schritte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16587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4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22718"/>
            <a:ext cx="342900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mtClean="0">
                <a:latin typeface="+mj-lt"/>
                <a:cs typeface="Chalkduster"/>
              </a:rPr>
              <a:t>Teilkostenrechnung</a:t>
            </a:r>
            <a:r>
              <a:rPr lang="de-DE">
                <a:latin typeface="+mj-lt"/>
                <a:cs typeface="Chalkduster"/>
              </a:rPr>
              <a:t> </a:t>
            </a:r>
            <a:r>
              <a:rPr lang="de-DE" smtClean="0">
                <a:latin typeface="+mj-lt"/>
                <a:cs typeface="Chalkduster"/>
              </a:rPr>
              <a:t>Direct</a:t>
            </a:r>
            <a:r>
              <a:rPr lang="de-DE" dirty="0" smtClean="0">
                <a:latin typeface="+mj-lt"/>
                <a:cs typeface="Chalkduster"/>
              </a:rPr>
              <a:t> </a:t>
            </a:r>
            <a:r>
              <a:rPr lang="de-DE" dirty="0" err="1" smtClean="0">
                <a:latin typeface="+mj-lt"/>
                <a:cs typeface="Chalkduster"/>
              </a:rPr>
              <a:t>Costing</a:t>
            </a:r>
            <a:endParaRPr lang="de-DE" dirty="0" smtClean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Kostenrechnungsverfahren welches nur bei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Unterauslastung</a:t>
            </a:r>
            <a:r>
              <a:rPr lang="de-DE" sz="800" dirty="0" smtClean="0">
                <a:latin typeface="+mj-lt"/>
                <a:cs typeface="Chalkduster"/>
              </a:rPr>
              <a:t> angewendet wird</a:t>
            </a:r>
            <a:endParaRPr lang="de-DE" sz="8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428999" y="22718"/>
            <a:ext cx="57150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</a:t>
            </a:r>
          </a:p>
          <a:p>
            <a:r>
              <a:rPr lang="de-AT" sz="900" dirty="0" smtClean="0">
                <a:latin typeface="+mj-lt"/>
                <a:cs typeface="Chalkduster"/>
              </a:rPr>
              <a:t>Fixe und Variable Kosten unterscheiden können, Break Even Point ermitteln und interpretieren können, Teil Kore anwenden können (Annahme, Ablehnung eines Angebotes, Mindestmengen, - Umsatz, ..Sortimentsentscheidungen,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-1" y="502411"/>
            <a:ext cx="1492967" cy="65402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+mj-lt"/>
                <a:cs typeface="Chalkduster"/>
              </a:rPr>
              <a:t>2. Teilkostenrechnung</a:t>
            </a: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r>
              <a:rPr lang="de-DE" sz="1000" b="1" dirty="0" smtClean="0">
                <a:latin typeface="+mj-lt"/>
                <a:cs typeface="Chalkduster"/>
              </a:rPr>
              <a:t>1) Grundlagen:</a:t>
            </a:r>
          </a:p>
          <a:p>
            <a:pPr marL="228600" indent="-228600">
              <a:buAutoNum type="arabicParenR"/>
            </a:pPr>
            <a:r>
              <a:rPr lang="de-DE" sz="700" dirty="0" smtClean="0">
                <a:latin typeface="+mj-lt"/>
                <a:cs typeface="Chalkduster"/>
              </a:rPr>
              <a:t>Fixe </a:t>
            </a:r>
            <a:r>
              <a:rPr lang="de-DE" sz="700" dirty="0" err="1" smtClean="0">
                <a:latin typeface="+mj-lt"/>
                <a:cs typeface="Chalkduster"/>
              </a:rPr>
              <a:t>u</a:t>
            </a:r>
            <a:r>
              <a:rPr lang="de-DE" sz="700" dirty="0" smtClean="0">
                <a:latin typeface="+mj-lt"/>
                <a:cs typeface="Chalkduster"/>
              </a:rPr>
              <a:t> variable Kosten unt.</a:t>
            </a:r>
          </a:p>
          <a:p>
            <a:pPr marL="228600" indent="-228600">
              <a:buAutoNum type="arabicParenR"/>
            </a:pPr>
            <a:r>
              <a:rPr lang="de-DE" sz="700" dirty="0" smtClean="0">
                <a:latin typeface="+mj-lt"/>
                <a:cs typeface="Chalkduster"/>
              </a:rPr>
              <a:t>Break Even Point ermitteln</a:t>
            </a:r>
          </a:p>
          <a:p>
            <a:pPr marL="228600" indent="-228600">
              <a:buAutoNum type="arabicParenR"/>
            </a:pPr>
            <a:r>
              <a:rPr lang="de-DE" sz="700" dirty="0" smtClean="0">
                <a:latin typeface="+mj-lt"/>
                <a:cs typeface="Chalkduster"/>
              </a:rPr>
              <a:t>BEP interpretieren können</a:t>
            </a:r>
          </a:p>
          <a:p>
            <a:pPr marL="228600" indent="-228600">
              <a:buAutoNum type="arabicParenR"/>
            </a:pPr>
            <a:r>
              <a:rPr lang="de-DE" sz="700" dirty="0" smtClean="0">
                <a:latin typeface="+mj-lt"/>
                <a:cs typeface="Chalkduster"/>
              </a:rPr>
              <a:t>Plangewinn, Fixkostendegression</a:t>
            </a:r>
          </a:p>
          <a:p>
            <a:endParaRPr lang="de-DE" sz="800" b="1" dirty="0" smtClean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Fixe Kosten </a:t>
            </a:r>
            <a:r>
              <a:rPr lang="de-DE" sz="800" dirty="0" smtClean="0">
                <a:latin typeface="+mj-lt"/>
                <a:cs typeface="Chalkduster"/>
              </a:rPr>
              <a:t>sind beschäftigungsunabhängig</a:t>
            </a:r>
            <a:endParaRPr lang="de-DE" sz="800" b="1" dirty="0" smtClean="0">
              <a:latin typeface="+mj-lt"/>
              <a:cs typeface="Chalkduster"/>
            </a:endParaRPr>
          </a:p>
          <a:p>
            <a:endParaRPr lang="de-DE" sz="800" b="1" dirty="0" smtClean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Variable Kosten </a:t>
            </a:r>
            <a:r>
              <a:rPr lang="de-DE" sz="800" dirty="0" smtClean="0">
                <a:latin typeface="+mj-lt"/>
                <a:cs typeface="Chalkduster"/>
              </a:rPr>
              <a:t> beschäftigungsabhängig, 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Deckungsbeitrag (DB) </a:t>
            </a:r>
            <a:endParaRPr lang="de-DE" sz="800" dirty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DB=Nettopreis </a:t>
            </a:r>
            <a:r>
              <a:rPr lang="mr-IN" sz="800" dirty="0" smtClean="0">
                <a:latin typeface="+mj-lt"/>
                <a:cs typeface="Chalkduster"/>
              </a:rPr>
              <a:t>–</a:t>
            </a:r>
            <a:r>
              <a:rPr lang="de-DE" sz="800" dirty="0" smtClean="0">
                <a:latin typeface="+mj-lt"/>
                <a:cs typeface="Chalkduster"/>
              </a:rPr>
              <a:t> KV, </a:t>
            </a:r>
          </a:p>
          <a:p>
            <a:r>
              <a:rPr lang="de-DE" sz="800" dirty="0" smtClean="0">
                <a:latin typeface="+mj-lt"/>
                <a:cs typeface="Chalkduster"/>
              </a:rPr>
              <a:t>Dient zur Abdeckung der KF</a:t>
            </a:r>
          </a:p>
          <a:p>
            <a:endParaRPr lang="de-DE" sz="800" b="1" dirty="0" smtClean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Break Even Point (BEP)</a:t>
            </a:r>
          </a:p>
          <a:p>
            <a:r>
              <a:rPr lang="de-DE" sz="800" dirty="0" smtClean="0">
                <a:latin typeface="+mj-lt"/>
                <a:cs typeface="Chalkduster"/>
              </a:rPr>
              <a:t>BEP=</a:t>
            </a:r>
            <a:r>
              <a:rPr lang="de-DE" sz="800" dirty="0" err="1" smtClean="0">
                <a:latin typeface="+mj-lt"/>
                <a:cs typeface="Chalkduster"/>
              </a:rPr>
              <a:t>Kf</a:t>
            </a:r>
            <a:r>
              <a:rPr lang="de-DE" sz="800" dirty="0" smtClean="0">
                <a:latin typeface="+mj-lt"/>
                <a:cs typeface="Chalkduster"/>
              </a:rPr>
              <a:t>/DB</a:t>
            </a:r>
          </a:p>
          <a:p>
            <a:r>
              <a:rPr lang="de-DE" sz="800" dirty="0" smtClean="0">
                <a:latin typeface="+mj-lt"/>
                <a:cs typeface="Chalkduster"/>
              </a:rPr>
              <a:t>...ist die Gewinnschwelle, </a:t>
            </a:r>
          </a:p>
          <a:p>
            <a:r>
              <a:rPr lang="de-DE" sz="800" dirty="0" smtClean="0">
                <a:latin typeface="+mj-lt"/>
                <a:cs typeface="Chalkduster"/>
              </a:rPr>
              <a:t>(alle KF sind abgedeckt, ab hier gibt es Gewinn)</a:t>
            </a:r>
          </a:p>
          <a:p>
            <a:endParaRPr lang="de-DE" sz="800" b="1" dirty="0" smtClean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Plangewinn: </a:t>
            </a:r>
          </a:p>
          <a:p>
            <a:r>
              <a:rPr lang="de-DE" sz="800" dirty="0" smtClean="0">
                <a:latin typeface="+mj-lt"/>
                <a:cs typeface="Chalkduster"/>
              </a:rPr>
              <a:t>BEP neu = (</a:t>
            </a:r>
            <a:r>
              <a:rPr lang="de-DE" sz="800" dirty="0" err="1" smtClean="0">
                <a:latin typeface="+mj-lt"/>
                <a:cs typeface="Chalkduster"/>
              </a:rPr>
              <a:t>Kf+PG</a:t>
            </a:r>
            <a:r>
              <a:rPr lang="de-DE" sz="800" dirty="0" smtClean="0">
                <a:latin typeface="+mj-lt"/>
                <a:cs typeface="Chalkduster"/>
              </a:rPr>
              <a:t>)/DB</a:t>
            </a:r>
          </a:p>
          <a:p>
            <a:pPr marL="228600" indent="-228600">
              <a:buAutoNum type="arabicParenR"/>
            </a:pPr>
            <a:r>
              <a:rPr lang="de-DE" sz="800" dirty="0" smtClean="0">
                <a:latin typeface="+mj-lt"/>
                <a:cs typeface="Chalkduster"/>
              </a:rPr>
              <a:t>Erhöhung der Fixkosten (PG) </a:t>
            </a:r>
          </a:p>
          <a:p>
            <a:pPr marL="228600" indent="-228600">
              <a:buAutoNum type="arabicParenR"/>
            </a:pPr>
            <a:r>
              <a:rPr lang="de-DE" sz="800" dirty="0" smtClean="0">
                <a:latin typeface="+mj-lt"/>
                <a:cs typeface="Chalkduster"/>
              </a:rPr>
              <a:t>BEP neu &gt; </a:t>
            </a:r>
          </a:p>
          <a:p>
            <a:pPr marL="228600" indent="-228600">
              <a:buAutoNum type="arabicParenR"/>
            </a:pPr>
            <a:r>
              <a:rPr lang="de-DE" sz="800" dirty="0" smtClean="0">
                <a:latin typeface="+mj-lt"/>
                <a:cs typeface="Chalkduster"/>
              </a:rPr>
              <a:t>Erhöhung der </a:t>
            </a:r>
            <a:r>
              <a:rPr lang="de-DE" sz="800" dirty="0" err="1" smtClean="0">
                <a:latin typeface="+mj-lt"/>
                <a:cs typeface="Chalkduster"/>
              </a:rPr>
              <a:t>Min.menge</a:t>
            </a:r>
            <a:endParaRPr lang="de-DE" sz="800" dirty="0" smtClean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endParaRPr lang="de-DE" sz="800" dirty="0" smtClean="0">
              <a:latin typeface="+mj-lt"/>
              <a:cs typeface="Chalkduster"/>
            </a:endParaRPr>
          </a:p>
          <a:p>
            <a:endParaRPr lang="de-DE" sz="800" dirty="0" smtClean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Gesamtkostendegression</a:t>
            </a:r>
          </a:p>
          <a:p>
            <a:r>
              <a:rPr lang="de-DE" sz="800" b="1" dirty="0" smtClean="0">
                <a:latin typeface="+mj-lt"/>
                <a:cs typeface="Chalkduster"/>
              </a:rPr>
              <a:t>Fixkostendegression: </a:t>
            </a:r>
          </a:p>
          <a:p>
            <a:r>
              <a:rPr lang="de-DE" sz="800" dirty="0" smtClean="0">
                <a:latin typeface="+mj-lt"/>
                <a:cs typeface="Chalkduster"/>
              </a:rPr>
              <a:t>Mit steigender Menge bzw. Auslastung sinken die Gesamtkosten bzw. Fixkosten/Stück</a:t>
            </a:r>
            <a:endParaRPr lang="de-DE" sz="800" b="1" dirty="0" smtClean="0">
              <a:latin typeface="+mj-lt"/>
              <a:cs typeface="Chalkduster"/>
            </a:endParaRP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 smtClean="0">
                <a:latin typeface="+mj-lt"/>
                <a:cs typeface="Chalkduster"/>
              </a:rPr>
              <a:t>Bedeutung von Auslastung</a:t>
            </a:r>
          </a:p>
          <a:p>
            <a:endParaRPr lang="de-DE" sz="800" b="1" dirty="0" smtClean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Auswirkungen auf Betriebsgrößen</a:t>
            </a:r>
          </a:p>
          <a:p>
            <a:r>
              <a:rPr lang="de-DE" sz="800" dirty="0" smtClean="0">
                <a:latin typeface="+mj-lt"/>
                <a:cs typeface="Chalkduster"/>
              </a:rPr>
              <a:t>z.B. Industrie, ...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911999"/>
            <a:ext cx="896065" cy="505393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460803"/>
            <a:ext cx="914400" cy="437258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990" y="3174999"/>
            <a:ext cx="905445" cy="684939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502" y="2982234"/>
            <a:ext cx="1717370" cy="890405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596" y="2362200"/>
            <a:ext cx="1860578" cy="1541916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2794665" y="911999"/>
            <a:ext cx="5981191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 smtClean="0">
                <a:cs typeface="Chalkduster"/>
              </a:rPr>
              <a:t>2.1 Fixe Kosten (</a:t>
            </a:r>
            <a:r>
              <a:rPr lang="de-DE" sz="900" b="1" dirty="0" err="1" smtClean="0">
                <a:cs typeface="Chalkduster"/>
              </a:rPr>
              <a:t>Kf</a:t>
            </a:r>
            <a:r>
              <a:rPr lang="de-DE" sz="900" b="1" dirty="0" smtClean="0">
                <a:cs typeface="Chalkduster"/>
              </a:rPr>
              <a:t>) </a:t>
            </a:r>
            <a:r>
              <a:rPr lang="de-DE" sz="900" dirty="0">
                <a:cs typeface="Chalkduster"/>
              </a:rPr>
              <a:t>sind beschäftigungs</a:t>
            </a:r>
            <a:r>
              <a:rPr lang="de-DE" sz="900" b="1" dirty="0">
                <a:solidFill>
                  <a:srgbClr val="FF0000"/>
                </a:solidFill>
                <a:cs typeface="Chalkduster"/>
              </a:rPr>
              <a:t>unabhängig</a:t>
            </a:r>
            <a:r>
              <a:rPr lang="de-DE" sz="900" dirty="0">
                <a:cs typeface="Chalkduster"/>
              </a:rPr>
              <a:t> </a:t>
            </a:r>
            <a:endParaRPr lang="de-DE" sz="900" dirty="0" smtClean="0">
              <a:cs typeface="Chalkduster"/>
            </a:endParaRPr>
          </a:p>
          <a:p>
            <a:r>
              <a:rPr lang="de-DE" sz="800" dirty="0" smtClean="0">
                <a:cs typeface="Chalkduster"/>
              </a:rPr>
              <a:t>d.h</a:t>
            </a:r>
            <a:r>
              <a:rPr lang="de-DE" sz="800" dirty="0">
                <a:cs typeface="Chalkduster"/>
              </a:rPr>
              <a:t>. sie fallen auf jeden Fall an, egal ob etwas produziert oder erstellt wird</a:t>
            </a:r>
            <a:r>
              <a:rPr lang="de-DE" sz="800" dirty="0" smtClean="0">
                <a:cs typeface="Chalkduster"/>
              </a:rPr>
              <a:t>.</a:t>
            </a:r>
          </a:p>
          <a:p>
            <a:r>
              <a:rPr lang="de-DE" sz="800" dirty="0" smtClean="0">
                <a:cs typeface="Chalkduster"/>
              </a:rPr>
              <a:t> </a:t>
            </a:r>
            <a:r>
              <a:rPr lang="de-DE" sz="800" dirty="0">
                <a:cs typeface="Chalkduster"/>
              </a:rPr>
              <a:t>Z.B. </a:t>
            </a:r>
            <a:r>
              <a:rPr lang="de-DE" sz="800" dirty="0" smtClean="0">
                <a:cs typeface="Chalkduster"/>
              </a:rPr>
              <a:t>Abschreibungen, Miete</a:t>
            </a:r>
            <a:r>
              <a:rPr lang="de-DE" sz="800" dirty="0">
                <a:cs typeface="Chalkduster"/>
              </a:rPr>
              <a:t>, Versicherung, </a:t>
            </a:r>
            <a:r>
              <a:rPr lang="de-DE" sz="800" dirty="0" smtClean="0">
                <a:cs typeface="Chalkduster"/>
              </a:rPr>
              <a:t>etc. Können bei Info fix/</a:t>
            </a:r>
            <a:r>
              <a:rPr lang="de-DE" sz="800" dirty="0" err="1" smtClean="0">
                <a:cs typeface="Chalkduster"/>
              </a:rPr>
              <a:t>var</a:t>
            </a:r>
            <a:r>
              <a:rPr lang="de-DE" sz="800" dirty="0" smtClean="0">
                <a:cs typeface="Chalkduster"/>
              </a:rPr>
              <a:t> aus BAB abgelesen werden.</a:t>
            </a:r>
            <a:endParaRPr lang="de-DE" sz="800" dirty="0">
              <a:cs typeface="Chalkduster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794665" y="1460803"/>
            <a:ext cx="5981191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 smtClean="0">
                <a:cs typeface="Chalkduster"/>
              </a:rPr>
              <a:t>2.2 Variable Kosten (</a:t>
            </a:r>
            <a:r>
              <a:rPr lang="de-DE" sz="900" b="1" dirty="0" err="1" smtClean="0">
                <a:cs typeface="Chalkduster"/>
              </a:rPr>
              <a:t>Kv</a:t>
            </a:r>
            <a:r>
              <a:rPr lang="de-DE" sz="900" b="1" dirty="0" smtClean="0">
                <a:cs typeface="Chalkduster"/>
              </a:rPr>
              <a:t>) </a:t>
            </a:r>
            <a:r>
              <a:rPr lang="de-DE" sz="900" dirty="0">
                <a:cs typeface="Chalkduster"/>
              </a:rPr>
              <a:t>sind beschäftigungs</a:t>
            </a:r>
            <a:r>
              <a:rPr lang="de-DE" sz="900" b="1" dirty="0">
                <a:solidFill>
                  <a:srgbClr val="FF0000"/>
                </a:solidFill>
                <a:cs typeface="Chalkduster"/>
              </a:rPr>
              <a:t>abhängig</a:t>
            </a:r>
            <a:r>
              <a:rPr lang="de-DE" sz="900" dirty="0">
                <a:cs typeface="Chalkduster"/>
              </a:rPr>
              <a:t>, </a:t>
            </a:r>
            <a:endParaRPr lang="de-DE" sz="900" dirty="0" smtClean="0">
              <a:cs typeface="Chalkduster"/>
            </a:endParaRPr>
          </a:p>
          <a:p>
            <a:r>
              <a:rPr lang="de-DE" sz="800" dirty="0" smtClean="0">
                <a:cs typeface="Chalkduster"/>
              </a:rPr>
              <a:t>d.h</a:t>
            </a:r>
            <a:r>
              <a:rPr lang="de-DE" sz="800" dirty="0">
                <a:cs typeface="Chalkduster"/>
              </a:rPr>
              <a:t>. sie fallen nur an, wenn etwas produziert wird, z.B. </a:t>
            </a:r>
            <a:r>
              <a:rPr lang="de-DE" sz="800" dirty="0" smtClean="0">
                <a:cs typeface="Chalkduster"/>
              </a:rPr>
              <a:t> Wareneinsatz lt. BAB oder Angabe, ev. variable Löhne,</a:t>
            </a:r>
            <a:endParaRPr lang="de-DE" sz="800" dirty="0">
              <a:cs typeface="Chalkduster"/>
            </a:endParaRPr>
          </a:p>
        </p:txBody>
      </p:sp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08984"/>
              </p:ext>
            </p:extLst>
          </p:nvPr>
        </p:nvGraphicFramePr>
        <p:xfrm>
          <a:off x="2950927" y="4805017"/>
          <a:ext cx="494552" cy="1256932"/>
        </p:xfrm>
        <a:graphic>
          <a:graphicData uri="http://schemas.openxmlformats.org/drawingml/2006/table">
            <a:tbl>
              <a:tblPr/>
              <a:tblGrid>
                <a:gridCol w="494552"/>
              </a:tblGrid>
              <a:tr h="162242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  <a:r>
                        <a:rPr lang="de-DE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 Stück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0,65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0,16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9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68842"/>
              </p:ext>
            </p:extLst>
          </p:nvPr>
        </p:nvGraphicFramePr>
        <p:xfrm>
          <a:off x="4425867" y="4805023"/>
          <a:ext cx="493432" cy="1422261"/>
        </p:xfrm>
        <a:graphic>
          <a:graphicData uri="http://schemas.openxmlformats.org/drawingml/2006/table">
            <a:tbl>
              <a:tblPr/>
              <a:tblGrid>
                <a:gridCol w="493432"/>
              </a:tblGrid>
              <a:tr h="11785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el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1667"/>
              </p:ext>
            </p:extLst>
          </p:nvPr>
        </p:nvGraphicFramePr>
        <p:xfrm>
          <a:off x="1524665" y="4805023"/>
          <a:ext cx="1384300" cy="1256925"/>
        </p:xfrm>
        <a:graphic>
          <a:graphicData uri="http://schemas.openxmlformats.org/drawingml/2006/table">
            <a:tbl>
              <a:tblPr/>
              <a:tblGrid>
                <a:gridCol w="637771"/>
                <a:gridCol w="419803"/>
                <a:gridCol w="326726"/>
              </a:tblGrid>
              <a:tr h="144555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</a:t>
                      </a:r>
                      <a:r>
                        <a:rPr lang="de-DE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de-DE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preis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Einheiten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Hühnerfleisch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Große Semmel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JCSoße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1,60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Tomaten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1,12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Zwiebel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Verpackung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Miete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Tabel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13494"/>
              </p:ext>
            </p:extLst>
          </p:nvPr>
        </p:nvGraphicFramePr>
        <p:xfrm>
          <a:off x="3483126" y="4805017"/>
          <a:ext cx="914400" cy="1256931"/>
        </p:xfrm>
        <a:graphic>
          <a:graphicData uri="http://schemas.openxmlformats.org/drawingml/2006/table">
            <a:tbl>
              <a:tblPr/>
              <a:tblGrid>
                <a:gridCol w="469152"/>
                <a:gridCol w="445248"/>
              </a:tblGrid>
              <a:tr h="109368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0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07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07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2970"/>
              </p:ext>
            </p:extLst>
          </p:nvPr>
        </p:nvGraphicFramePr>
        <p:xfrm>
          <a:off x="6773605" y="4491554"/>
          <a:ext cx="1094814" cy="596899"/>
        </p:xfrm>
        <a:graphic>
          <a:graphicData uri="http://schemas.openxmlformats.org/drawingml/2006/table">
            <a:tbl>
              <a:tblPr/>
              <a:tblGrid>
                <a:gridCol w="631638"/>
                <a:gridCol w="463176"/>
              </a:tblGrid>
              <a:tr h="6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Verkaufspreis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3,30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netto stellen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Kosten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-1,40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4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Deckungsbeitrag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59702"/>
              </p:ext>
            </p:extLst>
          </p:nvPr>
        </p:nvGraphicFramePr>
        <p:xfrm>
          <a:off x="6757479" y="5150226"/>
          <a:ext cx="2222867" cy="252353"/>
        </p:xfrm>
        <a:graphic>
          <a:graphicData uri="http://schemas.openxmlformats.org/drawingml/2006/table">
            <a:tbl>
              <a:tblPr/>
              <a:tblGrid>
                <a:gridCol w="844983"/>
                <a:gridCol w="509051"/>
                <a:gridCol w="352343"/>
                <a:gridCol w="516490"/>
              </a:tblGrid>
              <a:tr h="1329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Mindestmenge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 =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 (</a:t>
                      </a:r>
                      <a:r>
                        <a:rPr lang="de-DE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BEP)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12294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B-E-P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15.600,00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1,60 =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9.750 Stück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el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968187"/>
              </p:ext>
            </p:extLst>
          </p:nvPr>
        </p:nvGraphicFramePr>
        <p:xfrm>
          <a:off x="6757480" y="5463801"/>
          <a:ext cx="2311766" cy="238759"/>
        </p:xfrm>
        <a:graphic>
          <a:graphicData uri="http://schemas.openxmlformats.org/drawingml/2006/table">
            <a:tbl>
              <a:tblPr/>
              <a:tblGrid>
                <a:gridCol w="852483"/>
                <a:gridCol w="498415"/>
                <a:gridCol w="484506"/>
                <a:gridCol w="476362"/>
              </a:tblGrid>
              <a:tr h="108922"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Min.menge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NettoPreis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118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Min.</a:t>
                      </a:r>
                      <a:r>
                        <a:rPr lang="de-DE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msatz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9.750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29.250,00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4332"/>
              </p:ext>
            </p:extLst>
          </p:nvPr>
        </p:nvGraphicFramePr>
        <p:xfrm>
          <a:off x="7048997" y="6372011"/>
          <a:ext cx="2046146" cy="358139"/>
        </p:xfrm>
        <a:graphic>
          <a:graphicData uri="http://schemas.openxmlformats.org/drawingml/2006/table">
            <a:tbl>
              <a:tblPr/>
              <a:tblGrid>
                <a:gridCol w="800100"/>
                <a:gridCol w="406400"/>
                <a:gridCol w="839646"/>
              </a:tblGrid>
              <a:tr h="7011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15.600,00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011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Plangewinn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10.000,00</a:t>
                      </a:r>
                      <a:endParaRPr lang="de-DE" sz="7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1981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BEP bei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Plgan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ewinn</a:t>
                      </a:r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25.600,00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/1,6   = 16.000 St. 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5037707" y="6152037"/>
            <a:ext cx="14858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/>
              <a:t>4</a:t>
            </a:r>
            <a:r>
              <a:rPr lang="de-DE" sz="700" b="1" dirty="0" smtClean="0"/>
              <a:t>) BEP bei Plangewinn von 10.000,- </a:t>
            </a:r>
          </a:p>
          <a:p>
            <a:r>
              <a:rPr lang="de-DE" sz="700" b="1" dirty="0"/>
              <a:t> </a:t>
            </a:r>
            <a:r>
              <a:rPr lang="de-DE" sz="700" b="1" dirty="0" smtClean="0"/>
              <a:t>   </a:t>
            </a:r>
          </a:p>
          <a:p>
            <a:r>
              <a:rPr lang="de-DE" sz="700" b="1" dirty="0" smtClean="0"/>
              <a:t>(</a:t>
            </a:r>
            <a:r>
              <a:rPr lang="de-DE" sz="700" dirty="0" smtClean="0"/>
              <a:t>Plangewinn wird zu den </a:t>
            </a:r>
          </a:p>
          <a:p>
            <a:r>
              <a:rPr lang="de-DE" sz="700" dirty="0" smtClean="0"/>
              <a:t>Fixkosten addiert)</a:t>
            </a:r>
          </a:p>
          <a:p>
            <a:r>
              <a:rPr lang="de-DE" sz="700" dirty="0" smtClean="0"/>
              <a:t>dann wird ein neuer BEP errechnet:</a:t>
            </a:r>
            <a:endParaRPr lang="de-DE" sz="700" dirty="0"/>
          </a:p>
        </p:txBody>
      </p:sp>
      <p:sp>
        <p:nvSpPr>
          <p:cNvPr id="53" name="Textfeld 52"/>
          <p:cNvSpPr txBox="1"/>
          <p:nvPr/>
        </p:nvSpPr>
        <p:spPr>
          <a:xfrm>
            <a:off x="1527960" y="4508804"/>
            <a:ext cx="3484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Hassans Kebab:               variable Kosten (</a:t>
            </a:r>
            <a:r>
              <a:rPr lang="de-DE" sz="1000" dirty="0" err="1" smtClean="0"/>
              <a:t>Kv</a:t>
            </a:r>
            <a:r>
              <a:rPr lang="de-DE" sz="1000" dirty="0" smtClean="0"/>
              <a:t>)      fixe Kosten (</a:t>
            </a:r>
            <a:r>
              <a:rPr lang="de-DE" sz="1000" dirty="0" err="1" smtClean="0"/>
              <a:t>Kf</a:t>
            </a:r>
            <a:r>
              <a:rPr lang="de-DE" sz="1000" dirty="0" smtClean="0"/>
              <a:t>)</a:t>
            </a:r>
            <a:endParaRPr lang="de-DE" sz="1000" b="1" dirty="0"/>
          </a:p>
        </p:txBody>
      </p:sp>
      <p:graphicFrame>
        <p:nvGraphicFramePr>
          <p:cNvPr id="56" name="Tabel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13230"/>
              </p:ext>
            </p:extLst>
          </p:nvPr>
        </p:nvGraphicFramePr>
        <p:xfrm>
          <a:off x="6990165" y="5798325"/>
          <a:ext cx="2018964" cy="226059"/>
        </p:xfrm>
        <a:graphic>
          <a:graphicData uri="http://schemas.openxmlformats.org/drawingml/2006/table">
            <a:tbl>
              <a:tblPr/>
              <a:tblGrid>
                <a:gridCol w="836243"/>
                <a:gridCol w="673205"/>
                <a:gridCol w="509516"/>
              </a:tblGrid>
              <a:tr h="16593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*)KV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</a:t>
                      </a:r>
                      <a:r>
                        <a:rPr lang="de-DE" sz="7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Sch.verlust</a:t>
                      </a:r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Schnittverl 9%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1,4/(1-0,91)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</a:t>
                      </a:r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</a:t>
                      </a:r>
                    </a:p>
                    <a:p>
                      <a:pPr algn="r" fontAlgn="b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€ 1,54 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1492967" y="2004671"/>
            <a:ext cx="4889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2.3 Deckungsbeitrag, Mindestmenge =  Break Even Point, Mindestumsatz, Plangewinn </a:t>
            </a:r>
          </a:p>
          <a:p>
            <a:endParaRPr lang="de-DE" sz="1000" b="1" dirty="0" smtClean="0"/>
          </a:p>
          <a:p>
            <a:pPr marL="228600" indent="-228600">
              <a:buAutoNum type="arabicParenR"/>
            </a:pPr>
            <a:r>
              <a:rPr lang="de-DE" sz="800" dirty="0" smtClean="0"/>
              <a:t>Wie viele Kebabs müssen verkauft werden bei einem Preis von 3,30 brutto,  und wie hoch ist der Mindestumsatz, damit alle Kosten abgedeckt sind?</a:t>
            </a:r>
          </a:p>
          <a:p>
            <a:r>
              <a:rPr lang="de-DE" sz="800" dirty="0"/>
              <a:t> </a:t>
            </a:r>
            <a:r>
              <a:rPr lang="de-DE" sz="800" dirty="0" smtClean="0"/>
              <a:t>          *) Wie verändern sich der WES bei Schnittverlust von 9%?</a:t>
            </a:r>
          </a:p>
          <a:p>
            <a:endParaRPr lang="de-DE" sz="800" dirty="0" smtClean="0"/>
          </a:p>
          <a:p>
            <a:r>
              <a:rPr lang="de-DE" sz="800" dirty="0" smtClean="0"/>
              <a:t>2) Wie hoch ist Break Even Point bei Plangewinn von 10.000,- Euro?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1505665" y="592498"/>
            <a:ext cx="7638335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 smtClean="0">
                <a:cs typeface="Chalkduster"/>
              </a:rPr>
              <a:t>Bei </a:t>
            </a:r>
            <a:r>
              <a:rPr lang="de-DE" sz="1000" b="1" dirty="0" smtClean="0">
                <a:cs typeface="Chalkduster"/>
              </a:rPr>
              <a:t>Teilkostenrechnung</a:t>
            </a:r>
            <a:r>
              <a:rPr lang="de-DE" sz="800" dirty="0" smtClean="0">
                <a:cs typeface="Chalkduster"/>
              </a:rPr>
              <a:t> wird nur ein Teil der Kosten </a:t>
            </a:r>
            <a:r>
              <a:rPr lang="de-DE" sz="800" b="1" dirty="0" smtClean="0">
                <a:cs typeface="Chalkduster"/>
              </a:rPr>
              <a:t>(variable) </a:t>
            </a:r>
            <a:r>
              <a:rPr lang="de-DE" sz="800" dirty="0" smtClean="0">
                <a:cs typeface="Chalkduster"/>
              </a:rPr>
              <a:t>auf den </a:t>
            </a:r>
            <a:r>
              <a:rPr lang="de-DE" sz="800" b="1" dirty="0" smtClean="0">
                <a:cs typeface="Chalkduster"/>
              </a:rPr>
              <a:t>Kostenträger (Leistung) </a:t>
            </a:r>
            <a:r>
              <a:rPr lang="de-DE" sz="800" dirty="0" smtClean="0">
                <a:cs typeface="Chalkduster"/>
              </a:rPr>
              <a:t>verrechnet, die </a:t>
            </a:r>
            <a:r>
              <a:rPr lang="de-DE" sz="800" b="1" dirty="0" smtClean="0">
                <a:cs typeface="Chalkduster"/>
              </a:rPr>
              <a:t>Fixkosten</a:t>
            </a:r>
            <a:r>
              <a:rPr lang="de-DE" sz="800" dirty="0" smtClean="0">
                <a:cs typeface="Chalkduster"/>
              </a:rPr>
              <a:t> sollen durch Deckungsbeiträge abgedeckt werden. </a:t>
            </a:r>
            <a:endParaRPr lang="de-DE" sz="800" dirty="0">
              <a:cs typeface="Chalkduster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4948807" y="4544262"/>
            <a:ext cx="14332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700" b="1" dirty="0" smtClean="0"/>
              <a:t>Deckungsbeitrag errechnen: DB= Nettopreis - KV </a:t>
            </a:r>
          </a:p>
          <a:p>
            <a:endParaRPr lang="de-DE" sz="700" b="1" dirty="0" smtClean="0"/>
          </a:p>
          <a:p>
            <a:endParaRPr lang="de-DE" sz="700" b="1" dirty="0" smtClean="0"/>
          </a:p>
          <a:p>
            <a:pPr marL="228600" indent="-228600">
              <a:buAutoNum type="arabicParenR"/>
            </a:pPr>
            <a:r>
              <a:rPr lang="de-DE" sz="700" b="1" dirty="0" smtClean="0"/>
              <a:t>Break Even Point (Stück) errechnen: BEP = Fixkosten / DB </a:t>
            </a:r>
            <a:r>
              <a:rPr lang="de-DE" sz="700" dirty="0" smtClean="0"/>
              <a:t>aufrunden!</a:t>
            </a:r>
            <a:endParaRPr lang="de-DE" sz="700" b="1" dirty="0" smtClean="0"/>
          </a:p>
          <a:p>
            <a:endParaRPr lang="de-DE" sz="700" b="1" dirty="0" smtClean="0"/>
          </a:p>
          <a:p>
            <a:pPr marL="228600" indent="-228600">
              <a:buAutoNum type="arabicParenR"/>
            </a:pPr>
            <a:r>
              <a:rPr lang="de-DE" sz="700" b="1" dirty="0" smtClean="0"/>
              <a:t>Mindestumsatz ermitteln:: Min. Umsatz = BEP*Nettopreis</a:t>
            </a:r>
            <a:endParaRPr lang="de-DE" sz="7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1505665" y="4156789"/>
            <a:ext cx="5775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u="sng" dirty="0" smtClean="0"/>
              <a:t>Beispiel: Errechnung von DB, BEP (Mindestmenge, grafische Lösung), Mindestumsatz, Plangewinn bei Hassans Kebab</a:t>
            </a:r>
            <a:endParaRPr lang="de-DE" sz="900" b="1" u="sng" dirty="0"/>
          </a:p>
        </p:txBody>
      </p:sp>
      <p:sp>
        <p:nvSpPr>
          <p:cNvPr id="30" name="Textfeld 29"/>
          <p:cNvSpPr txBox="1"/>
          <p:nvPr/>
        </p:nvSpPr>
        <p:spPr>
          <a:xfrm>
            <a:off x="6820980" y="2169976"/>
            <a:ext cx="9925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1" dirty="0" smtClean="0"/>
              <a:t>BEP: grafische Lösung</a:t>
            </a:r>
            <a:endParaRPr lang="de-DE" sz="700" b="1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1492967" y="2004671"/>
            <a:ext cx="765103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505665" y="4156789"/>
            <a:ext cx="765103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5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17" grpId="0"/>
      <p:bldP spid="53" grpId="0"/>
      <p:bldP spid="19" grpId="0"/>
      <p:bldP spid="69" grpId="0" animBg="1"/>
      <p:bldP spid="54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22718"/>
            <a:ext cx="342900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Anwendungen Teilkostenrechnung</a:t>
            </a:r>
          </a:p>
          <a:p>
            <a:r>
              <a:rPr lang="de-DE" sz="800" dirty="0" smtClean="0">
                <a:latin typeface="+mj-lt"/>
                <a:cs typeface="Chalkduster"/>
              </a:rPr>
              <a:t>Kostenrechnungsverfahren welches nur bei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Unterauslastung</a:t>
            </a:r>
            <a:r>
              <a:rPr lang="de-DE" sz="800" dirty="0" smtClean="0">
                <a:latin typeface="+mj-lt"/>
                <a:cs typeface="Chalkduster"/>
              </a:rPr>
              <a:t> angewendet wird</a:t>
            </a:r>
            <a:endParaRPr lang="de-DE" sz="8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428999" y="22718"/>
            <a:ext cx="57150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</a:t>
            </a:r>
          </a:p>
          <a:p>
            <a:r>
              <a:rPr lang="de-DE" sz="900" dirty="0" smtClean="0">
                <a:latin typeface="+mj-lt"/>
                <a:cs typeface="Chalkduster"/>
              </a:rPr>
              <a:t>über Annahme, Ablehnung von Angeboten entscheiden, Artikelerfolgsrechnung durchführen, Betriebsergebnis ermitteln, Empfehlungen hinsichtlich Sortiment </a:t>
            </a:r>
            <a:r>
              <a:rPr lang="de-DE" sz="900" dirty="0" err="1" smtClean="0">
                <a:latin typeface="+mj-lt"/>
                <a:cs typeface="Chalkduster"/>
              </a:rPr>
              <a:t>od</a:t>
            </a:r>
            <a:r>
              <a:rPr lang="de-DE" sz="900" dirty="0" smtClean="0">
                <a:latin typeface="+mj-lt"/>
                <a:cs typeface="Chalkduster"/>
              </a:rPr>
              <a:t> </a:t>
            </a:r>
            <a:r>
              <a:rPr lang="de-DE" sz="900" dirty="0" err="1" smtClean="0">
                <a:latin typeface="+mj-lt"/>
                <a:cs typeface="Chalkduster"/>
              </a:rPr>
              <a:t>Make</a:t>
            </a:r>
            <a:r>
              <a:rPr lang="de-DE" sz="900" dirty="0" smtClean="0">
                <a:latin typeface="+mj-lt"/>
                <a:cs typeface="Chalkduster"/>
              </a:rPr>
              <a:t> </a:t>
            </a:r>
            <a:r>
              <a:rPr lang="de-DE" sz="900" dirty="0" err="1" smtClean="0">
                <a:latin typeface="+mj-lt"/>
                <a:cs typeface="Chalkduster"/>
              </a:rPr>
              <a:t>or</a:t>
            </a:r>
            <a:r>
              <a:rPr lang="de-DE" sz="900" dirty="0" smtClean="0">
                <a:latin typeface="+mj-lt"/>
                <a:cs typeface="Chalkduster"/>
              </a:rPr>
              <a:t> </a:t>
            </a:r>
            <a:r>
              <a:rPr lang="de-DE" sz="900" dirty="0" err="1" smtClean="0">
                <a:latin typeface="+mj-lt"/>
                <a:cs typeface="Chalkduster"/>
              </a:rPr>
              <a:t>Buy</a:t>
            </a:r>
            <a:r>
              <a:rPr lang="de-DE" sz="900" dirty="0" smtClean="0">
                <a:latin typeface="+mj-lt"/>
                <a:cs typeface="Chalkduster"/>
              </a:rPr>
              <a:t> geben, stufenweise DB-Rechnung durchführen können</a:t>
            </a:r>
            <a:endParaRPr lang="de-AT" sz="900" dirty="0" smtClean="0">
              <a:latin typeface="+mj-lt"/>
              <a:cs typeface="Chalkduster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4112" y="582059"/>
            <a:ext cx="1608911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+mj-lt"/>
                <a:cs typeface="Chalkduster"/>
              </a:rPr>
              <a:t>Teilkore</a:t>
            </a:r>
            <a:r>
              <a:rPr lang="de-DE" sz="1000" b="1" dirty="0" smtClean="0">
                <a:latin typeface="+mj-lt"/>
                <a:cs typeface="Chalkduster"/>
              </a:rPr>
              <a:t> (</a:t>
            </a:r>
            <a:r>
              <a:rPr lang="de-DE" sz="1000" b="1" dirty="0" err="1" smtClean="0">
                <a:latin typeface="+mj-lt"/>
                <a:cs typeface="Chalkduster"/>
              </a:rPr>
              <a:t>Direct</a:t>
            </a:r>
            <a:r>
              <a:rPr lang="de-DE" sz="1000" b="1" dirty="0" smtClean="0">
                <a:latin typeface="+mj-lt"/>
                <a:cs typeface="Chalkduster"/>
              </a:rPr>
              <a:t> </a:t>
            </a:r>
            <a:r>
              <a:rPr lang="de-DE" sz="1000" b="1" dirty="0" err="1" smtClean="0">
                <a:latin typeface="+mj-lt"/>
                <a:cs typeface="Chalkduster"/>
              </a:rPr>
              <a:t>Costing</a:t>
            </a:r>
            <a:r>
              <a:rPr lang="de-DE" sz="1000" b="1" dirty="0" smtClean="0">
                <a:latin typeface="+mj-lt"/>
                <a:cs typeface="Chalkduster"/>
              </a:rPr>
              <a:t>)</a:t>
            </a:r>
          </a:p>
          <a:p>
            <a:r>
              <a:rPr lang="de-DE" sz="1000" b="1" dirty="0" smtClean="0">
                <a:latin typeface="+mj-lt"/>
                <a:cs typeface="Chalkduster"/>
              </a:rPr>
              <a:t>Anwendungen: </a:t>
            </a:r>
            <a:endParaRPr lang="de-DE" sz="1000" dirty="0" smtClean="0">
              <a:latin typeface="+mj-lt"/>
              <a:cs typeface="Chalkduster"/>
            </a:endParaRPr>
          </a:p>
          <a:p>
            <a:r>
              <a:rPr lang="de-DE" sz="1000" b="1" dirty="0">
                <a:cs typeface="Chalkduster"/>
              </a:rPr>
              <a:t>Gesamtkostendegression</a:t>
            </a:r>
          </a:p>
          <a:p>
            <a:r>
              <a:rPr lang="de-DE" sz="1000" b="1" dirty="0">
                <a:cs typeface="Chalkduster"/>
              </a:rPr>
              <a:t>Fixkostendegression: </a:t>
            </a:r>
          </a:p>
          <a:p>
            <a:r>
              <a:rPr lang="de-DE" sz="1000" dirty="0">
                <a:cs typeface="Chalkduster"/>
              </a:rPr>
              <a:t>Mit steigender Menge bzw. Auslastung sinken die Gesamtkosten bzw. Fixkosten/</a:t>
            </a:r>
            <a:r>
              <a:rPr lang="de-DE" sz="1000" dirty="0" smtClean="0">
                <a:cs typeface="Chalkduster"/>
              </a:rPr>
              <a:t>Stück</a:t>
            </a:r>
            <a:endParaRPr lang="de-DE" sz="1000" b="1" dirty="0">
              <a:cs typeface="Chalkduster"/>
            </a:endParaRPr>
          </a:p>
          <a:p>
            <a:r>
              <a:rPr lang="de-DE" sz="1000" b="1" dirty="0">
                <a:cs typeface="Chalkduster"/>
              </a:rPr>
              <a:t>Bedeutung von </a:t>
            </a:r>
            <a:r>
              <a:rPr lang="de-DE" sz="1000" b="1" dirty="0" smtClean="0">
                <a:cs typeface="Chalkduster"/>
              </a:rPr>
              <a:t>Auslastung</a:t>
            </a:r>
            <a:endParaRPr lang="de-DE" sz="1000" b="1" dirty="0">
              <a:cs typeface="Chalkduster"/>
            </a:endParaRPr>
          </a:p>
          <a:p>
            <a:r>
              <a:rPr lang="de-DE" sz="1000" dirty="0">
                <a:cs typeface="Chalkduster"/>
              </a:rPr>
              <a:t>Auswirkungen auf Betriebsgrößen</a:t>
            </a:r>
          </a:p>
          <a:p>
            <a:r>
              <a:rPr lang="de-DE" sz="1000" dirty="0">
                <a:cs typeface="Chalkduster"/>
              </a:rPr>
              <a:t>z.B. Industrie, ...</a:t>
            </a:r>
          </a:p>
          <a:p>
            <a:endParaRPr lang="de-DE" sz="1000" b="1" dirty="0" smtClean="0">
              <a:latin typeface="+mj-lt"/>
              <a:cs typeface="Chalkduster"/>
            </a:endParaRPr>
          </a:p>
          <a:p>
            <a:r>
              <a:rPr lang="de-DE" sz="1000" b="1" dirty="0" err="1" smtClean="0">
                <a:latin typeface="+mj-lt"/>
                <a:cs typeface="Chalkduster"/>
              </a:rPr>
              <a:t>Make</a:t>
            </a:r>
            <a:r>
              <a:rPr lang="de-DE" sz="1000" b="1" dirty="0" smtClean="0">
                <a:latin typeface="+mj-lt"/>
                <a:cs typeface="Chalkduster"/>
              </a:rPr>
              <a:t> </a:t>
            </a:r>
            <a:r>
              <a:rPr lang="de-DE" sz="1000" b="1" dirty="0" err="1" smtClean="0">
                <a:latin typeface="+mj-lt"/>
                <a:cs typeface="Chalkduster"/>
              </a:rPr>
              <a:t>or</a:t>
            </a:r>
            <a:r>
              <a:rPr lang="de-DE" sz="1000" b="1" dirty="0" smtClean="0">
                <a:latin typeface="+mj-lt"/>
                <a:cs typeface="Chalkduster"/>
              </a:rPr>
              <a:t> </a:t>
            </a:r>
            <a:r>
              <a:rPr lang="de-DE" sz="1000" b="1" dirty="0" err="1" smtClean="0">
                <a:latin typeface="+mj-lt"/>
                <a:cs typeface="Chalkduster"/>
              </a:rPr>
              <a:t>buy</a:t>
            </a:r>
            <a:r>
              <a:rPr lang="de-DE" sz="1000" b="1" dirty="0" smtClean="0">
                <a:latin typeface="+mj-lt"/>
                <a:cs typeface="Chalkduster"/>
              </a:rPr>
              <a:t> Entscheidung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r>
              <a:rPr lang="de-DE" sz="1000" b="1" dirty="0" smtClean="0">
                <a:latin typeface="+mj-lt"/>
                <a:cs typeface="Chalkduster"/>
              </a:rPr>
              <a:t> </a:t>
            </a: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774012" y="582059"/>
            <a:ext cx="504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2.4 Bedeutung in der Praxis Fixkosten oder Gesamtkosten Degression: </a:t>
            </a:r>
          </a:p>
          <a:p>
            <a:r>
              <a:rPr lang="de-DE" sz="900" b="1" dirty="0" smtClean="0"/>
              <a:t>Steigende Auslastung &gt; FK/Stück </a:t>
            </a:r>
            <a:r>
              <a:rPr lang="de-DE" sz="900" b="1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de-DE" sz="900" dirty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de-DE" sz="900" dirty="0" err="1" smtClean="0">
                <a:ea typeface="Wingdings"/>
                <a:cs typeface="Wingdings"/>
                <a:sym typeface="Wingdings"/>
              </a:rPr>
              <a:t>t.B</a:t>
            </a:r>
            <a:r>
              <a:rPr lang="de-DE" sz="900" dirty="0" smtClean="0">
                <a:ea typeface="Wingdings"/>
                <a:cs typeface="Wingdings"/>
                <a:sym typeface="Wingdings"/>
              </a:rPr>
              <a:t>. Kapazität 15.000 Stück pro Jahr</a:t>
            </a:r>
          </a:p>
          <a:p>
            <a:r>
              <a:rPr lang="de-DE" sz="900" dirty="0" smtClean="0">
                <a:ea typeface="Wingdings"/>
                <a:cs typeface="Wingdings"/>
                <a:sym typeface="Wingdings"/>
              </a:rPr>
              <a:t>Je höher die Auslastung, desto niedriger die Fixkosten (bei gleichbleib. </a:t>
            </a:r>
            <a:r>
              <a:rPr lang="de-DE" sz="900" dirty="0" err="1" smtClean="0">
                <a:ea typeface="Wingdings"/>
                <a:cs typeface="Wingdings"/>
                <a:sym typeface="Wingdings"/>
              </a:rPr>
              <a:t>Kv</a:t>
            </a:r>
            <a:r>
              <a:rPr lang="de-DE" sz="900" dirty="0" smtClean="0">
                <a:ea typeface="Wingdings"/>
                <a:cs typeface="Wingdings"/>
                <a:sym typeface="Wingdings"/>
              </a:rPr>
              <a:t>) die Gesamtkosten pro Stück und niedrige Preise möglich. (</a:t>
            </a:r>
            <a:r>
              <a:rPr lang="de-DE" sz="900" dirty="0" err="1" smtClean="0">
                <a:ea typeface="Wingdings"/>
                <a:cs typeface="Wingdings"/>
                <a:sym typeface="Wingdings"/>
              </a:rPr>
              <a:t>bgl</a:t>
            </a:r>
            <a:r>
              <a:rPr lang="de-DE" sz="900" dirty="0" smtClean="0">
                <a:ea typeface="Wingdings"/>
                <a:cs typeface="Wingdings"/>
                <a:sym typeface="Wingdings"/>
              </a:rPr>
              <a:t>. </a:t>
            </a:r>
            <a:r>
              <a:rPr lang="de-DE" sz="900" dirty="0" err="1" smtClean="0">
                <a:ea typeface="Wingdings"/>
                <a:cs typeface="Wingdings"/>
                <a:sym typeface="Wingdings"/>
              </a:rPr>
              <a:t>Mc</a:t>
            </a:r>
            <a:r>
              <a:rPr lang="de-DE" sz="900" dirty="0" smtClean="0">
                <a:ea typeface="Wingdings"/>
                <a:cs typeface="Wingdings"/>
                <a:sym typeface="Wingdings"/>
              </a:rPr>
              <a:t> Donalds)</a:t>
            </a:r>
          </a:p>
          <a:p>
            <a:r>
              <a:rPr lang="de-DE" sz="900" dirty="0" smtClean="0">
                <a:ea typeface="Wingdings"/>
                <a:cs typeface="Wingdings"/>
                <a:sym typeface="Wingdings"/>
              </a:rPr>
              <a:t>Bei zu geringer Auslastung &gt; Abbau von Fixkosten (oft Personalabbau)</a:t>
            </a:r>
            <a:endParaRPr lang="de-DE" sz="900" dirty="0">
              <a:sym typeface="Wingdings"/>
            </a:endParaRPr>
          </a:p>
        </p:txBody>
      </p:sp>
      <p:pic>
        <p:nvPicPr>
          <p:cNvPr id="32" name="Bild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91" y="812455"/>
            <a:ext cx="2305299" cy="1201201"/>
          </a:xfrm>
          <a:prstGeom prst="rect">
            <a:avLst/>
          </a:prstGeom>
        </p:spPr>
      </p:pic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77088"/>
              </p:ext>
            </p:extLst>
          </p:nvPr>
        </p:nvGraphicFramePr>
        <p:xfrm>
          <a:off x="1774011" y="1482372"/>
          <a:ext cx="4144190" cy="719001"/>
        </p:xfrm>
        <a:graphic>
          <a:graphicData uri="http://schemas.openxmlformats.org/drawingml/2006/table">
            <a:tbl>
              <a:tblPr/>
              <a:tblGrid>
                <a:gridCol w="1069468"/>
                <a:gridCol w="1225432"/>
                <a:gridCol w="601576"/>
                <a:gridCol w="498413"/>
                <a:gridCol w="749301"/>
              </a:tblGrid>
              <a:tr h="18893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Kostendegression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 (Auslastung)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Kf/Stück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/Stück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GK/Stück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21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(33%)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€ 3,12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€ 4,52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893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15.600,00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(66%)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€ 1,56</a:t>
                      </a: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€ 2,96</a:t>
                      </a: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8930"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(100%)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€ 1,04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  <a:r>
                        <a:rPr lang="fi-FI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5" name="Bild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826" y="5138932"/>
            <a:ext cx="2773658" cy="1627491"/>
          </a:xfrm>
          <a:prstGeom prst="rect">
            <a:avLst/>
          </a:prstGeom>
        </p:spPr>
      </p:pic>
      <p:cxnSp>
        <p:nvCxnSpPr>
          <p:cNvPr id="39" name="Gerade Verbindung 38"/>
          <p:cNvCxnSpPr/>
          <p:nvPr/>
        </p:nvCxnSpPr>
        <p:spPr>
          <a:xfrm flipV="1">
            <a:off x="1639032" y="2215114"/>
            <a:ext cx="7504968" cy="21511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697810" y="2236625"/>
            <a:ext cx="73750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2,5 </a:t>
            </a:r>
            <a:r>
              <a:rPr lang="de-DE" sz="900" b="1" dirty="0" err="1" smtClean="0"/>
              <a:t>Make</a:t>
            </a:r>
            <a:r>
              <a:rPr lang="de-DE" sz="900" b="1" dirty="0" smtClean="0"/>
              <a:t> </a:t>
            </a:r>
            <a:r>
              <a:rPr lang="de-DE" sz="900" b="1" dirty="0" err="1" smtClean="0"/>
              <a:t>or</a:t>
            </a:r>
            <a:r>
              <a:rPr lang="de-DE" sz="900" b="1" dirty="0" smtClean="0"/>
              <a:t> </a:t>
            </a:r>
            <a:r>
              <a:rPr lang="de-DE" sz="900" b="1" dirty="0" err="1" smtClean="0"/>
              <a:t>Buy</a:t>
            </a:r>
            <a:r>
              <a:rPr lang="de-DE" sz="900" b="1" dirty="0" smtClean="0"/>
              <a:t> Entscheidungen</a:t>
            </a:r>
            <a:endParaRPr lang="de-DE" sz="900" dirty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de-DE" sz="900" dirty="0" err="1" smtClean="0">
                <a:ea typeface="Wingdings"/>
                <a:cs typeface="Wingdings"/>
                <a:sym typeface="Wingdings"/>
              </a:rPr>
              <a:t>Eingenfertidung</a:t>
            </a:r>
            <a:r>
              <a:rPr lang="de-DE" sz="900" dirty="0" smtClean="0">
                <a:ea typeface="Wingdings"/>
                <a:cs typeface="Wingdings"/>
                <a:sym typeface="Wingdings"/>
              </a:rPr>
              <a:t> (</a:t>
            </a:r>
            <a:r>
              <a:rPr lang="de-DE" sz="900" dirty="0" err="1" smtClean="0">
                <a:ea typeface="Wingdings"/>
                <a:cs typeface="Wingdings"/>
                <a:sym typeface="Wingdings"/>
              </a:rPr>
              <a:t>Make</a:t>
            </a:r>
            <a:r>
              <a:rPr lang="de-DE" sz="900" dirty="0" smtClean="0">
                <a:ea typeface="Wingdings"/>
                <a:cs typeface="Wingdings"/>
                <a:sym typeface="Wingdings"/>
              </a:rPr>
              <a:t>) oder Fremdbezug (</a:t>
            </a:r>
            <a:r>
              <a:rPr lang="de-DE" sz="900" dirty="0" err="1" smtClean="0">
                <a:ea typeface="Wingdings"/>
                <a:cs typeface="Wingdings"/>
                <a:sym typeface="Wingdings"/>
              </a:rPr>
              <a:t>Buy</a:t>
            </a:r>
            <a:r>
              <a:rPr lang="de-DE" sz="900" dirty="0" smtClean="0">
                <a:ea typeface="Wingdings"/>
                <a:cs typeface="Wingdings"/>
                <a:sym typeface="Wingdings"/>
              </a:rPr>
              <a:t>) ist eine Produktionsstrategie von Unternehmen Produkte/Dienstleistungen entweder selbst herzustellen oder von Zulieferern zu beschaffen. </a:t>
            </a:r>
            <a:endParaRPr lang="de-DE" sz="900" dirty="0">
              <a:sym typeface="Wingdings"/>
            </a:endParaRPr>
          </a:p>
          <a:p>
            <a:r>
              <a:rPr lang="de-DE" sz="900" dirty="0" smtClean="0">
                <a:ea typeface="Wingdings"/>
                <a:cs typeface="Wingdings"/>
                <a:sym typeface="Wingdings"/>
              </a:rPr>
              <a:t>Wesentliches Kriterium sind die Gesamtkosten (</a:t>
            </a:r>
            <a:r>
              <a:rPr lang="de-DE" sz="900" dirty="0" err="1" smtClean="0">
                <a:ea typeface="Wingdings"/>
                <a:cs typeface="Wingdings"/>
                <a:sym typeface="Wingdings"/>
              </a:rPr>
              <a:t>Kv+Kf</a:t>
            </a:r>
            <a:r>
              <a:rPr lang="de-DE" sz="900" dirty="0" smtClean="0">
                <a:ea typeface="Wingdings"/>
                <a:cs typeface="Wingdings"/>
                <a:sym typeface="Wingdings"/>
              </a:rPr>
              <a:t>) und die Stückkosten.</a:t>
            </a:r>
          </a:p>
          <a:p>
            <a:r>
              <a:rPr lang="de-DE" sz="900" dirty="0" smtClean="0">
                <a:ea typeface="Wingdings"/>
                <a:cs typeface="Wingdings"/>
                <a:sym typeface="Wingdings"/>
              </a:rPr>
              <a:t>Neben den Kosten gibt es auch andere Argumente: Qualität, Risiko, Erfolgspotentiale bei Absatzerhöhung, Image,...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7810" y="2998638"/>
            <a:ext cx="61253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Beispiel: Handy AG</a:t>
            </a:r>
          </a:p>
          <a:p>
            <a:r>
              <a:rPr lang="de-DE" sz="900" dirty="0" smtClean="0"/>
              <a:t>Geplanter Absatz 750.000 Handys</a:t>
            </a:r>
          </a:p>
          <a:p>
            <a:r>
              <a:rPr lang="de-DE" sz="900" dirty="0" smtClean="0"/>
              <a:t>Eigenfertigung: </a:t>
            </a:r>
            <a:r>
              <a:rPr lang="de-DE" sz="900" dirty="0" err="1" smtClean="0"/>
              <a:t>Kf</a:t>
            </a:r>
            <a:r>
              <a:rPr lang="de-DE" sz="900" dirty="0" smtClean="0"/>
              <a:t>: Anschaffungskosten der Investitionen 200.000.000,- Nutzungsdauer 10 Jahre</a:t>
            </a:r>
          </a:p>
          <a:p>
            <a:r>
              <a:rPr lang="de-DE" sz="900" dirty="0" smtClean="0"/>
              <a:t>Weitere Fixkosten p.a. 5.000.000,-</a:t>
            </a:r>
          </a:p>
          <a:p>
            <a:r>
              <a:rPr lang="de-DE" sz="900" dirty="0" smtClean="0"/>
              <a:t>WES für 1.000 Handys 225.000,00 EUR</a:t>
            </a:r>
          </a:p>
          <a:p>
            <a:r>
              <a:rPr lang="de-DE" sz="900" dirty="0" smtClean="0"/>
              <a:t>Zukauf: Nettoeinstandspreis pro Handy 265,00 EUR</a:t>
            </a:r>
          </a:p>
          <a:p>
            <a:r>
              <a:rPr lang="de-DE" sz="900" dirty="0" smtClean="0"/>
              <a:t>a) Ermittlung der Stückkosten und Gesamtkosten für die Eigenfertigung und Vergleich mit dem Zukauf</a:t>
            </a:r>
          </a:p>
          <a:p>
            <a:r>
              <a:rPr lang="de-DE" sz="900" dirty="0" smtClean="0"/>
              <a:t>b) Wo ist die kritische Menge (BEP der </a:t>
            </a:r>
            <a:r>
              <a:rPr lang="de-DE" sz="900" dirty="0" err="1" smtClean="0"/>
              <a:t>Make</a:t>
            </a:r>
            <a:r>
              <a:rPr lang="de-DE" sz="900" dirty="0" smtClean="0"/>
              <a:t> </a:t>
            </a:r>
            <a:r>
              <a:rPr lang="de-DE" sz="900" dirty="0" err="1" smtClean="0"/>
              <a:t>or</a:t>
            </a:r>
            <a:r>
              <a:rPr lang="de-DE" sz="900" dirty="0" smtClean="0"/>
              <a:t> </a:t>
            </a:r>
            <a:r>
              <a:rPr lang="de-DE" sz="900" dirty="0" err="1" smtClean="0"/>
              <a:t>Buy</a:t>
            </a:r>
            <a:r>
              <a:rPr lang="de-DE" sz="900" dirty="0" smtClean="0"/>
              <a:t> Entscheidung) </a:t>
            </a:r>
          </a:p>
        </p:txBody>
      </p:sp>
      <p:pic>
        <p:nvPicPr>
          <p:cNvPr id="2" name="Bild 1" descr="Bildschirmfoto 2020-02-26 um 17.35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12" y="4219713"/>
            <a:ext cx="3929020" cy="539165"/>
          </a:xfrm>
          <a:prstGeom prst="rect">
            <a:avLst/>
          </a:prstGeom>
        </p:spPr>
      </p:pic>
      <p:pic>
        <p:nvPicPr>
          <p:cNvPr id="3" name="Bild 2" descr="Bildschirmfoto 2020-02-26 um 17.35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12" y="4758879"/>
            <a:ext cx="3935399" cy="414253"/>
          </a:xfrm>
          <a:prstGeom prst="rect">
            <a:avLst/>
          </a:prstGeom>
        </p:spPr>
      </p:pic>
      <p:pic>
        <p:nvPicPr>
          <p:cNvPr id="5" name="Bild 4" descr="Bildschirmfoto 2020-02-26 um 17.35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12" y="5173132"/>
            <a:ext cx="3935399" cy="402158"/>
          </a:xfrm>
          <a:prstGeom prst="rect">
            <a:avLst/>
          </a:prstGeom>
        </p:spPr>
      </p:pic>
      <p:pic>
        <p:nvPicPr>
          <p:cNvPr id="6" name="Bild 5" descr="Bildschirmfoto 2020-02-26 um 17.36.0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10" y="5575289"/>
            <a:ext cx="3929021" cy="269189"/>
          </a:xfrm>
          <a:prstGeom prst="rect">
            <a:avLst/>
          </a:prstGeom>
        </p:spPr>
      </p:pic>
      <p:pic>
        <p:nvPicPr>
          <p:cNvPr id="7" name="Bild 6" descr="Bildschirmfoto 2020-02-26 um 17.36.1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10" y="5844478"/>
            <a:ext cx="3973124" cy="696022"/>
          </a:xfrm>
          <a:prstGeom prst="rect">
            <a:avLst/>
          </a:prstGeom>
        </p:spPr>
      </p:pic>
      <p:pic>
        <p:nvPicPr>
          <p:cNvPr id="8" name="Bild 7" descr="Bildschirmfoto 2020-02-26 um 17.36.3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34" y="4284245"/>
            <a:ext cx="2989950" cy="7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22718"/>
            <a:ext cx="342900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Anwendungen Teilkostenrechnung</a:t>
            </a:r>
          </a:p>
          <a:p>
            <a:r>
              <a:rPr lang="de-DE" sz="800" dirty="0" smtClean="0">
                <a:latin typeface="+mj-lt"/>
                <a:cs typeface="Chalkduster"/>
              </a:rPr>
              <a:t>Kostenrechnungsverfahren welches nur bei </a:t>
            </a:r>
            <a:r>
              <a:rPr lang="de-DE" sz="800" dirty="0" smtClean="0">
                <a:solidFill>
                  <a:srgbClr val="FF0000"/>
                </a:solidFill>
                <a:latin typeface="+mj-lt"/>
                <a:cs typeface="Chalkduster"/>
              </a:rPr>
              <a:t>Unterauslastung</a:t>
            </a:r>
            <a:r>
              <a:rPr lang="de-DE" sz="800" dirty="0" smtClean="0">
                <a:latin typeface="+mj-lt"/>
                <a:cs typeface="Chalkduster"/>
              </a:rPr>
              <a:t> angewendet wird</a:t>
            </a:r>
            <a:endParaRPr lang="de-DE" sz="8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428999" y="22718"/>
            <a:ext cx="57150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</a:t>
            </a:r>
          </a:p>
          <a:p>
            <a:r>
              <a:rPr lang="de-DE" sz="900" dirty="0" smtClean="0">
                <a:latin typeface="+mj-lt"/>
                <a:cs typeface="Chalkduster"/>
              </a:rPr>
              <a:t>über Annahme, Ablehnung von Angeboten entscheiden, Artikelerfolgsrechnung durchführen, Betriebsergebnis ermitteln, Empfehlungen hinsichtlich Sortiment </a:t>
            </a:r>
            <a:r>
              <a:rPr lang="de-DE" sz="900" dirty="0" err="1" smtClean="0">
                <a:latin typeface="+mj-lt"/>
                <a:cs typeface="Chalkduster"/>
              </a:rPr>
              <a:t>od</a:t>
            </a:r>
            <a:r>
              <a:rPr lang="de-DE" sz="900" dirty="0" smtClean="0">
                <a:latin typeface="+mj-lt"/>
                <a:cs typeface="Chalkduster"/>
              </a:rPr>
              <a:t> </a:t>
            </a:r>
            <a:r>
              <a:rPr lang="de-DE" sz="900" dirty="0" err="1" smtClean="0">
                <a:latin typeface="+mj-lt"/>
                <a:cs typeface="Chalkduster"/>
              </a:rPr>
              <a:t>Make</a:t>
            </a:r>
            <a:r>
              <a:rPr lang="de-DE" sz="900" dirty="0" smtClean="0">
                <a:latin typeface="+mj-lt"/>
                <a:cs typeface="Chalkduster"/>
              </a:rPr>
              <a:t> </a:t>
            </a:r>
            <a:r>
              <a:rPr lang="de-DE" sz="900" dirty="0" err="1" smtClean="0">
                <a:latin typeface="+mj-lt"/>
                <a:cs typeface="Chalkduster"/>
              </a:rPr>
              <a:t>or</a:t>
            </a:r>
            <a:r>
              <a:rPr lang="de-DE" sz="900" dirty="0" smtClean="0">
                <a:latin typeface="+mj-lt"/>
                <a:cs typeface="Chalkduster"/>
              </a:rPr>
              <a:t> </a:t>
            </a:r>
            <a:r>
              <a:rPr lang="de-DE" sz="900" dirty="0" err="1" smtClean="0">
                <a:latin typeface="+mj-lt"/>
                <a:cs typeface="Chalkduster"/>
              </a:rPr>
              <a:t>Buy</a:t>
            </a:r>
            <a:r>
              <a:rPr lang="de-DE" sz="900" dirty="0" smtClean="0">
                <a:latin typeface="+mj-lt"/>
                <a:cs typeface="Chalkduster"/>
              </a:rPr>
              <a:t> geben, stufenweise DB-Rechnung durchführen können</a:t>
            </a:r>
            <a:endParaRPr lang="de-AT" sz="900" dirty="0" smtClean="0">
              <a:latin typeface="+mj-lt"/>
              <a:cs typeface="Chalkduster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" y="555949"/>
            <a:ext cx="1498600" cy="6278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+mj-lt"/>
                <a:cs typeface="Chalkduster"/>
              </a:rPr>
              <a:t>Teilkore</a:t>
            </a:r>
            <a:r>
              <a:rPr lang="de-DE" sz="1000" b="1" dirty="0" smtClean="0">
                <a:latin typeface="+mj-lt"/>
                <a:cs typeface="Chalkduster"/>
              </a:rPr>
              <a:t> (</a:t>
            </a:r>
            <a:r>
              <a:rPr lang="de-DE" sz="1000" b="1" dirty="0" err="1" smtClean="0">
                <a:latin typeface="+mj-lt"/>
                <a:cs typeface="Chalkduster"/>
              </a:rPr>
              <a:t>Direct</a:t>
            </a:r>
            <a:r>
              <a:rPr lang="de-DE" sz="1000" b="1" dirty="0" smtClean="0">
                <a:latin typeface="+mj-lt"/>
                <a:cs typeface="Chalkduster"/>
              </a:rPr>
              <a:t> </a:t>
            </a:r>
            <a:r>
              <a:rPr lang="de-DE" sz="1000" b="1" dirty="0" err="1" smtClean="0">
                <a:latin typeface="+mj-lt"/>
                <a:cs typeface="Chalkduster"/>
              </a:rPr>
              <a:t>Costing</a:t>
            </a:r>
            <a:r>
              <a:rPr lang="de-DE" sz="1000" b="1" dirty="0" smtClean="0">
                <a:latin typeface="+mj-lt"/>
                <a:cs typeface="Chalkduster"/>
              </a:rPr>
              <a:t>)</a:t>
            </a:r>
          </a:p>
          <a:p>
            <a:r>
              <a:rPr lang="de-DE" sz="1000" b="1" dirty="0" smtClean="0">
                <a:latin typeface="+mj-lt"/>
                <a:cs typeface="Chalkduster"/>
              </a:rPr>
              <a:t>Anwendungen: </a:t>
            </a:r>
          </a:p>
          <a:p>
            <a:endParaRPr lang="de-DE" sz="1000" dirty="0" smtClean="0">
              <a:latin typeface="+mj-lt"/>
              <a:cs typeface="Chalkduster"/>
            </a:endParaRPr>
          </a:p>
          <a:p>
            <a:r>
              <a:rPr lang="de-DE" sz="1000" b="1" dirty="0" smtClean="0">
                <a:latin typeface="+mj-lt"/>
                <a:cs typeface="Chalkduster"/>
              </a:rPr>
              <a:t>a) Angebotsannahme?</a:t>
            </a:r>
          </a:p>
          <a:p>
            <a:r>
              <a:rPr lang="de-DE" sz="800" dirty="0" smtClean="0">
                <a:latin typeface="+mj-lt"/>
                <a:cs typeface="Chalkduster"/>
              </a:rPr>
              <a:t>Bei Vollauslastung nur Vollkostenpreise akzeptieren</a:t>
            </a:r>
          </a:p>
          <a:p>
            <a:endParaRPr lang="de-DE" sz="800" dirty="0" smtClean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Bei Unterauslastung annehmen bei positiven DB, außer es ist das generelle Preisniveau gefährdet</a:t>
            </a:r>
          </a:p>
          <a:p>
            <a:endParaRPr lang="de-DE" sz="800" b="1" dirty="0">
              <a:latin typeface="+mj-lt"/>
              <a:cs typeface="Chalkduster"/>
            </a:endParaRPr>
          </a:p>
          <a:p>
            <a:r>
              <a:rPr lang="de-DE" sz="800" dirty="0" smtClean="0">
                <a:latin typeface="+mj-lt"/>
                <a:cs typeface="Chalkduster"/>
              </a:rPr>
              <a:t>Gesamter zusätzlicher DB bei Freiplätzen?</a:t>
            </a:r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r>
              <a:rPr lang="de-DE" sz="1000" b="1" dirty="0" smtClean="0">
                <a:latin typeface="+mj-lt"/>
                <a:cs typeface="Chalkduster"/>
              </a:rPr>
              <a:t>b)Artikelerfolgsrechnung</a:t>
            </a:r>
          </a:p>
          <a:p>
            <a:endParaRPr lang="de-DE" sz="1000" b="1" dirty="0" smtClean="0">
              <a:latin typeface="+mj-lt"/>
              <a:cs typeface="Chalkduster"/>
            </a:endParaRPr>
          </a:p>
          <a:p>
            <a:r>
              <a:rPr lang="de-DE" sz="1000" b="1" dirty="0" smtClean="0">
                <a:latin typeface="+mj-lt"/>
                <a:cs typeface="Chalkduster"/>
              </a:rPr>
              <a:t>c) Ermittlung des</a:t>
            </a:r>
          </a:p>
          <a:p>
            <a:r>
              <a:rPr lang="de-DE" sz="1000" b="1" dirty="0" smtClean="0">
                <a:latin typeface="+mj-lt"/>
                <a:cs typeface="Chalkduster"/>
              </a:rPr>
              <a:t>Betriebsergebnis</a:t>
            </a:r>
          </a:p>
          <a:p>
            <a:r>
              <a:rPr lang="de-DE" sz="1000" dirty="0" smtClean="0">
                <a:latin typeface="+mj-lt"/>
                <a:cs typeface="Chalkduster"/>
              </a:rPr>
              <a:t>BE = Gesamt DB </a:t>
            </a:r>
            <a:r>
              <a:rPr lang="mr-IN" sz="1000" dirty="0" smtClean="0">
                <a:latin typeface="+mj-lt"/>
                <a:cs typeface="Chalkduster"/>
              </a:rPr>
              <a:t>–</a:t>
            </a:r>
            <a:r>
              <a:rPr lang="de-DE" sz="1000" dirty="0" smtClean="0">
                <a:latin typeface="+mj-lt"/>
                <a:cs typeface="Chalkduster"/>
              </a:rPr>
              <a:t> KF</a:t>
            </a:r>
          </a:p>
          <a:p>
            <a:r>
              <a:rPr lang="de-DE" sz="1000" dirty="0" smtClean="0">
                <a:latin typeface="+mj-lt"/>
                <a:cs typeface="Chalkduster"/>
              </a:rPr>
              <a:t>Wenn + &gt; positiv, wenn </a:t>
            </a:r>
            <a:r>
              <a:rPr lang="mr-IN" sz="1000" dirty="0" smtClean="0">
                <a:latin typeface="+mj-lt"/>
                <a:cs typeface="Chalkduster"/>
              </a:rPr>
              <a:t>–</a:t>
            </a:r>
            <a:r>
              <a:rPr lang="de-DE" sz="1000" dirty="0" smtClean="0">
                <a:latin typeface="+mj-lt"/>
                <a:cs typeface="Chalkduster"/>
              </a:rPr>
              <a:t> Aktionen erforderlich z.B. Fixkosten senken</a:t>
            </a:r>
            <a:endParaRPr lang="de-DE" sz="1000" b="1" dirty="0" smtClean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  <a:p>
            <a:r>
              <a:rPr lang="de-DE" sz="1000" b="1" dirty="0" smtClean="0">
                <a:latin typeface="+mj-lt"/>
                <a:cs typeface="Chalkduster"/>
              </a:rPr>
              <a:t>d) Programm-entscheidungen</a:t>
            </a:r>
          </a:p>
          <a:p>
            <a:r>
              <a:rPr lang="de-DE" sz="1000" dirty="0" smtClean="0">
                <a:latin typeface="+mj-lt"/>
                <a:cs typeface="Chalkduster"/>
              </a:rPr>
              <a:t>Voll- versus Teilkosten</a:t>
            </a:r>
          </a:p>
          <a:p>
            <a:endParaRPr lang="de-DE" sz="1000" b="1" dirty="0">
              <a:latin typeface="+mj-lt"/>
              <a:cs typeface="Chalkduster"/>
            </a:endParaRPr>
          </a:p>
          <a:p>
            <a:r>
              <a:rPr lang="de-DE" sz="1000" b="1" dirty="0" smtClean="0">
                <a:latin typeface="+mj-lt"/>
                <a:cs typeface="Chalkduster"/>
              </a:rPr>
              <a:t>e) Ein- und mehrstufige Deckungsbeitrags-rechnung</a:t>
            </a:r>
            <a:endParaRPr lang="de-DE" sz="1000" dirty="0">
              <a:latin typeface="+mj-lt"/>
              <a:cs typeface="Chalkduster"/>
            </a:endParaRPr>
          </a:p>
          <a:p>
            <a:endParaRPr lang="de-DE" sz="1000" b="1" dirty="0" smtClean="0">
              <a:latin typeface="+mj-lt"/>
              <a:cs typeface="Chalkduster"/>
            </a:endParaRPr>
          </a:p>
        </p:txBody>
      </p:sp>
      <p:graphicFrame>
        <p:nvGraphicFramePr>
          <p:cNvPr id="57" name="Tabel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20902"/>
              </p:ext>
            </p:extLst>
          </p:nvPr>
        </p:nvGraphicFramePr>
        <p:xfrm>
          <a:off x="3680076" y="771103"/>
          <a:ext cx="2421963" cy="358139"/>
        </p:xfrm>
        <a:graphic>
          <a:graphicData uri="http://schemas.openxmlformats.org/drawingml/2006/table">
            <a:tbl>
              <a:tblPr/>
              <a:tblGrid>
                <a:gridCol w="605863"/>
                <a:gridCol w="584200"/>
                <a:gridCol w="406400"/>
                <a:gridCol w="406400"/>
                <a:gridCol w="419100"/>
              </a:tblGrid>
              <a:tr h="889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GK Logis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 283.000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KF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198.100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9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 84.900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effectLst/>
                          <a:latin typeface="Arial"/>
                        </a:rPr>
                        <a:t>4.320 N.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59" name="Textfeld 58"/>
          <p:cNvSpPr txBox="1"/>
          <p:nvPr/>
        </p:nvSpPr>
        <p:spPr>
          <a:xfrm>
            <a:off x="1498601" y="726819"/>
            <a:ext cx="2209799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Beispiel: Hotel ...: </a:t>
            </a:r>
            <a:r>
              <a:rPr lang="de-DE" sz="1000" dirty="0" smtClean="0"/>
              <a:t>Gesamtkosten: 283.000,-, KV 30% der Gesamtkosten, Rest: Fixkosten, tatsächliche 4.320 Nächtigungen</a:t>
            </a:r>
            <a:r>
              <a:rPr lang="de-DE" sz="1000" dirty="0"/>
              <a:t> </a:t>
            </a:r>
            <a:r>
              <a:rPr lang="de-DE" sz="1000" dirty="0" smtClean="0"/>
              <a:t>(Kapazität 9.000) , Bedienungsgeld 15%, OT 1,-</a:t>
            </a:r>
          </a:p>
          <a:p>
            <a:pPr marL="228600" indent="-228600">
              <a:buFont typeface="+mj-lt"/>
              <a:buAutoNum type="arabicPeriod"/>
            </a:pPr>
            <a:endParaRPr lang="de-DE" sz="800" dirty="0" smtClean="0"/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Wie hoch sind Mindestnächtigungen bei Abgabepreis von 98,89 Abgabepreis?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/>
              <a:t>W</a:t>
            </a:r>
            <a:r>
              <a:rPr lang="de-DE" sz="800" dirty="0" smtClean="0"/>
              <a:t>ie hoch ist Mindestauslastung? </a:t>
            </a:r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Soll bei Vollauslastung das Angebot eines Reiseveranstalters angenommen werden: 40,00 pro Nacht für 1000 zusätzliche Nächtigungen pro Saison?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...bei Unterauslastung?,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... bei Zusatzkosten?</a:t>
            </a:r>
          </a:p>
          <a:p>
            <a:pPr marL="228600" indent="-228600">
              <a:buFont typeface="+mj-lt"/>
              <a:buAutoNum type="arabicPeriod"/>
            </a:pPr>
            <a:endParaRPr lang="de-DE" sz="800" dirty="0" smtClean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/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2. Angebot: Kartenpreis für Menü 35,- Euro, Unterauslastung, Angebot einer Reisegruppe 50 Menüs + 3 Freiplätze (Reisebegleiter und Buschauffeur) 22,- EUR, Variable Kosten 10,- EUR </a:t>
            </a:r>
            <a:endParaRPr lang="de-DE" sz="800" dirty="0"/>
          </a:p>
          <a:p>
            <a:endParaRPr lang="de-DE" sz="800" dirty="0" smtClean="0"/>
          </a:p>
        </p:txBody>
      </p:sp>
      <p:graphicFrame>
        <p:nvGraphicFramePr>
          <p:cNvPr id="61" name="Tabel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609970"/>
              </p:ext>
            </p:extLst>
          </p:nvPr>
        </p:nvGraphicFramePr>
        <p:xfrm>
          <a:off x="3720167" y="1307354"/>
          <a:ext cx="2719328" cy="1167561"/>
        </p:xfrm>
        <a:graphic>
          <a:graphicData uri="http://schemas.openxmlformats.org/drawingml/2006/table">
            <a:tbl>
              <a:tblPr/>
              <a:tblGrid>
                <a:gridCol w="1058356"/>
                <a:gridCol w="312363"/>
                <a:gridCol w="630088"/>
                <a:gridCol w="718521"/>
              </a:tblGrid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 (GP-KV)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Grundpreis (Net-BG)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Bedienung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(B/115*15)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Kf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198.100,00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 (B/113*100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Ust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(B/113*13)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11,26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Nächt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3.557,83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Brutto (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Abgp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-OT)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97,89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Min: BEP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3.558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 (-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OT 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72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98,89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</a:t>
                      </a:r>
                      <a:r>
                        <a:rPr lang="de-DE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Auslast.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39,53%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62" name="Textfeld 61"/>
          <p:cNvSpPr txBox="1"/>
          <p:nvPr/>
        </p:nvSpPr>
        <p:spPr>
          <a:xfrm>
            <a:off x="3973080" y="577752"/>
            <a:ext cx="8781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... KV pro Nacht, </a:t>
            </a:r>
            <a:endParaRPr lang="de-DE" sz="800" b="1" dirty="0"/>
          </a:p>
        </p:txBody>
      </p:sp>
      <p:sp>
        <p:nvSpPr>
          <p:cNvPr id="63" name="Textfeld 62"/>
          <p:cNvSpPr txBox="1"/>
          <p:nvPr/>
        </p:nvSpPr>
        <p:spPr>
          <a:xfrm>
            <a:off x="3631408" y="1130010"/>
            <a:ext cx="2710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... DB pro Nacht,, Mindestnächte und 2) Mindestauslastung </a:t>
            </a:r>
            <a:endParaRPr lang="de-DE" sz="800" b="1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178570"/>
              </p:ext>
            </p:extLst>
          </p:nvPr>
        </p:nvGraphicFramePr>
        <p:xfrm>
          <a:off x="3694767" y="2474917"/>
          <a:ext cx="1106310" cy="1074419"/>
        </p:xfrm>
        <a:graphic>
          <a:graphicData uri="http://schemas.openxmlformats.org/drawingml/2006/table">
            <a:tbl>
              <a:tblPr/>
              <a:tblGrid>
                <a:gridCol w="548686"/>
                <a:gridCol w="557624"/>
              </a:tblGrid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10,36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30,01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Bedienung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4,50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34,51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4,49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OT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Abgabepreis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7" name="Textfeld 66"/>
          <p:cNvSpPr txBox="1"/>
          <p:nvPr/>
        </p:nvSpPr>
        <p:spPr>
          <a:xfrm>
            <a:off x="6790470" y="1105831"/>
            <a:ext cx="2210867" cy="2554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cs typeface="Chalkduster"/>
              </a:rPr>
              <a:t>Bei Vollauslastung: </a:t>
            </a:r>
          </a:p>
          <a:p>
            <a:r>
              <a:rPr lang="de-DE" sz="800" b="1" dirty="0" smtClean="0">
                <a:cs typeface="Chalkduster"/>
              </a:rPr>
              <a:t>ablehnen</a:t>
            </a:r>
          </a:p>
          <a:p>
            <a:endParaRPr lang="de-DE" sz="800" b="1" dirty="0" smtClean="0">
              <a:cs typeface="Chalkduster"/>
            </a:endParaRPr>
          </a:p>
          <a:p>
            <a:r>
              <a:rPr lang="de-DE" sz="800" b="1" dirty="0" smtClean="0">
                <a:cs typeface="Chalkduster"/>
              </a:rPr>
              <a:t>3) Bei Unterauslastung u. positivem DB annehmen</a:t>
            </a:r>
            <a:r>
              <a:rPr lang="de-DE" sz="800" dirty="0" smtClean="0">
                <a:cs typeface="Chalkduster"/>
              </a:rPr>
              <a:t>, 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 smtClean="0">
                <a:cs typeface="Chalkduster"/>
              </a:rPr>
              <a:t>solange Preisniveau nicht gefährdet ist.</a:t>
            </a:r>
          </a:p>
          <a:p>
            <a:r>
              <a:rPr lang="de-DE" sz="800" dirty="0" smtClean="0">
                <a:cs typeface="Chalkduster"/>
              </a:rPr>
              <a:t> 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 smtClean="0">
                <a:cs typeface="Chalkduster"/>
              </a:rPr>
              <a:t>4) Bei </a:t>
            </a:r>
            <a:r>
              <a:rPr lang="de-DE" sz="800" b="1" dirty="0" smtClean="0">
                <a:cs typeface="Chalkduster"/>
              </a:rPr>
              <a:t>geringem negativem DB</a:t>
            </a:r>
            <a:r>
              <a:rPr lang="de-DE" sz="800" dirty="0" smtClean="0">
                <a:cs typeface="Chalkduster"/>
              </a:rPr>
              <a:t> könnten aus betriebswirtschaftlicher </a:t>
            </a:r>
            <a:r>
              <a:rPr lang="de-DE" sz="800" b="1" dirty="0" smtClean="0">
                <a:cs typeface="Chalkduster"/>
              </a:rPr>
              <a:t>Sicht angenommen werden, wenn man Zusatzgeschäft</a:t>
            </a:r>
            <a:r>
              <a:rPr lang="de-DE" sz="800" dirty="0" smtClean="0">
                <a:cs typeface="Chalkduster"/>
              </a:rPr>
              <a:t> erhofft...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 smtClean="0">
                <a:cs typeface="Chalkduster"/>
              </a:rPr>
              <a:t>5) Freiplätze:</a:t>
            </a:r>
          </a:p>
          <a:p>
            <a:r>
              <a:rPr lang="de-DE" sz="800" dirty="0" smtClean="0">
                <a:cs typeface="Chalkduster"/>
              </a:rPr>
              <a:t>Nettopreis (od. Grundpreis)*zahlende Gäste</a:t>
            </a:r>
          </a:p>
          <a:p>
            <a:r>
              <a:rPr lang="de-DE" sz="800" u="sng" dirty="0" smtClean="0">
                <a:cs typeface="Chalkduster"/>
              </a:rPr>
              <a:t>- </a:t>
            </a:r>
            <a:r>
              <a:rPr lang="de-DE" sz="800" u="sng" dirty="0" err="1" smtClean="0">
                <a:cs typeface="Chalkduster"/>
              </a:rPr>
              <a:t>Kv</a:t>
            </a:r>
            <a:r>
              <a:rPr lang="de-DE" sz="800" u="sng" dirty="0" smtClean="0">
                <a:cs typeface="Chalkduster"/>
              </a:rPr>
              <a:t>*konsumierende Gäste</a:t>
            </a:r>
          </a:p>
          <a:p>
            <a:r>
              <a:rPr lang="de-DE" sz="800" dirty="0" smtClean="0">
                <a:cs typeface="Chalkduster"/>
              </a:rPr>
              <a:t>= Gesamter zus. DB</a:t>
            </a:r>
          </a:p>
          <a:p>
            <a:endParaRPr lang="de-DE" sz="800" dirty="0">
              <a:cs typeface="Chalkduster"/>
            </a:endParaRPr>
          </a:p>
          <a:p>
            <a:r>
              <a:rPr lang="de-DE" sz="800" dirty="0" smtClean="0">
                <a:cs typeface="Chalkduster"/>
              </a:rPr>
              <a:t>6) Bei Zusatzkosten (</a:t>
            </a:r>
            <a:r>
              <a:rPr lang="de-DE" sz="800" dirty="0" err="1" smtClean="0">
                <a:cs typeface="Chalkduster"/>
              </a:rPr>
              <a:t>Kf</a:t>
            </a:r>
            <a:r>
              <a:rPr lang="de-DE" sz="800" dirty="0" smtClean="0">
                <a:cs typeface="Chalkduster"/>
              </a:rPr>
              <a:t>) annehmen, solange DB positiv ist, sonst ggf. ablehnen (vgl. 4).</a:t>
            </a:r>
            <a:endParaRPr lang="de-DE" sz="800" dirty="0">
              <a:cs typeface="Chalkduster"/>
            </a:endParaRPr>
          </a:p>
        </p:txBody>
      </p:sp>
      <p:pic>
        <p:nvPicPr>
          <p:cNvPr id="70" name="Picture 6" descr="Die Grafik “http://www.steakhaus-no1.de/bilder/speisekarte/speisekarte1.jpg” kann nicht angezeigt werden, da sie Fehler enthäl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39" y="4838067"/>
            <a:ext cx="1398517" cy="18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" name="Tabel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88990"/>
              </p:ext>
            </p:extLst>
          </p:nvPr>
        </p:nvGraphicFramePr>
        <p:xfrm>
          <a:off x="3812543" y="5954387"/>
          <a:ext cx="1447800" cy="612140"/>
        </p:xfrm>
        <a:graphic>
          <a:graphicData uri="http://schemas.openxmlformats.org/drawingml/2006/table">
            <a:tbl>
              <a:tblPr/>
              <a:tblGrid>
                <a:gridCol w="525308"/>
                <a:gridCol w="326716"/>
                <a:gridCol w="288279"/>
                <a:gridCol w="307497"/>
              </a:tblGrid>
              <a:tr h="730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Artikel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brutto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netto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Spieß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Rib Eye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Rumpsteak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10,91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13,64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28171"/>
              </p:ext>
            </p:extLst>
          </p:nvPr>
        </p:nvGraphicFramePr>
        <p:xfrm>
          <a:off x="5355907" y="5954386"/>
          <a:ext cx="202452" cy="612141"/>
        </p:xfrm>
        <a:graphic>
          <a:graphicData uri="http://schemas.openxmlformats.org/drawingml/2006/table">
            <a:tbl>
              <a:tblPr/>
              <a:tblGrid>
                <a:gridCol w="202452"/>
              </a:tblGrid>
              <a:tr h="17489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3,91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11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6,44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3" name="Tabel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87626"/>
              </p:ext>
            </p:extLst>
          </p:nvPr>
        </p:nvGraphicFramePr>
        <p:xfrm>
          <a:off x="5565443" y="5954387"/>
          <a:ext cx="420444" cy="630336"/>
        </p:xfrm>
        <a:graphic>
          <a:graphicData uri="http://schemas.openxmlformats.org/drawingml/2006/table">
            <a:tbl>
              <a:tblPr/>
              <a:tblGrid>
                <a:gridCol w="420444"/>
              </a:tblGrid>
              <a:tr h="20046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verkaufte Menge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53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40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2.500,00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40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40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22245"/>
              </p:ext>
            </p:extLst>
          </p:nvPr>
        </p:nvGraphicFramePr>
        <p:xfrm>
          <a:off x="6008443" y="5954387"/>
          <a:ext cx="431052" cy="716280"/>
        </p:xfrm>
        <a:graphic>
          <a:graphicData uri="http://schemas.openxmlformats.org/drawingml/2006/table">
            <a:tbl>
              <a:tblPr/>
              <a:tblGrid>
                <a:gridCol w="431052"/>
              </a:tblGrid>
              <a:tr h="1557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gesamt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782,00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5.152,00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78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23.934,00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5" name="Textfeld 74"/>
          <p:cNvSpPr txBox="1"/>
          <p:nvPr/>
        </p:nvSpPr>
        <p:spPr>
          <a:xfrm>
            <a:off x="3385246" y="4745417"/>
            <a:ext cx="5761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/>
              <a:t>Beispiel: Steakhouse: Sortimentsentscheidungen: Renner &amp; Penner, Produktionsengpässe, etc.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Welche </a:t>
            </a:r>
            <a:r>
              <a:rPr lang="de-DE" sz="800" dirty="0" err="1" smtClean="0"/>
              <a:t>DB‘s</a:t>
            </a:r>
            <a:r>
              <a:rPr lang="de-DE" sz="800" dirty="0" smtClean="0"/>
              <a:t> bringen die einzelnen </a:t>
            </a:r>
            <a:r>
              <a:rPr lang="de-DE" sz="800" dirty="0" err="1" smtClean="0"/>
              <a:t>Produktie</a:t>
            </a:r>
            <a:r>
              <a:rPr lang="de-DE" sz="800" dirty="0" smtClean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Welche </a:t>
            </a:r>
            <a:r>
              <a:rPr lang="de-DE" sz="800" dirty="0" err="1" smtClean="0"/>
              <a:t>DB‘s</a:t>
            </a:r>
            <a:r>
              <a:rPr lang="de-DE" sz="800" dirty="0" smtClean="0"/>
              <a:t> bringen Produktgruppen?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Welche Produkte sollen vorrangig produziert werden (z.B. Engpass)?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Wie kann der gesamte DB maximiert werden?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Sollen Produkte eliminiert werden?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dirty="0" smtClean="0"/>
              <a:t>Wie hoch ist das Betriebsergebnis (Gesamt DB </a:t>
            </a:r>
            <a:r>
              <a:rPr lang="mr-IN" sz="800" dirty="0" smtClean="0"/>
              <a:t>–</a:t>
            </a:r>
            <a:r>
              <a:rPr lang="de-DE" sz="800" dirty="0" smtClean="0"/>
              <a:t> Fixkosten) </a:t>
            </a:r>
            <a:endParaRPr lang="de-DE" sz="800" dirty="0"/>
          </a:p>
          <a:p>
            <a:r>
              <a:rPr lang="de-DE" sz="800" dirty="0" smtClean="0"/>
              <a:t>          z.B. bei Fixkosten von 15.000,00 €</a:t>
            </a:r>
          </a:p>
        </p:txBody>
      </p:sp>
      <p:graphicFrame>
        <p:nvGraphicFramePr>
          <p:cNvPr id="22209" name="Tabelle 22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84273"/>
              </p:ext>
            </p:extLst>
          </p:nvPr>
        </p:nvGraphicFramePr>
        <p:xfrm>
          <a:off x="6772476" y="5944227"/>
          <a:ext cx="1415929" cy="622300"/>
        </p:xfrm>
        <a:graphic>
          <a:graphicData uri="http://schemas.openxmlformats.org/drawingml/2006/table">
            <a:tbl>
              <a:tblPr/>
              <a:tblGrid>
                <a:gridCol w="1415929"/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Management - Aktionen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Guter DB, gute Menge, Verkauf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Schlechter DB gute Menge, DB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Spätestens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bei neg. DB eliminieren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guter DB, ev. Preis </a:t>
                      </a:r>
                      <a:r>
                        <a:rPr lang="de-DE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etw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de-DE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de-DE" sz="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r>
                        <a:rPr lang="de-DE" sz="6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Wingdings"/>
                        </a:rPr>
                        <a:t>u</a:t>
                      </a:r>
                      <a:r>
                        <a:rPr lang="de-DE" sz="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Wingdings"/>
                        </a:rPr>
                        <a:t> Menge </a:t>
                      </a:r>
                      <a:r>
                        <a:rPr lang="de-DE" sz="6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Tabel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63020"/>
              </p:ext>
            </p:extLst>
          </p:nvPr>
        </p:nvGraphicFramePr>
        <p:xfrm>
          <a:off x="6537406" y="5944227"/>
          <a:ext cx="190499" cy="622300"/>
        </p:xfrm>
        <a:graphic>
          <a:graphicData uri="http://schemas.openxmlformats.org/drawingml/2006/table">
            <a:tbl>
              <a:tblPr/>
              <a:tblGrid>
                <a:gridCol w="190499"/>
              </a:tblGrid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R/P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 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215" name="Gerade Verbindung mit Pfeil 22214"/>
          <p:cNvCxnSpPr/>
          <p:nvPr/>
        </p:nvCxnSpPr>
        <p:spPr>
          <a:xfrm flipV="1">
            <a:off x="4586842" y="1761126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5600148" y="6624469"/>
            <a:ext cx="32729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Betriebsergebnis</a:t>
            </a:r>
            <a:r>
              <a:rPr lang="de-DE" sz="900" dirty="0" smtClean="0"/>
              <a:t> = Gesamt DB 23.934,00 </a:t>
            </a:r>
            <a:r>
              <a:rPr lang="mr-IN" sz="900" dirty="0" smtClean="0"/>
              <a:t>–</a:t>
            </a:r>
            <a:r>
              <a:rPr lang="de-DE" sz="900" dirty="0" smtClean="0"/>
              <a:t> KF 15.000,- = + 8.934,-</a:t>
            </a:r>
            <a:endParaRPr lang="de-DE" sz="900" dirty="0"/>
          </a:p>
        </p:txBody>
      </p:sp>
      <p:sp>
        <p:nvSpPr>
          <p:cNvPr id="58" name="Textfeld 57"/>
          <p:cNvSpPr txBox="1"/>
          <p:nvPr/>
        </p:nvSpPr>
        <p:spPr>
          <a:xfrm>
            <a:off x="4900209" y="2551117"/>
            <a:ext cx="18902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Zusätzlicher DB </a:t>
            </a:r>
            <a:r>
              <a:rPr lang="de-DE" sz="800" dirty="0" smtClean="0"/>
              <a:t>= 1.000*10,36 = 10.360,-</a:t>
            </a:r>
            <a:endParaRPr lang="de-DE" sz="8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05455"/>
              </p:ext>
            </p:extLst>
          </p:nvPr>
        </p:nvGraphicFramePr>
        <p:xfrm>
          <a:off x="5187507" y="3735610"/>
          <a:ext cx="1260447" cy="477519"/>
        </p:xfrm>
        <a:graphic>
          <a:graphicData uri="http://schemas.openxmlformats.org/drawingml/2006/table">
            <a:tbl>
              <a:tblPr/>
              <a:tblGrid>
                <a:gridCol w="322768"/>
                <a:gridCol w="358555"/>
                <a:gridCol w="579124"/>
              </a:tblGrid>
              <a:tr h="111882"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Menge</a:t>
                      </a:r>
                      <a:endParaRPr lang="nb-N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73"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17,39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869,57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80973"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80973"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 DB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339,57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2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70890"/>
              </p:ext>
            </p:extLst>
          </p:nvPr>
        </p:nvGraphicFramePr>
        <p:xfrm>
          <a:off x="3694767" y="3635957"/>
          <a:ext cx="1205442" cy="835659"/>
        </p:xfrm>
        <a:graphic>
          <a:graphicData uri="http://schemas.openxmlformats.org/drawingml/2006/table">
            <a:tbl>
              <a:tblPr/>
              <a:tblGrid>
                <a:gridCol w="602721"/>
                <a:gridCol w="602721"/>
              </a:tblGrid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7,39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Grundpreis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17,39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Bedienung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2,61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Ust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8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Brutto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4" name="Gerade Verbindung mit Pfeil 63"/>
          <p:cNvCxnSpPr/>
          <p:nvPr/>
        </p:nvCxnSpPr>
        <p:spPr>
          <a:xfrm flipV="1">
            <a:off x="4420671" y="3974370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1611239" y="4453317"/>
            <a:ext cx="6799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 smtClean="0"/>
              <a:t>2.7 Artikelerfolgsrechnungen, Sortimentsentscheidungen, Betriebsergebnis, </a:t>
            </a:r>
            <a:r>
              <a:rPr lang="de-DE" sz="1100" u="sng" dirty="0" smtClean="0"/>
              <a:t>ein- und mehrstufige DB Rechnungen, </a:t>
            </a:r>
            <a:endParaRPr lang="de-DE" sz="1100" u="sng" dirty="0"/>
          </a:p>
        </p:txBody>
      </p:sp>
      <p:sp>
        <p:nvSpPr>
          <p:cNvPr id="79" name="Textfeld 78"/>
          <p:cNvSpPr txBox="1"/>
          <p:nvPr/>
        </p:nvSpPr>
        <p:spPr>
          <a:xfrm>
            <a:off x="1498601" y="465209"/>
            <a:ext cx="2839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 smtClean="0"/>
              <a:t>2.6 Annahme oder Ablehnung von Angeboten</a:t>
            </a:r>
            <a:endParaRPr lang="de-DE" sz="1100" b="1" u="sng" dirty="0"/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6342407" y="908615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4280971" y="2928205"/>
            <a:ext cx="0" cy="49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505665" y="4512389"/>
            <a:ext cx="765103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  <p:bldP spid="67" grpId="0" animBg="1"/>
      <p:bldP spid="75" grpId="0"/>
      <p:bldP spid="3" grpId="0"/>
      <p:bldP spid="58" grpId="0"/>
      <p:bldP spid="77" grpId="0"/>
      <p:bldP spid="79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Macintosh PowerPoint</Application>
  <PresentationFormat>Bildschirmpräsentation (4:3)</PresentationFormat>
  <Paragraphs>521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269</cp:revision>
  <cp:lastPrinted>2018-03-05T15:24:44Z</cp:lastPrinted>
  <dcterms:created xsi:type="dcterms:W3CDTF">2015-09-21T19:41:13Z</dcterms:created>
  <dcterms:modified xsi:type="dcterms:W3CDTF">2020-02-26T16:40:11Z</dcterms:modified>
</cp:coreProperties>
</file>