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27" autoAdjust="0"/>
  </p:normalViewPr>
  <p:slideViewPr>
    <p:cSldViewPr snapToGrid="0" snapToObjects="1">
      <p:cViewPr>
        <p:scale>
          <a:sx n="100" d="100"/>
          <a:sy n="100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05.07.19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Probleme beim Verkäufer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cs typeface="Chalkduster"/>
              </a:rPr>
              <a:t>Ziel/Kompetenzen: Übersicht über mögliche Probleme auf Verkäuferseite geben können, </a:t>
            </a:r>
          </a:p>
          <a:p>
            <a:r>
              <a:rPr lang="de-DE" sz="900" dirty="0" smtClean="0">
                <a:cs typeface="Chalkduster"/>
              </a:rPr>
              <a:t>mögliche Lösungen vorschlagen können, für jeweilige Situation Schriftstücke erarbeiten können</a:t>
            </a:r>
            <a:endParaRPr lang="de-DE" sz="900" dirty="0">
              <a:cs typeface="Chalkduster"/>
            </a:endParaRPr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7" y="495554"/>
            <a:ext cx="707348" cy="637999"/>
          </a:xfrm>
          <a:prstGeom prst="rect">
            <a:avLst/>
          </a:prstGeom>
        </p:spPr>
      </p:pic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889231"/>
              </p:ext>
            </p:extLst>
          </p:nvPr>
        </p:nvGraphicFramePr>
        <p:xfrm>
          <a:off x="6551" y="495554"/>
          <a:ext cx="7594600" cy="39878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den Verkäufer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Aspekte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Maßnahmen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Rechtsfolgen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Verhalten in der Praxis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911197"/>
              </p:ext>
            </p:extLst>
          </p:nvPr>
        </p:nvGraphicFramePr>
        <p:xfrm>
          <a:off x="0" y="1084816"/>
          <a:ext cx="7594600" cy="1460500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Lieferverzug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 in vereinbarter Qualität u Menge erfolgt (noch) nicht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erfolgt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gewöhnliches G.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"Ende Juni...", in Kalenderwoche 13..."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Mahnung schreiben, Nachfrist setzten, nur korrekte Teile annehmen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Kontrolle;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Vorbeugung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durch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Fixgeschäft, </a:t>
                      </a: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Pönale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(Vertragsstrafe),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171450" indent="-171450" algn="l" fontAlgn="ctr">
                        <a:buFont typeface="Wingdings" charset="0"/>
                        <a:buChar char="Ø"/>
                      </a:pP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Liefergarantie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Fixgeschäft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"fix" im Text, oder aus der Natur des Geschäftes (z.B. Hochzeit)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 Lieferung bestehen (Schadensersatz möglich), Rücktritt (Schadenersatz möglich)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942417"/>
              </p:ext>
            </p:extLst>
          </p:nvPr>
        </p:nvGraphicFramePr>
        <p:xfrm>
          <a:off x="0" y="2591949"/>
          <a:ext cx="7594600" cy="3463565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Mangelhafte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Gewährleistung für Mangelfreiheit bei 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Übergabe (gesetzlich)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0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innerhalb 2 (</a:t>
                      </a:r>
                      <a:r>
                        <a:rPr lang="de-DE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bewegl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Sachen) bzw. 3 Jahren (unbewegliche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Immobilien, Heizungsrohre,...), 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Beweislastumkehr: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Monate muss Verkäufer Mangelfreiheit beweisen, danach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Käufer Mangelexistenz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Verkürzung auf 1 Jahr bei gebrauchten Sachen möglich,   30 Jahre bei arglistigem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Verschweigen</a:t>
                      </a:r>
                    </a:p>
                    <a:p>
                      <a:pPr algn="l" fontAlgn="ctr"/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nur im B2B Mängelrüge verpflichtend 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1) Verbesserung oder Austausch 2) Preisminderung und Rücktritt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Kontrolle der Lieferung bei Annahme;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Sofortige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Beanstandung von Mangel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 (freiwillig)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häufig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vor; oft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aub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best. Umfang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9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auch für Mängel die erst nach Übergabe entstanden sind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wird oft als Marketingmaßnahme verwendet (7 Jahre bei Kia)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Mängel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Garantieleistung im Rahmen des versprochenen Umfangs, z.B. kostenlose Reperatur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Käufer sollte versuchen eine Garantie zu vereinbaren,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Dokumente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aufheben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Schadenersatz: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Gesetzliche Haftung bei Verschulden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Schaden nachweisbar und vom Verkäufer verschuldet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sind</a:t>
                      </a:r>
                    </a:p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Verjährungsfrist</a:t>
                      </a:r>
                      <a:r>
                        <a:rPr lang="sk-SK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ab Kenntnis von Schaden und Schädiger 3 Jahre, jedenfalls 30 Jahre</a:t>
                      </a:r>
                      <a:endParaRPr lang="sk-SK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Flachdach wird fahrlässig schlecht  (Verschulden)  erstellt, es regnet nach 8 Jahren ein ... Verjähfung nach 11 Jahren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muss häufig eingeklagt werden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Ersatz des Schadens, z.B. Geldersatz, kostenlose Reparatur, Ersatz von Folgeschäden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 (z.B. Sachverständige) und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Behebung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vorschreiben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409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Produkthaftung: gesetzliche Haft. für Schäden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durch </a:t>
                      </a:r>
                      <a:r>
                        <a:rPr lang="de-DE" sz="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gelegentlich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20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wenn fehlerhaftes Produkt einen Sach- oder Personenschaden verursacht, Frist: 10 Jahre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oft Produktrückrufe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Schaden dokumentieren und beanstanden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Verkäufer, Importeuer in EU und Herstaller haften für Sach (nur im B2C-Bereich) und Personanschäden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Genauen Schaden ermitteln und dem Verkäufer die Bezahlung vorschreiben,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Versicherung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verständigen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310448"/>
              </p:ext>
            </p:extLst>
          </p:nvPr>
        </p:nvGraphicFramePr>
        <p:xfrm>
          <a:off x="0" y="6076067"/>
          <a:ext cx="7594600" cy="785083"/>
        </p:xfrm>
        <a:graphic>
          <a:graphicData uri="http://schemas.openxmlformats.org/drawingml/2006/table">
            <a:tbl>
              <a:tblPr/>
              <a:tblGrid>
                <a:gridCol w="825500"/>
                <a:gridCol w="1485900"/>
                <a:gridCol w="1244600"/>
                <a:gridCol w="1155700"/>
                <a:gridCol w="1320800"/>
                <a:gridCol w="1562100"/>
              </a:tblGrid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fehlerhafte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richtige Rechnung, lt.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USTG </a:t>
                      </a: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richtige Menge und Ware (lt. Lieferung und Auftrag)</a:t>
                      </a: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ohne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Rechenfehler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kommt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häufig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vor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400: Verkäufer, Menge &amp; Art, Lieferdatum, Ausstellungsdatum, Bruttobetrag,</a:t>
                      </a:r>
                      <a:r>
                        <a:rPr lang="de-DE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Steuersatz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Bis 10.000,- + Käufer, Steuerbetrag, Nettobetrag, fortlaufende </a:t>
                      </a:r>
                      <a:r>
                        <a:rPr lang="de-DE" sz="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r>
                        <a:rPr lang="de-DE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UID des Verkäufers</a:t>
                      </a:r>
                    </a:p>
                    <a:p>
                      <a:pPr algn="l" fontAlgn="ctr"/>
                      <a:r>
                        <a:rPr lang="de-DE" sz="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 10.000,- + UIK Käufer</a:t>
                      </a:r>
                      <a:endParaRPr lang="de-DE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Beanstandung der Rechnung: 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Rechnungsnr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Auflistung der Fehler, Rechnung mitsenden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Ausstellung einer korrekten Rechnung lt. USTG, da bei nicht korrekter Rechnung VOST Abzug verweigert werden kann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 Rechnungskontrolle (Vollständigkeit lt. Lieferschein und tats. Menge, rechnerisch, formal), Bezahlung erst nach Erhalt der korrekten Rechnung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" name="Bild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50" y="1459216"/>
            <a:ext cx="538700" cy="499915"/>
          </a:xfrm>
          <a:prstGeom prst="rect">
            <a:avLst/>
          </a:prstGeom>
        </p:spPr>
      </p:pic>
      <p:pic>
        <p:nvPicPr>
          <p:cNvPr id="23" name="Bild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50" y="3691980"/>
            <a:ext cx="474499" cy="1018330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62" y="6598853"/>
            <a:ext cx="562285" cy="175714"/>
          </a:xfrm>
          <a:prstGeom prst="rect">
            <a:avLst/>
          </a:prstGeom>
        </p:spPr>
      </p:pic>
      <p:sp>
        <p:nvSpPr>
          <p:cNvPr id="25" name="Textfeld 24"/>
          <p:cNvSpPr txBox="1"/>
          <p:nvPr/>
        </p:nvSpPr>
        <p:spPr>
          <a:xfrm>
            <a:off x="7867068" y="1891256"/>
            <a:ext cx="117291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Käufers</a:t>
            </a:r>
          </a:p>
          <a:p>
            <a:r>
              <a:rPr lang="de-DE" sz="800" dirty="0" smtClean="0">
                <a:cs typeface="Chalkduster"/>
              </a:rPr>
              <a:t>Hinweis vereinbarter Termin, Versäumnis, Nachfrist, Rechtsfolgen</a:t>
            </a:r>
          </a:p>
          <a:p>
            <a:r>
              <a:rPr lang="de-DE" sz="800" b="1" dirty="0" smtClean="0">
                <a:cs typeface="Chalkduster"/>
              </a:rPr>
              <a:t>Verkäufer</a:t>
            </a:r>
            <a:endParaRPr lang="de-DE" sz="800" b="1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Bedauern, Begründen</a:t>
            </a:r>
          </a:p>
          <a:p>
            <a:r>
              <a:rPr lang="de-DE" sz="800" dirty="0" smtClean="0">
                <a:cs typeface="Chalkduster"/>
              </a:rPr>
              <a:t>Neuer Termin, Verständnis ersuchen</a:t>
            </a:r>
            <a:endParaRPr lang="de-DE" sz="800" dirty="0"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867068" y="3126083"/>
            <a:ext cx="1172914" cy="2185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Käufers</a:t>
            </a:r>
          </a:p>
          <a:p>
            <a:r>
              <a:rPr lang="de-DE" sz="800" dirty="0" smtClean="0">
                <a:cs typeface="Chalkduster"/>
              </a:rPr>
              <a:t>Bezugnahme auf Schriftstücke (KV ...) , Erhalt bestätigen, Mangel beschreiben, Lösungsvorschlag </a:t>
            </a:r>
          </a:p>
          <a:p>
            <a:r>
              <a:rPr lang="de-DE" sz="800" b="1" dirty="0" smtClean="0">
                <a:cs typeface="Chalkduster"/>
              </a:rPr>
              <a:t>Verkäufer</a:t>
            </a:r>
            <a:endParaRPr lang="de-DE" sz="800" b="1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Anerkennung der Mängelrüge, Ablehnung wenn sachlich gerechtfertigt, auf Rechtlage hinweisen</a:t>
            </a:r>
          </a:p>
          <a:p>
            <a:r>
              <a:rPr lang="de-DE" sz="800" dirty="0" smtClean="0">
                <a:cs typeface="Chalkduster"/>
              </a:rPr>
              <a:t>Anerkennung, Bemühen dass Fehler nicht mehr passieren, Kulanzangebot, Treuerabatt anbieten</a:t>
            </a:r>
            <a:endParaRPr lang="de-DE" sz="800" dirty="0">
              <a:cs typeface="Chalkduster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867068" y="5657672"/>
            <a:ext cx="1066800" cy="1200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Schreiben des Käufers</a:t>
            </a:r>
          </a:p>
          <a:p>
            <a:r>
              <a:rPr lang="de-DE" sz="800" dirty="0" smtClean="0">
                <a:cs typeface="Chalkduster"/>
              </a:rPr>
              <a:t>Bezugnahme auf Rechnung</a:t>
            </a:r>
          </a:p>
          <a:p>
            <a:r>
              <a:rPr lang="de-DE" sz="800" dirty="0" smtClean="0">
                <a:cs typeface="Chalkduster"/>
              </a:rPr>
              <a:t>Mängelbeschreibung</a:t>
            </a:r>
          </a:p>
          <a:p>
            <a:r>
              <a:rPr lang="de-DE" sz="800" dirty="0" smtClean="0">
                <a:cs typeface="Chalkduster"/>
              </a:rPr>
              <a:t>Bitte um Korrektur</a:t>
            </a:r>
          </a:p>
          <a:p>
            <a:r>
              <a:rPr lang="de-DE" sz="800" b="1" dirty="0" smtClean="0">
                <a:cs typeface="Chalkduster"/>
              </a:rPr>
              <a:t>Verkäufer</a:t>
            </a:r>
            <a:endParaRPr lang="de-DE" sz="800" b="1" dirty="0">
              <a:cs typeface="Chalkduster"/>
            </a:endParaRPr>
          </a:p>
          <a:p>
            <a:r>
              <a:rPr lang="de-DE" sz="800" dirty="0" smtClean="0">
                <a:cs typeface="Chalkduster"/>
              </a:rPr>
              <a:t>Siehe andere Probleme</a:t>
            </a:r>
            <a:endParaRPr lang="de-DE" sz="800" dirty="0">
              <a:cs typeface="Chalkduster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7725272" y="-21670"/>
            <a:ext cx="1418728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cs typeface="Chalkduster"/>
              </a:rPr>
              <a:t>Schriftverkehr: / Elemente</a:t>
            </a:r>
          </a:p>
          <a:p>
            <a:pPr marL="228600" indent="-228600">
              <a:buAutoNum type="arabicParenR"/>
            </a:pPr>
            <a:r>
              <a:rPr lang="de-DE" sz="700" b="1" dirty="0" smtClean="0">
                <a:cs typeface="Chalkduster"/>
              </a:rPr>
              <a:t>Warum schreibt man?</a:t>
            </a:r>
          </a:p>
          <a:p>
            <a:pPr marL="228600" indent="-228600">
              <a:buAutoNum type="arabicParenR"/>
            </a:pPr>
            <a:r>
              <a:rPr lang="de-DE" sz="700" b="1" dirty="0" smtClean="0">
                <a:cs typeface="Chalkduster"/>
              </a:rPr>
              <a:t>Was will man?</a:t>
            </a:r>
            <a:endParaRPr lang="de-DE" sz="700" dirty="0">
              <a:cs typeface="Chalkduster"/>
            </a:endParaRPr>
          </a:p>
        </p:txBody>
      </p:sp>
      <p:pic>
        <p:nvPicPr>
          <p:cNvPr id="16" name="Bild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5272" y="455665"/>
            <a:ext cx="1418728" cy="1435591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8252523" y="464026"/>
            <a:ext cx="891477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Persönliche Anrede</a:t>
            </a:r>
            <a:endParaRPr lang="de-DE" sz="600" dirty="0"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8245972" y="68978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Betreff</a:t>
            </a:r>
            <a:endParaRPr lang="de-DE" sz="600" dirty="0"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8245973" y="895044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Warum schreibe ich?</a:t>
            </a:r>
            <a:endParaRPr lang="de-DE" sz="600" dirty="0">
              <a:cs typeface="Chalkduster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8252523" y="1110006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Was will ich?</a:t>
            </a:r>
            <a:endParaRPr lang="de-DE" sz="600" dirty="0">
              <a:cs typeface="Chalkduster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8252523" y="134656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Schlussgruß / </a:t>
            </a:r>
            <a:r>
              <a:rPr lang="de-DE" sz="600" dirty="0" err="1" smtClean="0">
                <a:cs typeface="Chalkduster"/>
              </a:rPr>
              <a:t>Untersch</a:t>
            </a:r>
            <a:endParaRPr lang="de-DE" sz="600" dirty="0">
              <a:cs typeface="Chalkduster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8245972" y="1616391"/>
            <a:ext cx="898028" cy="18466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600" dirty="0" smtClean="0">
                <a:cs typeface="Chalkduster"/>
              </a:rPr>
              <a:t>Beilagen</a:t>
            </a:r>
            <a:endParaRPr lang="de-DE" sz="600" dirty="0"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3888001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17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661</Words>
  <Application>Microsoft Macintosh PowerPoint</Application>
  <PresentationFormat>Bildschirmpräsentation (4:3)</PresentationFormat>
  <Paragraphs>103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181</cp:revision>
  <cp:lastPrinted>2018-04-24T15:08:51Z</cp:lastPrinted>
  <dcterms:created xsi:type="dcterms:W3CDTF">2015-09-21T19:41:13Z</dcterms:created>
  <dcterms:modified xsi:type="dcterms:W3CDTF">2019-07-04T22:25:54Z</dcterms:modified>
</cp:coreProperties>
</file>