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sldIdLst>
    <p:sldId id="256" r:id="rId2"/>
    <p:sldId id="266" r:id="rId3"/>
    <p:sldId id="267" r:id="rId4"/>
    <p:sldId id="26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5" d="100"/>
          <a:sy n="75" d="100"/>
        </p:scale>
        <p:origin x="-1176" y="-4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A432C8-69A7-458B-9684-2BFA64B31948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C057FC-95B6-4D89-AFDA-ABA33EE921E5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549AC-EB31-477F-92A9-B1988E232878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6A3A3-94A6-4E5B-AF39-173ACA3E61CC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33D019-A32C-4EAD-B8E6-DBDA699692FD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A98F-560C-4997-81C4-81D4D9187EAB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0972B2-CA5C-437D-87D0-8081271A9E4B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D4847-11EF-4466-A8AD-85CDB7B49118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68457A-3AB9-4880-8A0C-9F8524491207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E976D3-5B7F-4300-ABED-C91F1B2AE209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AT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C1E59-17DD-41CE-97CA-624A472382D4}" type="datetime2">
              <a:rPr lang="en-US" smtClean="0"/>
              <a:t>Samstag, 18. November 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AT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AT" smtClean="0"/>
              <a:t>Mastertextformat bearbeiten</a:t>
            </a:r>
          </a:p>
          <a:p>
            <a:pPr lvl="1"/>
            <a:r>
              <a:rPr lang="de-AT" smtClean="0"/>
              <a:t>Zweite Ebene</a:t>
            </a:r>
          </a:p>
          <a:p>
            <a:pPr lvl="2"/>
            <a:r>
              <a:rPr lang="de-AT" smtClean="0"/>
              <a:t>Dritte Ebene</a:t>
            </a:r>
          </a:p>
          <a:p>
            <a:pPr lvl="3"/>
            <a:r>
              <a:rPr lang="de-AT" smtClean="0"/>
              <a:t>Vierte Ebene</a:t>
            </a:r>
          </a:p>
          <a:p>
            <a:pPr lvl="4"/>
            <a:r>
              <a:rPr lang="de-AT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A80CB818-7379-467D-8E76-EF9D9074A26C}" type="datetime2">
              <a:rPr lang="en-US" smtClean="0"/>
              <a:t>Samstag, 18. November 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sz="2800" b="1" dirty="0" smtClean="0"/>
              <a:t>Hotel zum Mohren</a:t>
            </a:r>
            <a:br>
              <a:rPr lang="de-DE" sz="2800" b="1" dirty="0" smtClean="0"/>
            </a:br>
            <a:r>
              <a:rPr lang="de-DE" sz="2800" b="1" dirty="0" smtClean="0"/>
              <a:t>Hotel Kaiser</a:t>
            </a:r>
            <a:br>
              <a:rPr lang="de-DE" sz="2800" b="1" dirty="0" smtClean="0"/>
            </a:br>
            <a:r>
              <a:rPr lang="de-DE" sz="2800" b="1" dirty="0" smtClean="0"/>
              <a:t/>
            </a:r>
            <a:br>
              <a:rPr lang="de-DE" sz="2800" b="1" dirty="0" smtClean="0"/>
            </a:br>
            <a:r>
              <a:rPr lang="de-DE" sz="2800" b="1" dirty="0" smtClean="0"/>
              <a:t>BAB </a:t>
            </a:r>
            <a:r>
              <a:rPr lang="de-DE" sz="2800" b="1" dirty="0" smtClean="0"/>
              <a:t>(IBLV + Kalkulation)</a:t>
            </a:r>
            <a:endParaRPr lang="de-DE" sz="28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150100" cy="2552700"/>
          </a:xfrm>
        </p:spPr>
        <p:txBody>
          <a:bodyPr>
            <a:normAutofit/>
          </a:bodyPr>
          <a:lstStyle/>
          <a:p>
            <a:endParaRPr lang="de-DE" dirty="0"/>
          </a:p>
          <a:p>
            <a:endParaRPr lang="de-DE" dirty="0" smtClean="0"/>
          </a:p>
          <a:p>
            <a:endParaRPr lang="de-DE" dirty="0"/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62786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208" name="Group 70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46958"/>
              </p:ext>
            </p:extLst>
          </p:nvPr>
        </p:nvGraphicFramePr>
        <p:xfrm>
          <a:off x="1495130" y="439999"/>
          <a:ext cx="2389456" cy="495716"/>
        </p:xfrm>
        <a:graphic>
          <a:graphicData uri="http://schemas.openxmlformats.org/drawingml/2006/table">
            <a:tbl>
              <a:tblPr/>
              <a:tblGrid>
                <a:gridCol w="1385544"/>
                <a:gridCol w="1003912"/>
              </a:tblGrid>
              <a:tr h="181423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Kosten aus Überleitung (BÜB)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0C0C0">
                        <a:alpha val="5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249786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715963" algn="l"/>
                          <a:tab pos="808038" algn="l"/>
                        </a:tabLst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Einzelkosten (WES: K&amp;K)</a:t>
                      </a:r>
                    </a:p>
                  </a:txBody>
                  <a:tcPr marL="90000" marR="90000" marT="46765" marB="46765" anchor="ctr" horzOverflow="overflow">
                    <a:lnL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Gemeinkosten</a:t>
                      </a:r>
                    </a:p>
                  </a:txBody>
                  <a:tcPr marL="90000" marR="90000" marT="46765" marB="4676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8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2217" name="Group 7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3125917"/>
              </p:ext>
            </p:extLst>
          </p:nvPr>
        </p:nvGraphicFramePr>
        <p:xfrm>
          <a:off x="1494982" y="937365"/>
          <a:ext cx="5941905" cy="3022899"/>
        </p:xfrm>
        <a:graphic>
          <a:graphicData uri="http://schemas.openxmlformats.org/drawingml/2006/table">
            <a:tbl>
              <a:tblPr/>
              <a:tblGrid>
                <a:gridCol w="1317066"/>
                <a:gridCol w="643526"/>
                <a:gridCol w="562904"/>
                <a:gridCol w="813452"/>
                <a:gridCol w="576269"/>
                <a:gridCol w="772818"/>
                <a:gridCol w="629266"/>
                <a:gridCol w="626604"/>
              </a:tblGrid>
              <a:tr h="256304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Text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5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Kostenstellen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35157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Verwaltung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Küche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Keller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Rest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Logis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Wellness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459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S+G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435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AT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</a:t>
                      </a: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AT" sz="1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Gemeinkostensumme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Umlage Hilfskostenstelle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- </a:t>
                      </a: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(VW)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+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8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VWant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rgbClr val="008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224547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 II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Kü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</a:t>
                      </a:r>
                      <a:r>
                        <a:rPr kumimoji="0" lang="de-AT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Ke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(Rest)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(L)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l-GR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Σ</a:t>
                      </a:r>
                      <a:r>
                        <a:rPr kumimoji="0" lang="de-AT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Arial" charset="0"/>
                        </a:rPr>
                        <a:t> II (W)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Zuschlagsbasen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l-GR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Arial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Speisen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(Einzelkosten)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Getr</a:t>
                      </a: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Basis WES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Kü+Ke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Anzahl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Nächtig.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Eintritte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Sauna...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7697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Gemeinkosten-zuschlagssätze</a:t>
                      </a:r>
                    </a:p>
                  </a:txBody>
                  <a:tcPr marL="90000" marR="90000" marT="46801" marB="46801" anchor="ctr" horzOverflow="overflow">
                    <a:lnL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(GK II/WES)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Kü</a:t>
                      </a:r>
                      <a:r>
                        <a:rPr kumimoji="0" lang="de-DE" sz="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 z.B. 200%</a:t>
                      </a:r>
                      <a:endParaRPr kumimoji="0" lang="de-DE" sz="6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GKT </a:t>
                      </a:r>
                      <a:r>
                        <a:rPr kumimoji="0" lang="de-DE" sz="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Ke</a:t>
                      </a:r>
                      <a:endParaRPr kumimoji="0" lang="de-DE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%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GKZ Rest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 100%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Seko/Nacht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7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z.B.€ 35,-</a:t>
                      </a:r>
                      <a:endParaRPr kumimoji="0" lang="de-DE" sz="7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Seko/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Eintritt</a:t>
                      </a:r>
                      <a:endParaRPr kumimoji="0" lang="de-DE" sz="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0000" marR="90000" marT="46801" marB="4680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66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7D1"/>
                    </a:solidFill>
                  </a:tcPr>
                </a:tc>
              </a:tr>
            </a:tbl>
          </a:graphicData>
        </a:graphic>
      </p:graphicFrame>
      <p:sp>
        <p:nvSpPr>
          <p:cNvPr id="22143" name="Line 639"/>
          <p:cNvSpPr>
            <a:spLocks noChangeShapeType="1"/>
          </p:cNvSpPr>
          <p:nvPr/>
        </p:nvSpPr>
        <p:spPr bwMode="auto">
          <a:xfrm rot="16200000" flipH="1">
            <a:off x="4110404" y="694294"/>
            <a:ext cx="1" cy="2166906"/>
          </a:xfrm>
          <a:prstGeom prst="line">
            <a:avLst/>
          </a:prstGeom>
          <a:noFill/>
          <a:ln w="22225">
            <a:solidFill>
              <a:srgbClr val="FFD700"/>
            </a:solidFill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5" name="Line 641"/>
          <p:cNvSpPr>
            <a:spLocks noChangeShapeType="1"/>
          </p:cNvSpPr>
          <p:nvPr/>
        </p:nvSpPr>
        <p:spPr bwMode="auto">
          <a:xfrm flipH="1">
            <a:off x="2874520" y="806195"/>
            <a:ext cx="7937" cy="16446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non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7" name="Line 643"/>
          <p:cNvSpPr>
            <a:spLocks noChangeShapeType="1"/>
          </p:cNvSpPr>
          <p:nvPr/>
        </p:nvSpPr>
        <p:spPr bwMode="auto">
          <a:xfrm rot="16200000">
            <a:off x="3323797" y="1603108"/>
            <a:ext cx="1" cy="89855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8" name="Line 644"/>
          <p:cNvSpPr>
            <a:spLocks noChangeShapeType="1"/>
          </p:cNvSpPr>
          <p:nvPr/>
        </p:nvSpPr>
        <p:spPr bwMode="auto">
          <a:xfrm rot="16200000" flipH="1">
            <a:off x="3722038" y="1277021"/>
            <a:ext cx="1" cy="167915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149" name="Line 645"/>
          <p:cNvSpPr>
            <a:spLocks noChangeShapeType="1"/>
          </p:cNvSpPr>
          <p:nvPr/>
        </p:nvSpPr>
        <p:spPr bwMode="auto">
          <a:xfrm rot="16200000">
            <a:off x="4943047" y="395020"/>
            <a:ext cx="0" cy="4137053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2" name="Tabel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9576438"/>
              </p:ext>
            </p:extLst>
          </p:nvPr>
        </p:nvGraphicFramePr>
        <p:xfrm>
          <a:off x="1495131" y="4342460"/>
          <a:ext cx="2618840" cy="1490714"/>
        </p:xfrm>
        <a:graphic>
          <a:graphicData uri="http://schemas.openxmlformats.org/drawingml/2006/table">
            <a:tbl>
              <a:tblPr/>
              <a:tblGrid>
                <a:gridCol w="1440263"/>
                <a:gridCol w="305630"/>
                <a:gridCol w="872947"/>
              </a:tblGrid>
              <a:tr h="11878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 (Fleisch,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Gewl</a:t>
                      </a:r>
                      <a:r>
                        <a:rPr lang="de-DE" sz="10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...)</a:t>
                      </a:r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3,00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435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300%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9,00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1397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Seko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64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Gewinn z.B.</a:t>
                      </a:r>
                      <a:endParaRPr lang="de-DE" sz="1000" b="0" i="0" u="none" strike="noStrike" dirty="0">
                        <a:solidFill>
                          <a:srgbClr val="FF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1,20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4342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99528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BG/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bei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Fixlöhner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nicht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anwendb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15%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1,98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0741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 netto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15,18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280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9914">
                <a:tc gridSpan="2"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Abgabepreis brutto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16,70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0220669"/>
              </p:ext>
            </p:extLst>
          </p:nvPr>
        </p:nvGraphicFramePr>
        <p:xfrm>
          <a:off x="4567944" y="4545713"/>
          <a:ext cx="1483169" cy="1079500"/>
        </p:xfrm>
        <a:graphic>
          <a:graphicData uri="http://schemas.openxmlformats.org/drawingml/2006/table">
            <a:tbl>
              <a:tblPr/>
              <a:tblGrid>
                <a:gridCol w="830002"/>
                <a:gridCol w="653167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13,20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 10,20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</a:t>
                      </a:r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% des WES</a:t>
                      </a:r>
                    </a:p>
                    <a:p>
                      <a:pPr algn="l" fontAlgn="b"/>
                      <a:r>
                        <a:rPr lang="de-DE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=10,20/3*100</a:t>
                      </a:r>
                      <a:endParaRPr lang="de-DE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340%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sp>
        <p:nvSpPr>
          <p:cNvPr id="34" name="Line 645"/>
          <p:cNvSpPr>
            <a:spLocks noChangeShapeType="1"/>
          </p:cNvSpPr>
          <p:nvPr/>
        </p:nvSpPr>
        <p:spPr bwMode="auto">
          <a:xfrm rot="16200000" flipH="1">
            <a:off x="5567948" y="988708"/>
            <a:ext cx="0" cy="3392458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5" name="Line 670"/>
          <p:cNvSpPr>
            <a:spLocks noChangeShapeType="1"/>
          </p:cNvSpPr>
          <p:nvPr/>
        </p:nvSpPr>
        <p:spPr bwMode="auto">
          <a:xfrm rot="10800000" flipV="1">
            <a:off x="3249346" y="4041350"/>
            <a:ext cx="2350112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7" name="Line 670"/>
          <p:cNvSpPr>
            <a:spLocks noChangeShapeType="1"/>
          </p:cNvSpPr>
          <p:nvPr/>
        </p:nvSpPr>
        <p:spPr bwMode="auto">
          <a:xfrm rot="10800000" flipV="1">
            <a:off x="3249347" y="4041350"/>
            <a:ext cx="864624" cy="570781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8" name="Line 670"/>
          <p:cNvSpPr>
            <a:spLocks noChangeShapeType="1"/>
          </p:cNvSpPr>
          <p:nvPr/>
        </p:nvSpPr>
        <p:spPr bwMode="auto">
          <a:xfrm rot="10800000" flipH="1" flipV="1">
            <a:off x="3938884" y="5033016"/>
            <a:ext cx="654821" cy="0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39" name="Line 670"/>
          <p:cNvSpPr>
            <a:spLocks noChangeShapeType="1"/>
          </p:cNvSpPr>
          <p:nvPr/>
        </p:nvSpPr>
        <p:spPr bwMode="auto">
          <a:xfrm rot="10800000" flipH="1" flipV="1">
            <a:off x="4113971" y="4711729"/>
            <a:ext cx="453973" cy="320394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40" name="Textfeld 39"/>
          <p:cNvSpPr txBox="1"/>
          <p:nvPr/>
        </p:nvSpPr>
        <p:spPr>
          <a:xfrm>
            <a:off x="7486147" y="935715"/>
            <a:ext cx="1657851" cy="207749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lang="de-DE" sz="900" dirty="0" smtClean="0">
              <a:latin typeface="+mj-lt"/>
            </a:endParaRPr>
          </a:p>
          <a:p>
            <a:r>
              <a:rPr lang="de-DE" sz="1000" b="1" dirty="0" smtClean="0">
                <a:latin typeface="+mj-lt"/>
              </a:rPr>
              <a:t>Verteilung der Gemeinkosten</a:t>
            </a:r>
            <a:r>
              <a:rPr lang="de-DE" sz="800" b="1" dirty="0" smtClean="0">
                <a:latin typeface="+mj-lt"/>
              </a:rPr>
              <a:t> </a:t>
            </a:r>
            <a:endParaRPr lang="de-DE" sz="800" b="1" dirty="0" smtClean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auf </a:t>
            </a:r>
            <a:r>
              <a:rPr lang="de-DE" sz="800" dirty="0" smtClean="0">
                <a:latin typeface="+mj-lt"/>
              </a:rPr>
              <a:t>die Kostenstellen (Stellen, die in der Verantwortung sind) nach entsprechenden Schlüsseln (Fläche, %, Anteile, Art des Kapitals (EK, FK), ...)</a:t>
            </a:r>
          </a:p>
          <a:p>
            <a:r>
              <a:rPr lang="de-DE" sz="800" dirty="0" smtClean="0">
                <a:latin typeface="+mj-lt"/>
              </a:rPr>
              <a:t>= 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I</a:t>
            </a:r>
            <a:endParaRPr lang="de-DE" sz="800" dirty="0">
              <a:latin typeface="+mj-lt"/>
            </a:endParaRPr>
          </a:p>
          <a:p>
            <a:endParaRPr lang="de-DE" sz="900" dirty="0" smtClean="0">
              <a:latin typeface="+mj-lt"/>
            </a:endParaRPr>
          </a:p>
          <a:p>
            <a:r>
              <a:rPr lang="de-DE" sz="900" b="1" dirty="0" smtClean="0">
                <a:latin typeface="+mj-lt"/>
              </a:rPr>
              <a:t>Verteilung von Hilfskostenstellen </a:t>
            </a:r>
            <a:r>
              <a:rPr lang="de-DE" sz="800" dirty="0" smtClean="0">
                <a:latin typeface="+mj-lt"/>
              </a:rPr>
              <a:t>z.B. Verwaltung auf andere Stellen</a:t>
            </a:r>
          </a:p>
          <a:p>
            <a:r>
              <a:rPr lang="de-DE" sz="800" dirty="0" smtClean="0">
                <a:latin typeface="+mj-lt"/>
              </a:rPr>
              <a:t>GK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II</a:t>
            </a:r>
          </a:p>
          <a:p>
            <a:endParaRPr lang="de-DE" sz="900" dirty="0" smtClean="0">
              <a:latin typeface="+mj-lt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7486147" y="3221600"/>
            <a:ext cx="1657852" cy="7386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900" b="1" dirty="0" smtClean="0">
                <a:latin typeface="+mj-lt"/>
              </a:rPr>
              <a:t>Ermittlung der Zuschlags- und Verrechnungssätze </a:t>
            </a:r>
            <a:r>
              <a:rPr lang="de-DE" sz="800" dirty="0" smtClean="0">
                <a:latin typeface="+mj-lt"/>
              </a:rPr>
              <a:t>für die Kalkulation der Kostenträger </a:t>
            </a:r>
          </a:p>
          <a:p>
            <a:r>
              <a:rPr lang="de-DE" sz="800" dirty="0" smtClean="0">
                <a:latin typeface="+mj-lt"/>
              </a:rPr>
              <a:t>= </a:t>
            </a:r>
            <a:r>
              <a:rPr lang="el-GR" sz="800" dirty="0">
                <a:latin typeface="Arial" charset="0"/>
                <a:ea typeface="ＭＳ Ｐゴシック" charset="0"/>
                <a:cs typeface="Arial" charset="0"/>
              </a:rPr>
              <a:t>Σ</a:t>
            </a:r>
            <a:r>
              <a:rPr lang="de-AT" sz="800" dirty="0">
                <a:latin typeface="Arial" charset="0"/>
                <a:ea typeface="ＭＳ Ｐゴシック" charset="0"/>
                <a:cs typeface="Arial" charset="0"/>
              </a:rPr>
              <a:t> 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GK/ Basis (EK, </a:t>
            </a:r>
            <a:r>
              <a:rPr lang="de-AT" sz="800" dirty="0" err="1" smtClean="0">
                <a:latin typeface="Arial" charset="0"/>
                <a:ea typeface="ＭＳ Ｐゴシック" charset="0"/>
                <a:cs typeface="Arial" charset="0"/>
              </a:rPr>
              <a:t>od</a:t>
            </a:r>
            <a:r>
              <a:rPr lang="de-AT" sz="800" dirty="0" smtClean="0">
                <a:latin typeface="Arial" charset="0"/>
                <a:ea typeface="ＭＳ Ｐゴシック" charset="0"/>
                <a:cs typeface="Arial" charset="0"/>
              </a:rPr>
              <a:t> Anzahl der Nächtigungen, Gäste, etc.)</a:t>
            </a:r>
            <a:endParaRPr lang="de-DE" sz="800" dirty="0">
              <a:latin typeface="+mj-lt"/>
            </a:endParaRPr>
          </a:p>
        </p:txBody>
      </p:sp>
      <p:sp>
        <p:nvSpPr>
          <p:cNvPr id="21" name="Line 644"/>
          <p:cNvSpPr>
            <a:spLocks noChangeShapeType="1"/>
          </p:cNvSpPr>
          <p:nvPr/>
        </p:nvSpPr>
        <p:spPr bwMode="auto">
          <a:xfrm rot="16200000" flipH="1">
            <a:off x="3988552" y="1086414"/>
            <a:ext cx="0" cy="216831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2" name="Line 644"/>
          <p:cNvSpPr>
            <a:spLocks noChangeShapeType="1"/>
          </p:cNvSpPr>
          <p:nvPr/>
        </p:nvSpPr>
        <p:spPr bwMode="auto">
          <a:xfrm rot="16200000" flipH="1">
            <a:off x="4324044" y="846533"/>
            <a:ext cx="0" cy="2835066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4" name="Line 644"/>
          <p:cNvSpPr>
            <a:spLocks noChangeShapeType="1"/>
          </p:cNvSpPr>
          <p:nvPr/>
        </p:nvSpPr>
        <p:spPr bwMode="auto">
          <a:xfrm rot="16200000">
            <a:off x="4704893" y="560932"/>
            <a:ext cx="1" cy="3596767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sp>
        <p:nvSpPr>
          <p:cNvPr id="25" name="Textfeld 24"/>
          <p:cNvSpPr txBox="1"/>
          <p:nvPr/>
        </p:nvSpPr>
        <p:spPr>
          <a:xfrm>
            <a:off x="1" y="-13863"/>
            <a:ext cx="3318065" cy="4308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100" b="1" dirty="0" smtClean="0">
                <a:latin typeface="+mj-lt"/>
                <a:cs typeface="Chalkduster"/>
              </a:rPr>
              <a:t>Kostenstellen- / </a:t>
            </a:r>
            <a:r>
              <a:rPr lang="de-DE" sz="1100" b="1" dirty="0" err="1" smtClean="0">
                <a:latin typeface="+mj-lt"/>
                <a:cs typeface="Chalkduster"/>
              </a:rPr>
              <a:t>trägerrechnung</a:t>
            </a:r>
            <a:endParaRPr lang="de-DE" sz="1100" b="1" dirty="0" smtClean="0">
              <a:latin typeface="+mj-lt"/>
              <a:cs typeface="Chalkduster"/>
            </a:endParaRPr>
          </a:p>
          <a:p>
            <a:r>
              <a:rPr lang="de-DE" sz="1100" b="1" dirty="0" smtClean="0">
                <a:latin typeface="+mj-lt"/>
                <a:cs typeface="Chalkduster"/>
              </a:rPr>
              <a:t>BAB         </a:t>
            </a:r>
            <a:r>
              <a:rPr lang="de-DE" sz="1100" b="1" dirty="0" smtClean="0">
                <a:latin typeface="+mj-lt"/>
                <a:cs typeface="Chalkduster"/>
              </a:rPr>
              <a:t>/ Produkt</a:t>
            </a:r>
            <a:r>
              <a:rPr lang="de-DE" sz="1100" b="1" dirty="0" smtClean="0">
                <a:latin typeface="+mj-lt"/>
                <a:cs typeface="Chalkduster"/>
              </a:rPr>
              <a:t>- und Leistungskalkulation</a:t>
            </a:r>
            <a:endParaRPr lang="de-DE" sz="1100" b="1" dirty="0">
              <a:latin typeface="+mj-lt"/>
              <a:cs typeface="Chalkduster"/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3318065" y="22718"/>
            <a:ext cx="5825936" cy="33855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dirty="0" smtClean="0">
                <a:latin typeface="+mj-lt"/>
                <a:cs typeface="Chalkduster"/>
              </a:rPr>
              <a:t>Ziel/Kompetenzen: </a:t>
            </a:r>
            <a:r>
              <a:rPr lang="de-DE" sz="800" dirty="0" smtClean="0">
                <a:latin typeface="+mj-lt"/>
                <a:cs typeface="Chalkduster"/>
              </a:rPr>
              <a:t> </a:t>
            </a:r>
            <a:r>
              <a:rPr lang="de-AT" sz="800" dirty="0" smtClean="0">
                <a:latin typeface="+mj-lt"/>
                <a:cs typeface="Chalkduster"/>
              </a:rPr>
              <a:t>BAB </a:t>
            </a:r>
            <a:r>
              <a:rPr lang="de-AT" sz="800" dirty="0" smtClean="0">
                <a:latin typeface="+mj-lt"/>
                <a:cs typeface="Chalkduster"/>
              </a:rPr>
              <a:t>erstellen können, mit Zuschlags- und Verrechnungssätzen kalkulieren können</a:t>
            </a:r>
          </a:p>
          <a:p>
            <a:r>
              <a:rPr lang="de-AT" sz="800" dirty="0" smtClean="0">
                <a:latin typeface="+mj-lt"/>
                <a:cs typeface="Chalkduster"/>
              </a:rPr>
              <a:t> Zuschlags- und Verrechnungssätze und Nettorohaufschlag beurteilen können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1460500" y="5941311"/>
            <a:ext cx="2865446" cy="89255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800" b="1" dirty="0" smtClean="0">
                <a:latin typeface="+mj-lt"/>
              </a:rPr>
              <a:t>Beurteilung IST-NRA durch retrograde Kalkulation.</a:t>
            </a:r>
          </a:p>
          <a:p>
            <a:r>
              <a:rPr lang="de-DE" sz="800" dirty="0" smtClean="0">
                <a:latin typeface="+mj-lt"/>
              </a:rPr>
              <a:t>Ermittlung Grundpreis retrograd </a:t>
            </a:r>
            <a:r>
              <a:rPr lang="de-DE" sz="800" dirty="0" smtClean="0">
                <a:latin typeface="Wingdings"/>
                <a:ea typeface="Wingdings"/>
                <a:cs typeface="Wingdings"/>
                <a:sym typeface="Wingdings"/>
              </a:rPr>
              <a:t></a:t>
            </a:r>
            <a:endParaRPr lang="de-DE" sz="800" dirty="0" smtClean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Ermittlung NRA (Grundpreis </a:t>
            </a:r>
            <a:r>
              <a:rPr lang="mr-IN" sz="800" dirty="0" smtClean="0">
                <a:latin typeface="+mj-lt"/>
              </a:rPr>
              <a:t>–</a:t>
            </a:r>
            <a:r>
              <a:rPr lang="de-DE" sz="800" dirty="0" smtClean="0">
                <a:latin typeface="+mj-lt"/>
              </a:rPr>
              <a:t> WES)</a:t>
            </a:r>
          </a:p>
          <a:p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Beurteilung: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Abg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Preis 14,- </a:t>
            </a:r>
            <a:r>
              <a:rPr lang="de-DE" sz="700" b="1" dirty="0" err="1" smtClean="0">
                <a:solidFill>
                  <a:srgbClr val="FF0000"/>
                </a:solidFill>
                <a:latin typeface="+mj-lt"/>
              </a:rPr>
              <a:t>u</a:t>
            </a:r>
            <a:r>
              <a:rPr lang="de-DE" sz="700" b="1" dirty="0" smtClean="0">
                <a:solidFill>
                  <a:srgbClr val="FF0000"/>
                </a:solidFill>
                <a:latin typeface="+mj-lt"/>
              </a:rPr>
              <a:t> WES 3,- &gt; NRA unter GKZ ... &gt; Es können nicht alle Gemeinkosten verteilt werden, d.h. Preiserhöhungen oder Kostensenkungen  sind notwendig,</a:t>
            </a:r>
          </a:p>
          <a:p>
            <a:r>
              <a:rPr lang="de-DE" sz="700" b="1" dirty="0" smtClean="0">
                <a:solidFill>
                  <a:srgbClr val="008000"/>
                </a:solidFill>
                <a:latin typeface="+mj-lt"/>
              </a:rPr>
              <a:t>Liegt er über dem GKZ, wird zus. Gewinn erwirtschaftet.</a:t>
            </a:r>
            <a:endParaRPr lang="de-DE" sz="700" b="1" dirty="0">
              <a:solidFill>
                <a:srgbClr val="008000"/>
              </a:solidFill>
              <a:latin typeface="+mj-lt"/>
            </a:endParaRPr>
          </a:p>
        </p:txBody>
      </p:sp>
      <p:sp>
        <p:nvSpPr>
          <p:cNvPr id="28" name="Textfeld 27"/>
          <p:cNvSpPr txBox="1"/>
          <p:nvPr/>
        </p:nvSpPr>
        <p:spPr>
          <a:xfrm>
            <a:off x="-2" y="397532"/>
            <a:ext cx="1460500" cy="378565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2</a:t>
            </a:r>
            <a:r>
              <a:rPr lang="de-DE" sz="1000" b="1" dirty="0" smtClean="0">
                <a:latin typeface="+mj-lt"/>
                <a:cs typeface="Chalkduster"/>
              </a:rPr>
              <a:t>) Kostenstellen - R </a:t>
            </a:r>
          </a:p>
          <a:p>
            <a:endParaRPr lang="de-DE" sz="1000" b="1" dirty="0" smtClean="0">
              <a:latin typeface="+mj-lt"/>
              <a:cs typeface="Chalkduster"/>
            </a:endParaRPr>
          </a:p>
          <a:p>
            <a:r>
              <a:rPr lang="de-DE" sz="1000" b="1" dirty="0" smtClean="0">
                <a:latin typeface="+mj-lt"/>
                <a:cs typeface="Chalkduster"/>
              </a:rPr>
              <a:t>BAB</a:t>
            </a:r>
          </a:p>
          <a:p>
            <a:r>
              <a:rPr lang="de-DE" sz="1000" b="1" dirty="0">
                <a:latin typeface="+mj-lt"/>
                <a:cs typeface="Chalkduster"/>
              </a:rPr>
              <a:t>e</a:t>
            </a:r>
            <a:r>
              <a:rPr lang="de-DE" sz="1000" b="1" dirty="0" smtClean="0">
                <a:latin typeface="+mj-lt"/>
                <a:cs typeface="Chalkduster"/>
              </a:rPr>
              <a:t>rstellen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Im BAB werden die Kosten in</a:t>
            </a:r>
            <a:endParaRPr lang="de-DE" sz="800" dirty="0">
              <a:latin typeface="+mj-lt"/>
              <a:cs typeface="Chalkduster"/>
            </a:endParaRP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Einzel- und</a:t>
            </a:r>
          </a:p>
          <a:p>
            <a:pPr marL="171450" indent="-171450">
              <a:buFontTx/>
              <a:buChar char="-"/>
            </a:pPr>
            <a:r>
              <a:rPr lang="de-DE" sz="800" b="1" dirty="0" smtClean="0">
                <a:latin typeface="+mj-lt"/>
                <a:cs typeface="Chalkduster"/>
              </a:rPr>
              <a:t>Gemeinkosten</a:t>
            </a:r>
          </a:p>
          <a:p>
            <a:r>
              <a:rPr lang="de-DE" sz="800" dirty="0">
                <a:latin typeface="+mj-lt"/>
                <a:cs typeface="Chalkduster"/>
              </a:rPr>
              <a:t>g</a:t>
            </a:r>
            <a:r>
              <a:rPr lang="de-DE" sz="800" dirty="0" smtClean="0">
                <a:latin typeface="+mj-lt"/>
                <a:cs typeface="Chalkduster"/>
              </a:rPr>
              <a:t>eteilt.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EK </a:t>
            </a:r>
            <a:r>
              <a:rPr lang="de-DE" sz="800" dirty="0" smtClean="0">
                <a:latin typeface="+mj-lt"/>
                <a:cs typeface="Chalkduster"/>
              </a:rPr>
              <a:t>dem K-träger (Produkt, Leistung) direkt zurechenbar, z.B. WES</a:t>
            </a:r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sind nicht direkt zurechenbar z.B. Miete, Strom, Gehälter, etc. (sind oft fix, d.h. beschäftigungsunabhängig vgl. Teilkostenrechnung)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GK </a:t>
            </a:r>
            <a:r>
              <a:rPr lang="de-DE" sz="800" dirty="0" smtClean="0">
                <a:latin typeface="+mj-lt"/>
                <a:cs typeface="Chalkduster"/>
              </a:rPr>
              <a:t>können nur über Schlüssel, Zuschlags- und Verrechnungssätze auf die Produkte und Leistungen (Kostenträger) zugerechnet werden.</a:t>
            </a: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29" name="Textfeld 28"/>
          <p:cNvSpPr txBox="1"/>
          <p:nvPr/>
        </p:nvSpPr>
        <p:spPr>
          <a:xfrm>
            <a:off x="1" y="4111027"/>
            <a:ext cx="1460499" cy="16312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3) </a:t>
            </a:r>
            <a:r>
              <a:rPr lang="de-DE" sz="1000" b="1" dirty="0" smtClean="0">
                <a:latin typeface="+mj-lt"/>
                <a:cs typeface="Chalkduster"/>
              </a:rPr>
              <a:t>Kostenträger - R</a:t>
            </a:r>
            <a:endParaRPr lang="de-DE" sz="1000" b="1" dirty="0">
              <a:latin typeface="+mj-lt"/>
              <a:cs typeface="Chalkduster"/>
            </a:endParaRPr>
          </a:p>
          <a:p>
            <a:r>
              <a:rPr lang="de-DE" sz="800" b="1" dirty="0" smtClean="0">
                <a:latin typeface="+mj-lt"/>
                <a:cs typeface="Chalkduster"/>
              </a:rPr>
              <a:t>Mit Zuschlags- und Verrechnungssätzen kalkulieren können</a:t>
            </a:r>
          </a:p>
          <a:p>
            <a:endParaRPr lang="de-DE" sz="800" b="1" dirty="0">
              <a:latin typeface="+mj-lt"/>
              <a:cs typeface="Chalkduster"/>
            </a:endParaRPr>
          </a:p>
          <a:p>
            <a:endParaRPr lang="de-DE" sz="800" b="1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Bei der K- Trägerrechnung wird nun mit den Zuschlags- u. Verrechnungssätzen aus dem BAB kalkuliert.</a:t>
            </a:r>
          </a:p>
          <a:p>
            <a:endParaRPr lang="de-DE" sz="800" dirty="0" smtClean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sp>
        <p:nvSpPr>
          <p:cNvPr id="30" name="Textfeld 29"/>
          <p:cNvSpPr txBox="1"/>
          <p:nvPr/>
        </p:nvSpPr>
        <p:spPr>
          <a:xfrm>
            <a:off x="0" y="5758716"/>
            <a:ext cx="1460500" cy="107721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200" b="1" dirty="0" smtClean="0">
                <a:latin typeface="+mj-lt"/>
                <a:cs typeface="Chalkduster"/>
              </a:rPr>
              <a:t>3a) </a:t>
            </a:r>
            <a:r>
              <a:rPr lang="de-DE" sz="1000" b="1" dirty="0" smtClean="0">
                <a:latin typeface="+mj-lt"/>
                <a:cs typeface="Chalkduster"/>
              </a:rPr>
              <a:t>IST NRA</a:t>
            </a:r>
          </a:p>
          <a:p>
            <a:r>
              <a:rPr lang="de-DE" sz="1000" b="1" dirty="0" smtClean="0">
                <a:latin typeface="+mj-lt"/>
                <a:cs typeface="Chalkduster"/>
              </a:rPr>
              <a:t>Beurteilen können</a:t>
            </a:r>
            <a:endParaRPr lang="de-DE" sz="1000" dirty="0" smtClean="0">
              <a:latin typeface="+mj-lt"/>
              <a:cs typeface="Chalkduster"/>
            </a:endParaRPr>
          </a:p>
          <a:p>
            <a:r>
              <a:rPr lang="de-DE" sz="800" dirty="0" smtClean="0">
                <a:latin typeface="+mj-lt"/>
                <a:cs typeface="Chalkduster"/>
              </a:rPr>
              <a:t>Kalkulationen müssen immer wieder überprüft u. beurteilt werden</a:t>
            </a:r>
          </a:p>
          <a:p>
            <a:endParaRPr lang="de-DE" sz="800" dirty="0">
              <a:latin typeface="+mj-lt"/>
              <a:cs typeface="Chalkduster"/>
            </a:endParaRPr>
          </a:p>
          <a:p>
            <a:endParaRPr lang="de-DE" sz="800" dirty="0" smtClean="0">
              <a:latin typeface="+mj-lt"/>
              <a:cs typeface="Chalkduster"/>
            </a:endParaRPr>
          </a:p>
        </p:txBody>
      </p:sp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0124924"/>
              </p:ext>
            </p:extLst>
          </p:nvPr>
        </p:nvGraphicFramePr>
        <p:xfrm>
          <a:off x="4349338" y="6160763"/>
          <a:ext cx="2546762" cy="673100"/>
        </p:xfrm>
        <a:graphic>
          <a:graphicData uri="http://schemas.openxmlformats.org/drawingml/2006/table">
            <a:tbl>
              <a:tblPr/>
              <a:tblGrid>
                <a:gridCol w="1822862"/>
                <a:gridCol w="342900"/>
                <a:gridCol w="381000"/>
              </a:tblGrid>
              <a:tr h="6746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 (z.B. Netto/110,5*100)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11,52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208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Bedienungsgeld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(z.B. Netto/110,5*10,5)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10,5%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1,21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7366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ZS1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 (z.B.  </a:t>
                      </a:r>
                      <a:r>
                        <a:rPr lang="de-DE" sz="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Btutto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/110*100)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12,73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13350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Umsatzsteuer (z.B. Brutto/110*10)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10,0%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1,27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  <a:tr h="87789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Abg</a:t>
                      </a:r>
                      <a:r>
                        <a:rPr lang="de-DE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</a:t>
                      </a:r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Brutto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14,00 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1751014"/>
              </p:ext>
            </p:extLst>
          </p:nvPr>
        </p:nvGraphicFramePr>
        <p:xfrm>
          <a:off x="4325946" y="5873807"/>
          <a:ext cx="2546760" cy="190500"/>
        </p:xfrm>
        <a:graphic>
          <a:graphicData uri="http://schemas.openxmlformats.org/drawingml/2006/table">
            <a:tbl>
              <a:tblPr/>
              <a:tblGrid>
                <a:gridCol w="1822860"/>
                <a:gridCol w="342900"/>
                <a:gridCol w="3810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Wareneins.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6" name="Line 670"/>
          <p:cNvSpPr>
            <a:spLocks noChangeShapeType="1"/>
          </p:cNvSpPr>
          <p:nvPr/>
        </p:nvSpPr>
        <p:spPr bwMode="auto">
          <a:xfrm rot="10800000">
            <a:off x="5998298" y="6197456"/>
            <a:ext cx="1" cy="582065"/>
          </a:xfrm>
          <a:prstGeom prst="line">
            <a:avLst/>
          </a:prstGeom>
          <a:noFill/>
          <a:ln w="15875">
            <a:solidFill>
              <a:schemeClr val="tx1"/>
            </a:solidFill>
            <a:prstDash val="dash"/>
            <a:round/>
            <a:headEnd/>
            <a:tailEnd type="triangle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de-DE">
              <a:latin typeface="+mj-lt"/>
            </a:endParaRPr>
          </a:p>
        </p:txBody>
      </p:sp>
      <p:graphicFrame>
        <p:nvGraphicFramePr>
          <p:cNvPr id="8" name="Tabel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1662315"/>
              </p:ext>
            </p:extLst>
          </p:nvPr>
        </p:nvGraphicFramePr>
        <p:xfrm>
          <a:off x="7010400" y="5859076"/>
          <a:ext cx="2133599" cy="571500"/>
        </p:xfrm>
        <a:graphic>
          <a:graphicData uri="http://schemas.openxmlformats.org/drawingml/2006/table">
            <a:tbl>
              <a:tblPr/>
              <a:tblGrid>
                <a:gridCol w="925622"/>
                <a:gridCol w="53659"/>
                <a:gridCol w="496348"/>
                <a:gridCol w="65797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 Wareneinsatz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-3,00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Nettorohaufschlag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8,52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800" b="1" i="0" u="none" strike="noStrike" dirty="0">
                          <a:solidFill>
                            <a:srgbClr val="FF0000"/>
                          </a:solidFill>
                          <a:effectLst/>
                          <a:latin typeface="Calibri"/>
                        </a:rPr>
                        <a:t>284%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</a:tr>
            </a:tbl>
          </a:graphicData>
        </a:graphic>
      </p:graphicFrame>
      <p:sp>
        <p:nvSpPr>
          <p:cNvPr id="31" name="Textfeld 30"/>
          <p:cNvSpPr txBox="1"/>
          <p:nvPr/>
        </p:nvSpPr>
        <p:spPr>
          <a:xfrm>
            <a:off x="6400800" y="4342460"/>
            <a:ext cx="2693940" cy="123110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de-DE" sz="1000" b="1" dirty="0" smtClean="0">
                <a:latin typeface="+mj-lt"/>
              </a:rPr>
              <a:t>Nettorohaufschlag (NRA)</a:t>
            </a:r>
            <a:r>
              <a:rPr lang="de-DE" sz="1000" dirty="0" smtClean="0">
                <a:latin typeface="+mj-lt"/>
              </a:rPr>
              <a:t>: ist: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Gemeinkostenzuschlag und  </a:t>
            </a:r>
          </a:p>
          <a:p>
            <a:r>
              <a:rPr lang="de-DE" sz="1000" dirty="0">
                <a:latin typeface="+mj-lt"/>
              </a:rPr>
              <a:t> </a:t>
            </a:r>
            <a:r>
              <a:rPr lang="de-DE" sz="1000" dirty="0" smtClean="0">
                <a:latin typeface="+mj-lt"/>
              </a:rPr>
              <a:t> Gewinnaufschlag</a:t>
            </a:r>
          </a:p>
          <a:p>
            <a:r>
              <a:rPr lang="de-DE" sz="1000" dirty="0">
                <a:latin typeface="+mj-lt"/>
              </a:rPr>
              <a:t>g</a:t>
            </a:r>
            <a:r>
              <a:rPr lang="de-DE" sz="1000" dirty="0" smtClean="0">
                <a:latin typeface="+mj-lt"/>
              </a:rPr>
              <a:t>emeinsam in einem Aufschlag</a:t>
            </a:r>
          </a:p>
          <a:p>
            <a:r>
              <a:rPr lang="de-DE" sz="1000" b="1" dirty="0">
                <a:latin typeface="+mj-lt"/>
              </a:rPr>
              <a:t>d</a:t>
            </a:r>
            <a:r>
              <a:rPr lang="de-DE" sz="1000" b="1" dirty="0" smtClean="0">
                <a:latin typeface="+mj-lt"/>
              </a:rPr>
              <a:t>irekt vom WES zum Grundpreis</a:t>
            </a:r>
            <a:endParaRPr lang="de-DE" sz="1000" b="1" dirty="0">
              <a:latin typeface="+mj-lt"/>
            </a:endParaRPr>
          </a:p>
          <a:p>
            <a:r>
              <a:rPr lang="de-DE" sz="800" dirty="0" smtClean="0">
                <a:latin typeface="+mj-lt"/>
              </a:rPr>
              <a:t>Achtung: ist nicht Summe (300%+10%) da </a:t>
            </a:r>
          </a:p>
          <a:p>
            <a:r>
              <a:rPr lang="de-DE" sz="800" dirty="0" smtClean="0">
                <a:latin typeface="+mj-lt"/>
              </a:rPr>
              <a:t>verschiedene Basen vorliegen: WES und Grundpreis</a:t>
            </a:r>
          </a:p>
          <a:p>
            <a:r>
              <a:rPr lang="de-DE" sz="800" dirty="0" smtClean="0">
                <a:latin typeface="+mj-lt"/>
              </a:rPr>
              <a:t>300% vom WES und 10% von Seko &gt; 340% vom WES)</a:t>
            </a:r>
            <a:endParaRPr lang="de-DE" sz="800" dirty="0">
              <a:latin typeface="+mj-lt"/>
            </a:endParaRPr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622742"/>
              </p:ext>
            </p:extLst>
          </p:nvPr>
        </p:nvGraphicFramePr>
        <p:xfrm>
          <a:off x="2395867" y="3878385"/>
          <a:ext cx="1706956" cy="304800"/>
        </p:xfrm>
        <a:graphic>
          <a:graphicData uri="http://schemas.openxmlformats.org/drawingml/2006/table">
            <a:tbl>
              <a:tblPr/>
              <a:tblGrid>
                <a:gridCol w="1706956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sng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GK </a:t>
                      </a:r>
                      <a:r>
                        <a:rPr lang="de-DE" sz="800" b="0" i="0" u="sng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endParaRPr lang="de-DE" sz="800" b="0" i="0" u="sng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Basis (Einzelkosten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z.B. WES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od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</a:t>
                      </a:r>
                      <a:r>
                        <a:rPr lang="de-DE" sz="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Nächt</a:t>
                      </a:r>
                      <a:r>
                        <a:rPr lang="de-DE" sz="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)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1" name="Tabel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3928710"/>
              </p:ext>
            </p:extLst>
          </p:nvPr>
        </p:nvGraphicFramePr>
        <p:xfrm>
          <a:off x="5384800" y="5636179"/>
          <a:ext cx="2032000" cy="256540"/>
        </p:xfrm>
        <a:graphic>
          <a:graphicData uri="http://schemas.openxmlformats.org/drawingml/2006/table">
            <a:tbl>
              <a:tblPr/>
              <a:tblGrid>
                <a:gridCol w="2032000"/>
              </a:tblGrid>
              <a:tr h="152400">
                <a:tc>
                  <a:txBody>
                    <a:bodyPr/>
                    <a:lstStyle/>
                    <a:p>
                      <a:pPr algn="ctr" fontAlgn="b"/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= (GKZ in€+</a:t>
                      </a:r>
                      <a:r>
                        <a:rPr lang="de-DE" sz="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Gewinz</a:t>
                      </a:r>
                      <a:r>
                        <a:rPr lang="de-DE" sz="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. In€) in % vom </a:t>
                      </a:r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WES</a:t>
                      </a:r>
                    </a:p>
                    <a:p>
                      <a:pPr algn="ctr" fontAlgn="b"/>
                      <a:r>
                        <a:rPr lang="de-DE" sz="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NRA / WES</a:t>
                      </a:r>
                      <a:endParaRPr lang="de-DE" sz="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31754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22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2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22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22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2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47" grpId="0" animBg="1"/>
      <p:bldP spid="22148" grpId="0" animBg="1"/>
      <p:bldP spid="22149" grpId="0" animBg="1"/>
      <p:bldP spid="40" grpId="0" animBg="1"/>
      <p:bldP spid="41" grpId="0" animBg="1"/>
      <p:bldP spid="21" grpId="0" animBg="1"/>
      <p:bldP spid="22" grpId="0" animBg="1"/>
      <p:bldP spid="24" grpId="0" animBg="1"/>
      <p:bldP spid="4" grpId="0" animBg="1"/>
      <p:bldP spid="28" grpId="0" animBg="1"/>
      <p:bldP spid="29" grpId="0" animBg="1"/>
      <p:bldP spid="30" grpId="0" animBg="1"/>
      <p:bldP spid="36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74800" y="1193573"/>
            <a:ext cx="5433999" cy="192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0115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1489" y="795867"/>
            <a:ext cx="7641700" cy="1851888"/>
          </a:xfrm>
          <a:prstGeom prst="rect">
            <a:avLst/>
          </a:prstGeom>
        </p:spPr>
      </p:pic>
      <p:pic>
        <p:nvPicPr>
          <p:cNvPr id="3" name="Bild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1489" y="3010157"/>
            <a:ext cx="7653867" cy="352270"/>
          </a:xfrm>
          <a:prstGeom prst="rect">
            <a:avLst/>
          </a:prstGeom>
        </p:spPr>
      </p:pic>
      <p:pic>
        <p:nvPicPr>
          <p:cNvPr id="4" name="Bild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31489" y="3677358"/>
            <a:ext cx="7653867" cy="1140618"/>
          </a:xfrm>
          <a:prstGeom prst="rect">
            <a:avLst/>
          </a:prstGeom>
        </p:spPr>
      </p:pic>
      <p:pic>
        <p:nvPicPr>
          <p:cNvPr id="5" name="Bild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3656" y="5046135"/>
            <a:ext cx="7641700" cy="14793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41159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BAB mit Hilfskostenstellen Hotel Kaiser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6607950"/>
              </p:ext>
            </p:extLst>
          </p:nvPr>
        </p:nvGraphicFramePr>
        <p:xfrm>
          <a:off x="457199" y="1944952"/>
          <a:ext cx="8229603" cy="3773895"/>
        </p:xfrm>
        <a:graphic>
          <a:graphicData uri="http://schemas.openxmlformats.org/drawingml/2006/table">
            <a:tbl>
              <a:tblPr/>
              <a:tblGrid>
                <a:gridCol w="2389239"/>
                <a:gridCol w="973394"/>
                <a:gridCol w="973394"/>
                <a:gridCol w="973394"/>
                <a:gridCol w="973394"/>
                <a:gridCol w="973394"/>
                <a:gridCol w="973394"/>
              </a:tblGrid>
              <a:tr h="644715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sv-S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Kostenart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Gesamt-kosten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Hilfskosten-stelle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Hauptkostenstellen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</a:tr>
              <a:tr h="42981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Verwaltung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Küche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a-D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Keller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Restaurant</a:t>
                      </a:r>
                      <a:endParaRPr lang="de-DE" sz="14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Logis</a:t>
                      </a:r>
                    </a:p>
                  </a:txBody>
                  <a:tcPr marL="12641" marR="12641" marT="12641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WES Lebensmittel, Getränke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32.8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sk-SK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Energiekosten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6.3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18.9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fi-FI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Personalkosten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41.0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Werbung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52.0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Diverse 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96.0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16.2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7.4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12.8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45.6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Kalkulatorische 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148.0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6.8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17.0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15.6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98.8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510.0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43.0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86.5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30.4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86.2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263.9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Umlage Verwaltung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-43.0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4.3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2.1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8.6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28.0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Summe Gemeinkosten 2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90.8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32.5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94.8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291.9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</a:tr>
              <a:tr h="225018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Zuschlagsbasen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104.0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32.8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136.8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4,320 N.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37395">
                <a:tc>
                  <a:txBody>
                    <a:bodyPr/>
                    <a:lstStyle/>
                    <a:p>
                      <a:pPr algn="l" fontAlgn="t"/>
                      <a:r>
                        <a:rPr lang="de-DE" sz="14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Zuschlagssätze / Selbstkosten</a:t>
                      </a:r>
                    </a:p>
                  </a:txBody>
                  <a:tcPr marL="12641" marR="12641" marT="12641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 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87.31%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99.09%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>
                          <a:effectLst/>
                          <a:latin typeface="Arial"/>
                        </a:rPr>
                        <a:t>69.30%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400" b="0" i="0" u="none" strike="noStrike" dirty="0">
                          <a:effectLst/>
                          <a:latin typeface="Arial"/>
                        </a:rPr>
                        <a:t> € 67.57 </a:t>
                      </a:r>
                    </a:p>
                  </a:txBody>
                  <a:tcPr marL="12641" marR="12641" marT="1264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9972720"/>
              </p:ext>
            </p:extLst>
          </p:nvPr>
        </p:nvGraphicFramePr>
        <p:xfrm>
          <a:off x="4724400" y="6159500"/>
          <a:ext cx="2984500" cy="330200"/>
        </p:xfrm>
        <a:graphic>
          <a:graphicData uri="http://schemas.openxmlformats.org/drawingml/2006/table">
            <a:tbl>
              <a:tblPr/>
              <a:tblGrid>
                <a:gridCol w="1028700"/>
                <a:gridCol w="977900"/>
                <a:gridCol w="977900"/>
              </a:tblGrid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fi-FI" sz="1000" b="0" i="0" u="none" strike="noStrike" dirty="0" err="1" smtClean="0">
                          <a:effectLst/>
                          <a:latin typeface="Arial"/>
                        </a:rPr>
                        <a:t>Speisen</a:t>
                      </a:r>
                      <a:r>
                        <a:rPr lang="fi-FI" sz="1000" b="0" i="0" u="none" strike="noStrike" dirty="0" smtClean="0">
                          <a:effectLst/>
                          <a:latin typeface="Arial"/>
                        </a:rPr>
                        <a:t> GKZ</a:t>
                      </a:r>
                      <a:endParaRPr lang="fi-FI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2400">
                <a:tc>
                  <a:txBody>
                    <a:bodyPr/>
                    <a:lstStyle/>
                    <a:p>
                      <a:pPr algn="l" fontAlgn="b"/>
                      <a:r>
                        <a:rPr lang="sv-SE" sz="1000" b="0" i="0" u="none" strike="noStrike" dirty="0" err="1" smtClean="0">
                          <a:effectLst/>
                          <a:latin typeface="Arial"/>
                        </a:rPr>
                        <a:t>Getränke</a:t>
                      </a:r>
                      <a:r>
                        <a:rPr lang="sv-SE" sz="1000" b="0" i="0" u="none" strike="noStrike" dirty="0" smtClean="0">
                          <a:effectLst/>
                          <a:latin typeface="Arial"/>
                        </a:rPr>
                        <a:t> GKZ</a:t>
                      </a:r>
                      <a:endParaRPr lang="sv-SE" sz="1000" b="0" i="0" u="none" strike="noStrike" dirty="0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02541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NRA, Nächtigungspreis Hotel Kaiser</a:t>
            </a:r>
            <a:endParaRPr lang="de-DE" dirty="0"/>
          </a:p>
        </p:txBody>
      </p:sp>
      <p:graphicFrame>
        <p:nvGraphicFramePr>
          <p:cNvPr id="3" name="Tabel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9103333"/>
              </p:ext>
            </p:extLst>
          </p:nvPr>
        </p:nvGraphicFramePr>
        <p:xfrm>
          <a:off x="1416050" y="1602319"/>
          <a:ext cx="6311900" cy="1955800"/>
        </p:xfrm>
        <a:graphic>
          <a:graphicData uri="http://schemas.openxmlformats.org/drawingml/2006/table">
            <a:tbl>
              <a:tblPr/>
              <a:tblGrid>
                <a:gridCol w="2400300"/>
                <a:gridCol w="977900"/>
                <a:gridCol w="9779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 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b="0" i="0" u="none" strike="noStrike">
                          <a:effectLst/>
                          <a:latin typeface="Arial"/>
                        </a:rPr>
                        <a:t>Speisen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v-SE" sz="1200" b="0" i="0" u="none" strike="noStrike">
                          <a:effectLst/>
                          <a:latin typeface="Arial"/>
                        </a:rPr>
                        <a:t>Getränke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156.61%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168.38%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SK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2.57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2.68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Gewinn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0.64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1.34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4.03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€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2.21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effectLst/>
                          <a:latin typeface="Arial"/>
                        </a:rPr>
                        <a:t>NRA in 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302.58%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7716933"/>
              </p:ext>
            </p:extLst>
          </p:nvPr>
        </p:nvGraphicFramePr>
        <p:xfrm>
          <a:off x="1416050" y="4398688"/>
          <a:ext cx="4356100" cy="1760220"/>
        </p:xfrm>
        <a:graphic>
          <a:graphicData uri="http://schemas.openxmlformats.org/drawingml/2006/table">
            <a:tbl>
              <a:tblPr/>
              <a:tblGrid>
                <a:gridCol w="24003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 Verkaufspreis Hauptspeise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8403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Hauptspeise und Getränke</a:t>
            </a:r>
            <a:endParaRPr lang="de-DE" dirty="0"/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6919533"/>
              </p:ext>
            </p:extLst>
          </p:nvPr>
        </p:nvGraphicFramePr>
        <p:xfrm>
          <a:off x="457200" y="1653332"/>
          <a:ext cx="8229601" cy="1676602"/>
        </p:xfrm>
        <a:graphic>
          <a:graphicData uri="http://schemas.openxmlformats.org/drawingml/2006/table">
            <a:tbl>
              <a:tblPr/>
              <a:tblGrid>
                <a:gridCol w="1008153"/>
                <a:gridCol w="843781"/>
                <a:gridCol w="843781"/>
                <a:gridCol w="350662"/>
                <a:gridCol w="843781"/>
                <a:gridCol w="843781"/>
                <a:gridCol w="843781"/>
                <a:gridCol w="295871"/>
                <a:gridCol w="931446"/>
                <a:gridCol w="712282"/>
                <a:gridCol w="712282"/>
              </a:tblGrid>
              <a:tr h="326554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 Hauptspeise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7. WES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000" b="0" i="0" u="none" strike="noStrike">
                          <a:effectLst/>
                          <a:latin typeface="Arial"/>
                        </a:rPr>
                        <a:t>8. NRA Speise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2.80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2.09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2.40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6.18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220.76%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4.62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137.15%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3.29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8.98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6.72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5.69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1.35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1.01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0.85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10.33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7.73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6.55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0.77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10.00%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0.65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68756"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11.36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8.50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9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10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000" b="0" i="0" u="none" strike="noStrike">
                        <a:effectLst/>
                        <a:latin typeface="Arial"/>
                      </a:endParaRP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000" b="0" i="0" u="none" strike="noStrike" dirty="0">
                          <a:effectLst/>
                          <a:latin typeface="Arial"/>
                        </a:rPr>
                        <a:t>7.20</a:t>
                      </a:r>
                    </a:p>
                  </a:txBody>
                  <a:tcPr marL="10958" marR="10958" marT="1095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el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281630"/>
              </p:ext>
            </p:extLst>
          </p:nvPr>
        </p:nvGraphicFramePr>
        <p:xfrm>
          <a:off x="457200" y="4398688"/>
          <a:ext cx="3124200" cy="1760220"/>
        </p:xfrm>
        <a:graphic>
          <a:graphicData uri="http://schemas.openxmlformats.org/drawingml/2006/table">
            <a:tbl>
              <a:tblPr/>
              <a:tblGrid>
                <a:gridCol w="1168400"/>
                <a:gridCol w="977900"/>
                <a:gridCol w="977900"/>
              </a:tblGrid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 NRA Cocktail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305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WES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1.56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NRA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340.58%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5.32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CC00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Grundpreis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6.88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BG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15.00%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1.03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ZS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7.92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Ust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20.00%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1.58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r>
                        <a:rPr lang="de-DE" sz="1200" b="0" i="0" u="none" strike="noStrike">
                          <a:effectLst/>
                          <a:latin typeface="Arial"/>
                        </a:rPr>
                        <a:t>Abgabepreis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de-DE" sz="1200" b="0" i="0" u="none" strike="noStrike">
                        <a:effectLst/>
                        <a:latin typeface="Arial"/>
                      </a:endParaRP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de-DE" sz="1200" b="0" i="0" u="none" strike="noStrike" dirty="0">
                          <a:effectLst/>
                          <a:latin typeface="Arial"/>
                        </a:rPr>
                        <a:t>9.50</a:t>
                      </a:r>
                    </a:p>
                  </a:txBody>
                  <a:tcPr marL="12700" marR="12700" marT="1270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D5B4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050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997</Words>
  <Application>Microsoft Macintosh PowerPoint</Application>
  <PresentationFormat>Bildschirmpräsentation (4:3)</PresentationFormat>
  <Paragraphs>390</Paragraphs>
  <Slides>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8" baseType="lpstr">
      <vt:lpstr>Klarheit</vt:lpstr>
      <vt:lpstr>Hotel zum Mohren Hotel Kaiser  BAB (IBLV + Kalkulation)</vt:lpstr>
      <vt:lpstr>PowerPoint-Präsentation</vt:lpstr>
      <vt:lpstr>PowerPoint-Präsentation</vt:lpstr>
      <vt:lpstr>PowerPoint-Präsentation</vt:lpstr>
      <vt:lpstr>BAB mit Hilfskostenstellen Hotel Kaiser</vt:lpstr>
      <vt:lpstr>NRA, Nächtigungspreis Hotel Kaiser</vt:lpstr>
      <vt:lpstr>Hauptspeise und Getränke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Zeugnis - BVW</dc:title>
  <dc:creator>werner holzheu</dc:creator>
  <cp:lastModifiedBy>werner holzheu</cp:lastModifiedBy>
  <cp:revision>27</cp:revision>
  <dcterms:created xsi:type="dcterms:W3CDTF">2013-02-12T17:21:38Z</dcterms:created>
  <dcterms:modified xsi:type="dcterms:W3CDTF">2017-11-18T12:52:31Z</dcterms:modified>
</cp:coreProperties>
</file>