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handoutMasterIdLst>
    <p:handoutMasterId r:id="rId4"/>
  </p:handoutMasterIdLst>
  <p:sldIdLst>
    <p:sldId id="267" r:id="rId2"/>
    <p:sldId id="26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4"/>
    <p:restoredTop sz="97325" autoAdjust="0"/>
  </p:normalViewPr>
  <p:slideViewPr>
    <p:cSldViewPr snapToGrid="0" snapToObjects="1">
      <p:cViewPr varScale="1">
        <p:scale>
          <a:sx n="117" d="100"/>
          <a:sy n="117" d="100"/>
        </p:scale>
        <p:origin x="9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1190F-2B14-404E-A45A-1D95867AA407}" type="datetimeFigureOut">
              <a:rPr lang="de-DE" smtClean="0"/>
              <a:t>01.03.24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C6D9D-1360-E146-AEBE-434941B38B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798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February 28,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February 28,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February 28,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February 28,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February 28,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February 28,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February 28,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February 28,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February 28,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February 28,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February 28,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February 28,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5865" y="16035"/>
            <a:ext cx="2564643" cy="6014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de-DE" sz="1400" dirty="0" err="1">
                <a:solidFill>
                  <a:schemeClr val="tx1"/>
                </a:solidFill>
                <a:latin typeface="+mn-lt"/>
                <a:cs typeface="Chalkduster"/>
              </a:rPr>
              <a:t>Concept</a:t>
            </a:r>
            <a:r>
              <a:rPr lang="de-DE" sz="1400" dirty="0">
                <a:solidFill>
                  <a:schemeClr val="tx1"/>
                </a:solidFill>
                <a:latin typeface="+mn-lt"/>
                <a:cs typeface="Chalkduster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n-lt"/>
                <a:cs typeface="Chalkduster"/>
              </a:rPr>
              <a:t>Map</a:t>
            </a:r>
            <a:r>
              <a:rPr lang="de-DE" sz="1400" dirty="0">
                <a:solidFill>
                  <a:schemeClr val="tx1"/>
                </a:solidFill>
                <a:latin typeface="+mn-lt"/>
                <a:cs typeface="Chalkduster"/>
              </a:rPr>
              <a:t>:</a:t>
            </a:r>
            <a:br>
              <a:rPr lang="de-DE" sz="1400" dirty="0">
                <a:solidFill>
                  <a:schemeClr val="tx1"/>
                </a:solidFill>
                <a:latin typeface="+mn-lt"/>
                <a:cs typeface="Chalkduster"/>
              </a:rPr>
            </a:br>
            <a:r>
              <a:rPr lang="de-DE" sz="1400" dirty="0">
                <a:solidFill>
                  <a:schemeClr val="tx1"/>
                </a:solidFill>
                <a:latin typeface="+mn-lt"/>
                <a:cs typeface="Chalkduster"/>
              </a:rPr>
              <a:t>Einnahmen/Ausgaben</a:t>
            </a:r>
            <a:br>
              <a:rPr lang="de-DE" sz="1400" dirty="0">
                <a:solidFill>
                  <a:schemeClr val="tx1"/>
                </a:solidFill>
                <a:latin typeface="+mn-lt"/>
                <a:cs typeface="Chalkduster"/>
              </a:rPr>
            </a:br>
            <a:r>
              <a:rPr lang="de-DE" sz="1400" dirty="0">
                <a:solidFill>
                  <a:schemeClr val="tx1"/>
                </a:solidFill>
                <a:latin typeface="+mn-lt"/>
                <a:cs typeface="Chalkduster"/>
              </a:rPr>
              <a:t>Rechnung (EAR)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9417" y="670007"/>
            <a:ext cx="1641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Chalkduster"/>
              </a:rPr>
              <a:t>1) Was ist eine EAR?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405072" y="662134"/>
            <a:ext cx="531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292934"/>
                </a:solidFill>
                <a:cs typeface="Chalkduster"/>
              </a:rPr>
              <a:t>2a) Welche Geschäftsfälle gehören in die EAR (</a:t>
            </a:r>
            <a:r>
              <a:rPr lang="de-DE" sz="1200" dirty="0">
                <a:solidFill>
                  <a:srgbClr val="008000"/>
                </a:solidFill>
                <a:cs typeface="Chalkduster"/>
              </a:rPr>
              <a:t>+Zufluss</a:t>
            </a:r>
            <a:r>
              <a:rPr lang="de-DE" sz="1200" dirty="0">
                <a:solidFill>
                  <a:srgbClr val="292934"/>
                </a:solidFill>
                <a:cs typeface="Chalkduster"/>
              </a:rPr>
              <a:t>/</a:t>
            </a:r>
            <a:r>
              <a:rPr lang="de-DE" sz="1200" dirty="0">
                <a:solidFill>
                  <a:srgbClr val="FF0000"/>
                </a:solidFill>
                <a:cs typeface="Chalkduster"/>
              </a:rPr>
              <a:t>–Abfluss </a:t>
            </a:r>
            <a:r>
              <a:rPr lang="de-DE" sz="1200" dirty="0">
                <a:solidFill>
                  <a:srgbClr val="292934"/>
                </a:solidFill>
                <a:cs typeface="Chalkduster"/>
              </a:rPr>
              <a:t>Prinzip)?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539564" y="939636"/>
            <a:ext cx="6604436" cy="203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cs typeface="Chalkduster"/>
              </a:rPr>
              <a:t>Übertrag: alle Geschäftsfälle bis zum heutigen Tag</a:t>
            </a:r>
          </a:p>
          <a:p>
            <a:r>
              <a:rPr lang="de-DE" sz="900" b="1" dirty="0">
                <a:solidFill>
                  <a:srgbClr val="3366FF"/>
                </a:solidFill>
                <a:cs typeface="Chalkduster"/>
              </a:rPr>
              <a:t>Kassabelege: </a:t>
            </a:r>
            <a:r>
              <a:rPr lang="de-DE" sz="900" dirty="0">
                <a:solidFill>
                  <a:srgbClr val="3366FF"/>
                </a:solidFill>
                <a:cs typeface="Chalkduster"/>
              </a:rPr>
              <a:t>Einnahmen und Ausgaben i.d.R. brutto im </a:t>
            </a:r>
            <a:r>
              <a:rPr lang="de-DE" sz="900" b="1" dirty="0">
                <a:solidFill>
                  <a:schemeClr val="tx2">
                    <a:lumMod val="75000"/>
                  </a:schemeClr>
                </a:solidFill>
                <a:cs typeface="Chalkduster"/>
              </a:rPr>
              <a:t>Kassabuch</a:t>
            </a:r>
            <a:r>
              <a:rPr lang="de-DE" sz="900" dirty="0">
                <a:solidFill>
                  <a:srgbClr val="3366FF"/>
                </a:solidFill>
                <a:cs typeface="Chalkduster"/>
              </a:rPr>
              <a:t>, EAR</a:t>
            </a:r>
            <a:r>
              <a:rPr lang="de-DE" sz="900" b="1" dirty="0">
                <a:solidFill>
                  <a:srgbClr val="3366FF"/>
                </a:solidFill>
                <a:cs typeface="Chalkduster"/>
              </a:rPr>
              <a:t>: netto</a:t>
            </a:r>
          </a:p>
          <a:p>
            <a:endParaRPr lang="de-DE" sz="900" dirty="0">
              <a:cs typeface="Chalkduster"/>
            </a:endParaRPr>
          </a:p>
          <a:p>
            <a:r>
              <a:rPr lang="de-DE" sz="900" b="1" dirty="0">
                <a:solidFill>
                  <a:srgbClr val="3366FF"/>
                </a:solidFill>
                <a:cs typeface="Chalkduster"/>
              </a:rPr>
              <a:t>Bankbeleg</a:t>
            </a:r>
            <a:r>
              <a:rPr lang="de-DE" sz="900" dirty="0">
                <a:solidFill>
                  <a:srgbClr val="3366FF"/>
                </a:solidFill>
                <a:cs typeface="Chalkduster"/>
              </a:rPr>
              <a:t>: Einnahmen u. Ausgaben (Zu- und Abfluss): im Bankbuch (brutto) EAR </a:t>
            </a:r>
            <a:r>
              <a:rPr lang="de-DE" sz="900" b="1" dirty="0">
                <a:solidFill>
                  <a:srgbClr val="3366FF"/>
                </a:solidFill>
                <a:cs typeface="Chalkduster"/>
              </a:rPr>
              <a:t>netto</a:t>
            </a:r>
          </a:p>
          <a:p>
            <a:r>
              <a:rPr lang="de-DE" sz="900" dirty="0">
                <a:solidFill>
                  <a:srgbClr val="3366FF"/>
                </a:solidFill>
                <a:cs typeface="Chalkduster"/>
              </a:rPr>
              <a:t>(Habenzinsen – </a:t>
            </a:r>
            <a:r>
              <a:rPr lang="de-DE" sz="900" dirty="0" err="1">
                <a:solidFill>
                  <a:srgbClr val="3366FF"/>
                </a:solidFill>
                <a:cs typeface="Chalkduster"/>
              </a:rPr>
              <a:t>Kest</a:t>
            </a:r>
            <a:r>
              <a:rPr lang="de-DE" sz="900" dirty="0">
                <a:solidFill>
                  <a:srgbClr val="3366FF"/>
                </a:solidFill>
                <a:cs typeface="Chalkduster"/>
              </a:rPr>
              <a:t>): </a:t>
            </a:r>
            <a:r>
              <a:rPr lang="de-DE" sz="900" b="1" dirty="0">
                <a:solidFill>
                  <a:schemeClr val="tx2">
                    <a:lumMod val="75000"/>
                  </a:schemeClr>
                </a:solidFill>
                <a:cs typeface="Chalkduster"/>
              </a:rPr>
              <a:t>Bankbuch</a:t>
            </a:r>
            <a:r>
              <a:rPr lang="de-DE" sz="900" dirty="0">
                <a:solidFill>
                  <a:srgbClr val="3366FF"/>
                </a:solidFill>
                <a:cs typeface="Chalkduster"/>
              </a:rPr>
              <a:t> u. </a:t>
            </a:r>
            <a:r>
              <a:rPr lang="de-DE" sz="900" b="1" u="sng" dirty="0">
                <a:solidFill>
                  <a:schemeClr val="tx2">
                    <a:lumMod val="75000"/>
                  </a:schemeClr>
                </a:solidFill>
                <a:cs typeface="Chalkduster"/>
              </a:rPr>
              <a:t>Verteilungstabelle</a:t>
            </a:r>
            <a:r>
              <a:rPr lang="de-DE" sz="900" dirty="0">
                <a:solidFill>
                  <a:srgbClr val="FF6600"/>
                </a:solidFill>
                <a:cs typeface="Chalkduster"/>
              </a:rPr>
              <a:t>, nicht in Erfolgsrechnung u. E1a (Steuer schon bez.</a:t>
            </a:r>
            <a:r>
              <a:rPr lang="de-DE" sz="900" dirty="0">
                <a:solidFill>
                  <a:srgbClr val="3366FF"/>
                </a:solidFill>
                <a:cs typeface="Chalkduster"/>
              </a:rPr>
              <a:t>) </a:t>
            </a:r>
          </a:p>
          <a:p>
            <a:r>
              <a:rPr lang="de-DE" sz="900" dirty="0">
                <a:solidFill>
                  <a:srgbClr val="3366FF"/>
                </a:solidFill>
                <a:cs typeface="Chalkduster"/>
              </a:rPr>
              <a:t> </a:t>
            </a:r>
          </a:p>
          <a:p>
            <a:r>
              <a:rPr lang="de-DE" sz="900" b="1" dirty="0">
                <a:solidFill>
                  <a:srgbClr val="3366FF"/>
                </a:solidFill>
                <a:cs typeface="Chalkduster"/>
              </a:rPr>
              <a:t>sonstiger Beleg</a:t>
            </a:r>
            <a:r>
              <a:rPr lang="de-DE" sz="900" dirty="0">
                <a:solidFill>
                  <a:srgbClr val="3366FF"/>
                </a:solidFill>
                <a:cs typeface="Chalkduster"/>
              </a:rPr>
              <a:t>: für Eigenverbrauch (Entnahme von Waren)</a:t>
            </a:r>
          </a:p>
          <a:p>
            <a:r>
              <a:rPr lang="de-DE" sz="900" dirty="0">
                <a:solidFill>
                  <a:schemeClr val="tx2">
                    <a:lumMod val="75000"/>
                  </a:schemeClr>
                </a:solidFill>
                <a:cs typeface="Chalkduster"/>
              </a:rPr>
              <a:t>+Nebenrechnung: </a:t>
            </a:r>
            <a:r>
              <a:rPr lang="de-DE" sz="900" b="1" dirty="0">
                <a:solidFill>
                  <a:schemeClr val="tx2">
                    <a:lumMod val="75000"/>
                  </a:schemeClr>
                </a:solidFill>
                <a:cs typeface="Chalkduster"/>
              </a:rPr>
              <a:t>Abschreibung (Wertminderung)</a:t>
            </a:r>
            <a:r>
              <a:rPr lang="de-DE" sz="900" dirty="0">
                <a:solidFill>
                  <a:schemeClr val="tx2">
                    <a:lumMod val="75000"/>
                  </a:schemeClr>
                </a:solidFill>
                <a:cs typeface="Chalkduster"/>
              </a:rPr>
              <a:t> lt. </a:t>
            </a:r>
            <a:r>
              <a:rPr lang="de-DE" sz="900" b="1" dirty="0" err="1">
                <a:solidFill>
                  <a:schemeClr val="tx2">
                    <a:lumMod val="75000"/>
                  </a:schemeClr>
                </a:solidFill>
                <a:cs typeface="Chalkduster"/>
              </a:rPr>
              <a:t>Anlverz</a:t>
            </a:r>
            <a:r>
              <a:rPr lang="de-DE" sz="900" dirty="0">
                <a:solidFill>
                  <a:schemeClr val="tx2">
                    <a:lumMod val="75000"/>
                  </a:schemeClr>
                </a:solidFill>
                <a:cs typeface="Chalkduster"/>
              </a:rPr>
              <a:t>. (</a:t>
            </a:r>
            <a:r>
              <a:rPr lang="de-DE" sz="900" dirty="0" err="1">
                <a:solidFill>
                  <a:srgbClr val="3366FF"/>
                </a:solidFill>
                <a:cs typeface="Chalkduster"/>
              </a:rPr>
              <a:t>AfA</a:t>
            </a:r>
            <a:r>
              <a:rPr lang="de-DE" sz="900" dirty="0">
                <a:solidFill>
                  <a:srgbClr val="3366FF"/>
                </a:solidFill>
                <a:cs typeface="Chalkduster"/>
              </a:rPr>
              <a:t> der Gegenstände die schon im Betrieb waren + </a:t>
            </a:r>
            <a:r>
              <a:rPr lang="de-DE" sz="900" dirty="0" err="1">
                <a:solidFill>
                  <a:srgbClr val="3366FF"/>
                </a:solidFill>
                <a:cs typeface="Chalkduster"/>
              </a:rPr>
              <a:t>AfA</a:t>
            </a:r>
            <a:r>
              <a:rPr lang="de-DE" sz="900" dirty="0">
                <a:solidFill>
                  <a:srgbClr val="3366FF"/>
                </a:solidFill>
                <a:cs typeface="Chalkduster"/>
              </a:rPr>
              <a:t> neu</a:t>
            </a:r>
            <a:r>
              <a:rPr lang="de-DE" sz="900" dirty="0">
                <a:cs typeface="Chalkduster"/>
              </a:rPr>
              <a:t>)</a:t>
            </a:r>
          </a:p>
          <a:p>
            <a:endParaRPr lang="de-DE" sz="900" dirty="0">
              <a:cs typeface="Chalkduster"/>
            </a:endParaRPr>
          </a:p>
          <a:p>
            <a:endParaRPr lang="de-DE" sz="900" dirty="0">
              <a:solidFill>
                <a:srgbClr val="FF6600"/>
              </a:solidFill>
              <a:cs typeface="Chalkduster"/>
            </a:endParaRPr>
          </a:p>
          <a:p>
            <a:r>
              <a:rPr lang="de-DE" sz="900" dirty="0">
                <a:solidFill>
                  <a:srgbClr val="FF6600"/>
                </a:solidFill>
                <a:cs typeface="Chalkduster"/>
              </a:rPr>
              <a:t>AR... nicht in die EAR (kein Zufluss)</a:t>
            </a:r>
          </a:p>
          <a:p>
            <a:r>
              <a:rPr lang="de-DE" sz="900" dirty="0">
                <a:solidFill>
                  <a:srgbClr val="FF6600"/>
                </a:solidFill>
                <a:cs typeface="Chalkduster"/>
              </a:rPr>
              <a:t>ER (für Waren &gt; </a:t>
            </a:r>
            <a:r>
              <a:rPr lang="de-DE" sz="900" b="1" dirty="0">
                <a:solidFill>
                  <a:schemeClr val="tx2">
                    <a:lumMod val="75000"/>
                  </a:schemeClr>
                </a:solidFill>
                <a:cs typeface="Chalkduster"/>
              </a:rPr>
              <a:t>Wareneingangsbuch</a:t>
            </a:r>
            <a:r>
              <a:rPr lang="de-DE" sz="900" dirty="0">
                <a:solidFill>
                  <a:srgbClr val="FF6600"/>
                </a:solidFill>
                <a:cs typeface="Chalkduster"/>
              </a:rPr>
              <a:t>, für AV &gt; </a:t>
            </a:r>
            <a:r>
              <a:rPr lang="de-DE" sz="900" b="1" dirty="0">
                <a:solidFill>
                  <a:schemeClr val="tx2">
                    <a:lumMod val="75000"/>
                  </a:schemeClr>
                </a:solidFill>
                <a:cs typeface="Chalkduster"/>
              </a:rPr>
              <a:t>Anlageverzeichnis</a:t>
            </a:r>
            <a:r>
              <a:rPr lang="de-DE" sz="900" dirty="0">
                <a:solidFill>
                  <a:srgbClr val="FF6600"/>
                </a:solidFill>
                <a:cs typeface="Chalkduster"/>
              </a:rPr>
              <a:t>) nicht jedoch in die EAR (kein Abfluss)</a:t>
            </a:r>
          </a:p>
          <a:p>
            <a:r>
              <a:rPr lang="de-DE" sz="900" dirty="0">
                <a:solidFill>
                  <a:srgbClr val="FF6600"/>
                </a:solidFill>
                <a:cs typeface="Chalkduster"/>
              </a:rPr>
              <a:t>Sonst. Beleg für Kreditkarten, oder Bankomatkartenzahlung (... erst </a:t>
            </a:r>
            <a:r>
              <a:rPr lang="de-DE" sz="900" dirty="0">
                <a:solidFill>
                  <a:srgbClr val="3366FF"/>
                </a:solidFill>
                <a:cs typeface="Chalkduster"/>
              </a:rPr>
              <a:t>bei Abbuchung vom Bankkonto</a:t>
            </a:r>
            <a:r>
              <a:rPr lang="de-DE" sz="900" dirty="0">
                <a:solidFill>
                  <a:srgbClr val="FF6600"/>
                </a:solidFill>
                <a:cs typeface="Chalkduster"/>
              </a:rPr>
              <a:t>)</a:t>
            </a:r>
          </a:p>
          <a:p>
            <a:endParaRPr lang="de-DE" sz="900" dirty="0">
              <a:solidFill>
                <a:srgbClr val="FF6600"/>
              </a:solidFill>
              <a:cs typeface="Chalkduster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267" y="921384"/>
            <a:ext cx="195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cs typeface="Chalkduster"/>
              </a:rPr>
              <a:t>Einfache Art der Gewinnermittlung</a:t>
            </a:r>
          </a:p>
          <a:p>
            <a:r>
              <a:rPr lang="de-DE" sz="800" dirty="0">
                <a:cs typeface="Chalkduster"/>
              </a:rPr>
              <a:t>v.a. für kleine Unternehmen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01934" y="3349310"/>
            <a:ext cx="1538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008000"/>
                </a:solidFill>
                <a:cs typeface="Chalkduster"/>
              </a:rPr>
              <a:t>Betriebseinnahmen</a:t>
            </a:r>
          </a:p>
          <a:p>
            <a:pPr marL="171450" indent="-171450">
              <a:buFontTx/>
              <a:buChar char="-"/>
            </a:pPr>
            <a:r>
              <a:rPr lang="de-DE" sz="800" dirty="0">
                <a:solidFill>
                  <a:srgbClr val="FF0000"/>
                </a:solidFill>
                <a:cs typeface="Chalkduster"/>
              </a:rPr>
              <a:t>Betriebsausgaben</a:t>
            </a:r>
          </a:p>
          <a:p>
            <a:r>
              <a:rPr lang="de-DE" sz="800" dirty="0">
                <a:cs typeface="Chalkduster"/>
              </a:rPr>
              <a:t>= </a:t>
            </a:r>
            <a:r>
              <a:rPr lang="de-DE" sz="800" dirty="0">
                <a:solidFill>
                  <a:srgbClr val="008000"/>
                </a:solidFill>
                <a:cs typeface="Chalkduster"/>
              </a:rPr>
              <a:t>Gewinn</a:t>
            </a:r>
            <a:r>
              <a:rPr lang="de-DE" sz="800" dirty="0">
                <a:cs typeface="Chalkduster"/>
              </a:rPr>
              <a:t>/</a:t>
            </a:r>
            <a:r>
              <a:rPr lang="de-DE" sz="800" dirty="0">
                <a:solidFill>
                  <a:srgbClr val="FF0000"/>
                </a:solidFill>
                <a:cs typeface="Chalkduster"/>
              </a:rPr>
              <a:t>Verlust </a:t>
            </a:r>
            <a:r>
              <a:rPr lang="de-DE" sz="800" dirty="0">
                <a:cs typeface="Chalkduster"/>
              </a:rPr>
              <a:t>§4(3) ESTG</a:t>
            </a:r>
            <a:endParaRPr lang="de-DE" sz="800" dirty="0">
              <a:solidFill>
                <a:srgbClr val="FF0000"/>
              </a:solidFill>
              <a:cs typeface="Chalkduster"/>
            </a:endParaRPr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2539564" y="16035"/>
            <a:ext cx="6604436" cy="6014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000" dirty="0">
                <a:solidFill>
                  <a:srgbClr val="292934"/>
                </a:solidFill>
                <a:latin typeface="+mn-lt"/>
                <a:cs typeface="Chalkduster"/>
              </a:rPr>
              <a:t>Kompetenzen:</a:t>
            </a:r>
          </a:p>
          <a:p>
            <a:pPr marL="285750" indent="-285750">
              <a:buFont typeface="Arial"/>
              <a:buChar char="•"/>
            </a:pPr>
            <a:r>
              <a:rPr lang="de-DE" sz="1000" dirty="0">
                <a:solidFill>
                  <a:srgbClr val="292934"/>
                </a:solidFill>
                <a:latin typeface="+mn-lt"/>
                <a:cs typeface="Chalkduster"/>
              </a:rPr>
              <a:t>System der EAR in Grundzügen erklären können</a:t>
            </a:r>
          </a:p>
          <a:p>
            <a:pPr marL="285750" indent="-285750">
              <a:buFont typeface="Arial"/>
              <a:buChar char="•"/>
            </a:pPr>
            <a:r>
              <a:rPr lang="de-DE" sz="1000" dirty="0">
                <a:solidFill>
                  <a:srgbClr val="292934"/>
                </a:solidFill>
                <a:latin typeface="+mn-lt"/>
                <a:cs typeface="Chalkduster"/>
              </a:rPr>
              <a:t>Beurteilen welche Geschäftsfälle Betriebseinnahmen/ausgaben sind, und diese eintragen</a:t>
            </a:r>
          </a:p>
          <a:p>
            <a:pPr marL="285750" indent="-285750">
              <a:buFont typeface="Arial"/>
              <a:buChar char="•"/>
            </a:pPr>
            <a:r>
              <a:rPr lang="de-DE" sz="1000" dirty="0">
                <a:solidFill>
                  <a:srgbClr val="292934"/>
                </a:solidFill>
                <a:latin typeface="+mn-lt"/>
                <a:cs typeface="Chalkduster"/>
              </a:rPr>
              <a:t>den Erfolg (Gewinn/Verlust – und damit die Basis für die Einkommensteuer) ermitteln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15865" y="2838463"/>
            <a:ext cx="8699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292934"/>
                </a:solidFill>
                <a:cs typeface="Chalkduster"/>
              </a:rPr>
              <a:t>3) Wie wird sie erstellt? </a:t>
            </a:r>
            <a:r>
              <a:rPr lang="de-DE" sz="1000" dirty="0">
                <a:solidFill>
                  <a:srgbClr val="292934"/>
                </a:solidFill>
                <a:cs typeface="Chalkduster"/>
              </a:rPr>
              <a:t>(</a:t>
            </a:r>
            <a:r>
              <a:rPr lang="de-DE" sz="1000" dirty="0" err="1">
                <a:solidFill>
                  <a:srgbClr val="292934"/>
                </a:solidFill>
                <a:cs typeface="Chalkduster"/>
              </a:rPr>
              <a:t>zB</a:t>
            </a:r>
            <a:r>
              <a:rPr lang="de-DE" sz="1000" dirty="0">
                <a:solidFill>
                  <a:srgbClr val="292934"/>
                </a:solidFill>
                <a:cs typeface="Chalkduster"/>
              </a:rPr>
              <a:t> Hotel Restaurant Blumentritt: EAR Nettomethode: UST, </a:t>
            </a:r>
            <a:r>
              <a:rPr lang="de-DE" sz="1000" dirty="0" err="1">
                <a:solidFill>
                  <a:srgbClr val="292934"/>
                </a:solidFill>
                <a:cs typeface="Chalkduster"/>
              </a:rPr>
              <a:t>Vost</a:t>
            </a:r>
            <a:r>
              <a:rPr lang="de-DE" sz="1000" dirty="0">
                <a:solidFill>
                  <a:srgbClr val="292934"/>
                </a:solidFill>
                <a:cs typeface="Chalkduster"/>
              </a:rPr>
              <a:t>, Nettoeinnahmen und Ausgaben Verteilungstabelle)</a:t>
            </a:r>
            <a:endParaRPr lang="de-DE" sz="1400" dirty="0">
              <a:solidFill>
                <a:srgbClr val="292934"/>
              </a:solidFill>
              <a:cs typeface="Chalkduster"/>
            </a:endParaRP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785" y="3676755"/>
            <a:ext cx="1694462" cy="2415730"/>
          </a:xfrm>
          <a:prstGeom prst="rect">
            <a:avLst/>
          </a:prstGeom>
        </p:spPr>
      </p:pic>
      <p:sp>
        <p:nvSpPr>
          <p:cNvPr id="35" name="Rechteck 34"/>
          <p:cNvSpPr/>
          <p:nvPr/>
        </p:nvSpPr>
        <p:spPr>
          <a:xfrm>
            <a:off x="2242932" y="685102"/>
            <a:ext cx="6831953" cy="14809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2242932" y="2166064"/>
            <a:ext cx="6831953" cy="6663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4" name="Bild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765" y="3182070"/>
            <a:ext cx="923191" cy="398073"/>
          </a:xfrm>
          <a:prstGeom prst="rect">
            <a:avLst/>
          </a:prstGeom>
        </p:spPr>
      </p:pic>
      <p:sp>
        <p:nvSpPr>
          <p:cNvPr id="53" name="Pfeil nach unten 52"/>
          <p:cNvSpPr/>
          <p:nvPr/>
        </p:nvSpPr>
        <p:spPr>
          <a:xfrm>
            <a:off x="6039701" y="5235137"/>
            <a:ext cx="256721" cy="2332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/>
          <p:cNvCxnSpPr/>
          <p:nvPr/>
        </p:nvCxnSpPr>
        <p:spPr>
          <a:xfrm>
            <a:off x="4793098" y="6421027"/>
            <a:ext cx="30066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2405072" y="2154596"/>
            <a:ext cx="31341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292934"/>
                </a:solidFill>
                <a:cs typeface="Chalkduster"/>
              </a:rPr>
              <a:t>2b) Welche Geschäftsfälle gehören nicht in die EAR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0" y="1231266"/>
            <a:ext cx="22429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Kann nach Brutto oder Netto Methode gemacht werden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Wareneingangsbuch und ggf. Kassabuch müssen geführt werden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err="1">
                <a:cs typeface="Chalkduster"/>
              </a:rPr>
              <a:t>Einzelunt</a:t>
            </a:r>
            <a:r>
              <a:rPr lang="de-DE" sz="700" dirty="0">
                <a:cs typeface="Chalkduster"/>
              </a:rPr>
              <a:t>. &amp; </a:t>
            </a:r>
            <a:r>
              <a:rPr lang="de-DE" sz="700" dirty="0" err="1">
                <a:cs typeface="Chalkduster"/>
              </a:rPr>
              <a:t>Persges</a:t>
            </a:r>
            <a:r>
              <a:rPr lang="de-DE" sz="700" dirty="0">
                <a:cs typeface="Chalkduster"/>
              </a:rPr>
              <a:t> können wenn Umsatz &lt; 700.000 (2 Jahre hintereinander)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Freiberufler können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Landwirte können bei EHW &lt; 400.000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Kapitalgesellschaften dürfen nicht, sie müssen eine doppelte Buchhaltung machen.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445" y="3146240"/>
            <a:ext cx="5260093" cy="2322125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7" y="4741154"/>
            <a:ext cx="7240121" cy="1304069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2548778" y="6092485"/>
            <a:ext cx="2765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cs typeface="Chalkduster"/>
              </a:rPr>
              <a:t>Summen der Verteilungstabelle sachlich gegliedert:</a:t>
            </a:r>
          </a:p>
          <a:p>
            <a:endParaRPr lang="de-DE" sz="800" dirty="0">
              <a:cs typeface="Chalkduster"/>
            </a:endParaRPr>
          </a:p>
          <a:p>
            <a:r>
              <a:rPr lang="de-DE" sz="800" dirty="0">
                <a:cs typeface="Chalkduster"/>
              </a:rPr>
              <a:t>Einnahmen </a:t>
            </a:r>
            <a:r>
              <a:rPr lang="mr-IN" sz="800" dirty="0">
                <a:cs typeface="Chalkduster"/>
              </a:rPr>
              <a:t>–</a:t>
            </a:r>
            <a:r>
              <a:rPr lang="de-DE" sz="800" dirty="0">
                <a:cs typeface="Chalkduster"/>
              </a:rPr>
              <a:t> Ausgaben = Gewinn/Verlust</a:t>
            </a:r>
          </a:p>
          <a:p>
            <a:endParaRPr lang="de-DE" sz="800" dirty="0">
              <a:cs typeface="Chalkduster"/>
            </a:endParaRPr>
          </a:p>
          <a:p>
            <a:r>
              <a:rPr lang="de-DE" sz="800" dirty="0">
                <a:cs typeface="Chalkduster"/>
              </a:rPr>
              <a:t>UST </a:t>
            </a:r>
            <a:r>
              <a:rPr lang="mr-IN" sz="800" dirty="0">
                <a:cs typeface="Chalkduster"/>
              </a:rPr>
              <a:t>–</a:t>
            </a:r>
            <a:r>
              <a:rPr lang="de-DE" sz="800" dirty="0">
                <a:cs typeface="Chalkduster"/>
              </a:rPr>
              <a:t> VOST = Zahllast</a:t>
            </a:r>
          </a:p>
          <a:p>
            <a:endParaRPr lang="de-DE" sz="800" dirty="0">
              <a:cs typeface="Chalkduster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A07040E-E493-A43A-A3E1-51F790E1B326}"/>
              </a:ext>
            </a:extLst>
          </p:cNvPr>
          <p:cNvCxnSpPr/>
          <p:nvPr/>
        </p:nvCxnSpPr>
        <p:spPr>
          <a:xfrm>
            <a:off x="5451764" y="1662971"/>
            <a:ext cx="349908" cy="1694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60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  <p:bldP spid="23" grpId="0"/>
      <p:bldP spid="19" grpId="0"/>
      <p:bldP spid="35" grpId="0" animBg="1"/>
      <p:bldP spid="36" grpId="0" animBg="1"/>
      <p:bldP spid="53" grpId="0" animBg="1"/>
      <p:bldP spid="28" grpId="1"/>
      <p:bldP spid="29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530A4A6-1B9B-74D9-BEE7-3A680A50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65" y="16035"/>
            <a:ext cx="2564643" cy="6014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de-DE" sz="1400" dirty="0">
                <a:solidFill>
                  <a:schemeClr val="tx1"/>
                </a:solidFill>
                <a:latin typeface="+mn-lt"/>
                <a:cs typeface="Chalkduster"/>
              </a:rPr>
              <a:t>Concept </a:t>
            </a:r>
            <a:r>
              <a:rPr lang="de-DE" sz="1400" dirty="0" err="1">
                <a:solidFill>
                  <a:schemeClr val="tx1"/>
                </a:solidFill>
                <a:latin typeface="+mn-lt"/>
                <a:cs typeface="Chalkduster"/>
              </a:rPr>
              <a:t>Map</a:t>
            </a:r>
            <a:r>
              <a:rPr lang="de-DE" sz="1400" dirty="0">
                <a:solidFill>
                  <a:schemeClr val="tx1"/>
                </a:solidFill>
                <a:latin typeface="+mn-lt"/>
                <a:cs typeface="Chalkduster"/>
              </a:rPr>
              <a:t>:</a:t>
            </a:r>
            <a:br>
              <a:rPr lang="de-DE" sz="1400" dirty="0">
                <a:solidFill>
                  <a:schemeClr val="tx1"/>
                </a:solidFill>
                <a:latin typeface="+mn-lt"/>
                <a:cs typeface="Chalkduster"/>
              </a:rPr>
            </a:br>
            <a:r>
              <a:rPr lang="de-DE" sz="1400" dirty="0">
                <a:solidFill>
                  <a:schemeClr val="tx1"/>
                </a:solidFill>
                <a:latin typeface="+mn-lt"/>
                <a:cs typeface="Chalkduster"/>
              </a:rPr>
              <a:t>Einnahmen/Ausgaben</a:t>
            </a:r>
            <a:br>
              <a:rPr lang="de-DE" sz="1400" dirty="0">
                <a:solidFill>
                  <a:schemeClr val="tx1"/>
                </a:solidFill>
                <a:latin typeface="+mn-lt"/>
                <a:cs typeface="Chalkduster"/>
              </a:rPr>
            </a:br>
            <a:r>
              <a:rPr lang="de-DE" sz="1400" dirty="0">
                <a:solidFill>
                  <a:schemeClr val="tx1"/>
                </a:solidFill>
                <a:latin typeface="+mn-lt"/>
                <a:cs typeface="Chalkduster"/>
              </a:rPr>
              <a:t>Rechnung (EAR) - Bücher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0ED9FE-8506-373C-1E8B-BDD00928184F}"/>
              </a:ext>
            </a:extLst>
          </p:cNvPr>
          <p:cNvSpPr txBox="1"/>
          <p:nvPr/>
        </p:nvSpPr>
        <p:spPr>
          <a:xfrm>
            <a:off x="99417" y="670007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1200" dirty="0">
                <a:cs typeface="Chalkduster"/>
              </a:rPr>
              <a:t>Kassabuch: </a:t>
            </a:r>
            <a:r>
              <a:rPr lang="de-DE" sz="1200" b="1" dirty="0">
                <a:cs typeface="Chalkduster"/>
              </a:rPr>
              <a:t>Kassabelege</a:t>
            </a:r>
          </a:p>
          <a:p>
            <a:r>
              <a:rPr lang="de-DE" sz="1200" dirty="0">
                <a:cs typeface="Chalkduster"/>
              </a:rPr>
              <a:t>Ermittlung Manko/Überschuss</a:t>
            </a:r>
          </a:p>
          <a:p>
            <a:r>
              <a:rPr lang="de-DE" sz="1200" dirty="0">
                <a:cs typeface="Chalkduster"/>
              </a:rPr>
              <a:t>Bei Kassasturz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719F0BC-99FB-2B78-6A72-22A21EC02B3D}"/>
              </a:ext>
            </a:extLst>
          </p:cNvPr>
          <p:cNvSpPr txBox="1">
            <a:spLocks/>
          </p:cNvSpPr>
          <p:nvPr/>
        </p:nvSpPr>
        <p:spPr>
          <a:xfrm>
            <a:off x="2539564" y="16035"/>
            <a:ext cx="6604436" cy="6014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000" dirty="0">
                <a:solidFill>
                  <a:srgbClr val="292934"/>
                </a:solidFill>
                <a:latin typeface="+mn-lt"/>
                <a:cs typeface="Chalkduster"/>
              </a:rPr>
              <a:t>Kompetenzen:</a:t>
            </a:r>
          </a:p>
          <a:p>
            <a:pPr marL="285750" indent="-285750">
              <a:buFont typeface="Arial"/>
              <a:buChar char="•"/>
            </a:pPr>
            <a:r>
              <a:rPr lang="de-DE" sz="1000" dirty="0">
                <a:solidFill>
                  <a:srgbClr val="292934"/>
                </a:solidFill>
                <a:latin typeface="+mn-lt"/>
                <a:cs typeface="Chalkduster"/>
              </a:rPr>
              <a:t>EAR / Verteilungstabelle und Nebenbücher erstellen können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C1C3F9-7351-608D-8427-B59928862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7" y="1354238"/>
            <a:ext cx="2078070" cy="274324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2345B54-6341-F5BE-BE5B-D4075E492621}"/>
              </a:ext>
            </a:extLst>
          </p:cNvPr>
          <p:cNvSpPr txBox="1"/>
          <p:nvPr/>
        </p:nvSpPr>
        <p:spPr>
          <a:xfrm>
            <a:off x="2460921" y="627916"/>
            <a:ext cx="636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Chalkduster"/>
              </a:rPr>
              <a:t>2) Wareneingangsbuch: </a:t>
            </a:r>
            <a:r>
              <a:rPr lang="de-DE" sz="1200" b="1" dirty="0">
                <a:cs typeface="Chalkduster"/>
              </a:rPr>
              <a:t>Einkauf von Waren etc</a:t>
            </a:r>
            <a:r>
              <a:rPr lang="de-DE" sz="1200" dirty="0">
                <a:cs typeface="Chalkduster"/>
              </a:rPr>
              <a:t>. für Kunden, bzw. </a:t>
            </a:r>
            <a:r>
              <a:rPr lang="de-DE" sz="1200" b="1" dirty="0">
                <a:cs typeface="Chalkduster"/>
              </a:rPr>
              <a:t>Korrekturen: </a:t>
            </a:r>
            <a:r>
              <a:rPr lang="de-DE" sz="1200" dirty="0">
                <a:cs typeface="Chalkduster"/>
              </a:rPr>
              <a:t>Rabatte, </a:t>
            </a:r>
          </a:p>
          <a:p>
            <a:r>
              <a:rPr lang="de-DE" sz="1200" dirty="0">
                <a:cs typeface="Chalkduster"/>
              </a:rPr>
              <a:t>Rücksendungen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894BDA9-F766-3E97-12E5-60754424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225" y="854132"/>
            <a:ext cx="4452257" cy="170570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3C516FE-03D8-4B3F-CB91-B4885D37C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653" y="3108965"/>
            <a:ext cx="4452257" cy="23233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F7BD521-2ED9-0AC3-B87F-8C74881157BD}"/>
              </a:ext>
            </a:extLst>
          </p:cNvPr>
          <p:cNvSpPr txBox="1"/>
          <p:nvPr/>
        </p:nvSpPr>
        <p:spPr>
          <a:xfrm>
            <a:off x="2206397" y="2647300"/>
            <a:ext cx="6840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Chalkduster"/>
              </a:rPr>
              <a:t>3) EAR – Verteilungstabelle: betriebliche </a:t>
            </a:r>
            <a:r>
              <a:rPr lang="de-DE" sz="1200" b="1" dirty="0">
                <a:cs typeface="Chalkduster"/>
              </a:rPr>
              <a:t>Einnahmen – Ausgaben </a:t>
            </a:r>
            <a:r>
              <a:rPr lang="de-DE" sz="1200" dirty="0">
                <a:cs typeface="Chalkduster"/>
              </a:rPr>
              <a:t>(Zufluss- Abfluss: Kassa, Bank</a:t>
            </a:r>
          </a:p>
          <a:p>
            <a:r>
              <a:rPr lang="de-DE" sz="1200" dirty="0">
                <a:cs typeface="Chalkduster"/>
              </a:rPr>
              <a:t>    und sonstige für Privatentnahmen, Abschreibungen … Anlagenverzeichnis)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35A90C6-8386-8CBE-6C3E-00358C8B2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743" y="5963366"/>
            <a:ext cx="5323114" cy="85370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03D21D3-767E-23FA-4432-282D925088F6}"/>
              </a:ext>
            </a:extLst>
          </p:cNvPr>
          <p:cNvSpPr txBox="1"/>
          <p:nvPr/>
        </p:nvSpPr>
        <p:spPr>
          <a:xfrm>
            <a:off x="2008163" y="5501701"/>
            <a:ext cx="7237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Chalkduster"/>
              </a:rPr>
              <a:t>4) EAR – Anlagenverzeichnis: </a:t>
            </a:r>
            <a:r>
              <a:rPr lang="de-DE" sz="1200" b="1" dirty="0">
                <a:cs typeface="Chalkduster"/>
              </a:rPr>
              <a:t>Anlagevermögen,</a:t>
            </a:r>
            <a:r>
              <a:rPr lang="de-DE" sz="1200" dirty="0">
                <a:cs typeface="Chalkduster"/>
              </a:rPr>
              <a:t> Anschaffungskosten, Inbetriebnahme, Nutzungsdauer</a:t>
            </a:r>
          </a:p>
          <a:p>
            <a:r>
              <a:rPr lang="de-DE" sz="1200" dirty="0">
                <a:cs typeface="Chalkduster"/>
              </a:rPr>
              <a:t>    Buchwert am Jahresanfang, Abschreibung (Wertminderung), Buchwert am Jahresende</a:t>
            </a:r>
          </a:p>
        </p:txBody>
      </p:sp>
    </p:spTree>
    <p:extLst>
      <p:ext uri="{BB962C8B-B14F-4D97-AF65-F5344CB8AC3E}">
        <p14:creationId xmlns:p14="http://schemas.microsoft.com/office/powerpoint/2010/main" val="37676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440</Words>
  <Application>Microsoft Macintosh PowerPoint</Application>
  <PresentationFormat>Bildschirmpräsentation (4:3)</PresentationFormat>
  <Paragraphs>50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Klarheit</vt:lpstr>
      <vt:lpstr>Concept Map: Einnahmen/Ausgaben Rechnung (EAR)</vt:lpstr>
      <vt:lpstr>Concept Map: Einnahmen/Ausgaben Rechnung (EAR) - Bücher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Finanzplan</dc:title>
  <dc:creator>werner holzheu</dc:creator>
  <cp:lastModifiedBy>HOLZHEU Werner</cp:lastModifiedBy>
  <cp:revision>89</cp:revision>
  <cp:lastPrinted>2024-03-01T07:25:03Z</cp:lastPrinted>
  <dcterms:created xsi:type="dcterms:W3CDTF">2014-09-21T21:30:01Z</dcterms:created>
  <dcterms:modified xsi:type="dcterms:W3CDTF">2024-03-01T07:30:45Z</dcterms:modified>
</cp:coreProperties>
</file>