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0" r:id="rId1"/>
  </p:sldMasterIdLst>
  <p:sldIdLst>
    <p:sldId id="256" r:id="rId2"/>
    <p:sldId id="260" r:id="rId3"/>
    <p:sldId id="258" r:id="rId4"/>
    <p:sldId id="259" r:id="rId5"/>
    <p:sldId id="262" r:id="rId6"/>
    <p:sldId id="264" r:id="rId7"/>
    <p:sldId id="265" r:id="rId8"/>
    <p:sldId id="274" r:id="rId9"/>
    <p:sldId id="275" r:id="rId10"/>
    <p:sldId id="276" r:id="rId11"/>
    <p:sldId id="266" r:id="rId12"/>
    <p:sldId id="263" r:id="rId13"/>
    <p:sldId id="267" r:id="rId14"/>
    <p:sldId id="269" r:id="rId15"/>
    <p:sldId id="270" r:id="rId16"/>
    <p:sldId id="273" r:id="rId17"/>
    <p:sldId id="278" r:id="rId18"/>
    <p:sldId id="277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670"/>
    <p:restoredTop sz="94682"/>
  </p:normalViewPr>
  <p:slideViewPr>
    <p:cSldViewPr snapToGrid="0" snapToObjects="1">
      <p:cViewPr varScale="1">
        <p:scale>
          <a:sx n="119" d="100"/>
          <a:sy n="119" d="100"/>
        </p:scale>
        <p:origin x="1376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de-AT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AT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432C8-69A7-458B-9684-2BFA64B31948}" type="datetime2">
              <a:rPr lang="en-US" smtClean="0"/>
              <a:t>Thursday, January 25, 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‹Nr.›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/>
              <a:t>Mastertitelformat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AT"/>
              <a:t>Mastertextformat bearbeiten</a:t>
            </a:r>
          </a:p>
          <a:p>
            <a:pPr lvl="1"/>
            <a:r>
              <a:rPr lang="de-AT"/>
              <a:t>Zweite Ebene</a:t>
            </a:r>
          </a:p>
          <a:p>
            <a:pPr lvl="2"/>
            <a:r>
              <a:rPr lang="de-AT"/>
              <a:t>Dritte Ebene</a:t>
            </a:r>
          </a:p>
          <a:p>
            <a:pPr lvl="3"/>
            <a:r>
              <a:rPr lang="de-AT"/>
              <a:t>Vierte Ebene</a:t>
            </a:r>
          </a:p>
          <a:p>
            <a:pPr lvl="4"/>
            <a:r>
              <a:rPr lang="de-AT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057FC-95B6-4D89-AFDA-ABA33EE921E5}" type="datetime2">
              <a:rPr lang="en-US" smtClean="0"/>
              <a:t>Thursday, January 25, 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de-AT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de-AT"/>
              <a:t>Mastertextformat bearbeiten</a:t>
            </a:r>
          </a:p>
          <a:p>
            <a:pPr lvl="1"/>
            <a:r>
              <a:rPr lang="de-AT"/>
              <a:t>Zweite Ebene</a:t>
            </a:r>
          </a:p>
          <a:p>
            <a:pPr lvl="2"/>
            <a:r>
              <a:rPr lang="de-AT"/>
              <a:t>Dritte Ebene</a:t>
            </a:r>
          </a:p>
          <a:p>
            <a:pPr lvl="3"/>
            <a:r>
              <a:rPr lang="de-AT"/>
              <a:t>Vierte Ebene</a:t>
            </a:r>
          </a:p>
          <a:p>
            <a:pPr lvl="4"/>
            <a:r>
              <a:rPr lang="de-AT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549AC-EB31-477F-92A9-B1988E232878}" type="datetime2">
              <a:rPr lang="en-US" smtClean="0"/>
              <a:t>Thursday, January 25, 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/>
              <a:t>Mastertitelformat bearbeiten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AT"/>
              <a:t>Mastertextformat bearbeiten</a:t>
            </a:r>
          </a:p>
          <a:p>
            <a:pPr lvl="1"/>
            <a:r>
              <a:rPr lang="de-AT"/>
              <a:t>Zweite Ebene</a:t>
            </a:r>
          </a:p>
          <a:p>
            <a:pPr lvl="2"/>
            <a:r>
              <a:rPr lang="de-AT"/>
              <a:t>Dritte Ebene</a:t>
            </a:r>
          </a:p>
          <a:p>
            <a:pPr lvl="3"/>
            <a:r>
              <a:rPr lang="de-AT"/>
              <a:t>Vierte Ebene</a:t>
            </a:r>
          </a:p>
          <a:p>
            <a:pPr lvl="4"/>
            <a:r>
              <a:rPr lang="de-AT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6A3A3-94A6-4E5B-AF39-173ACA3E61CC}" type="datetime2">
              <a:rPr lang="en-US" smtClean="0"/>
              <a:t>Thursday, January 25, 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de-AT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AT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3D019-A32C-4EAD-B8E6-DBDA699692FD}" type="datetime2">
              <a:rPr lang="en-US" smtClean="0"/>
              <a:t>Thursday, January 25, 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‹Nr.›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/>
              <a:t>Mastertitelformat bearbeiten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AT"/>
              <a:t>Mastertextformat bearbeiten</a:t>
            </a:r>
          </a:p>
          <a:p>
            <a:pPr lvl="1"/>
            <a:r>
              <a:rPr lang="de-AT"/>
              <a:t>Zweite Ebene</a:t>
            </a:r>
          </a:p>
          <a:p>
            <a:pPr lvl="2"/>
            <a:r>
              <a:rPr lang="de-AT"/>
              <a:t>Dritte Ebene</a:t>
            </a:r>
          </a:p>
          <a:p>
            <a:pPr lvl="3"/>
            <a:r>
              <a:rPr lang="de-AT"/>
              <a:t>Vierte Ebene</a:t>
            </a:r>
          </a:p>
          <a:p>
            <a:pPr lvl="4"/>
            <a:r>
              <a:rPr lang="de-AT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AT"/>
              <a:t>Mastertextformat bearbeiten</a:t>
            </a:r>
          </a:p>
          <a:p>
            <a:pPr lvl="1"/>
            <a:r>
              <a:rPr lang="de-AT"/>
              <a:t>Zweite Ebene</a:t>
            </a:r>
          </a:p>
          <a:p>
            <a:pPr lvl="2"/>
            <a:r>
              <a:rPr lang="de-AT"/>
              <a:t>Dritte Ebene</a:t>
            </a:r>
          </a:p>
          <a:p>
            <a:pPr lvl="3"/>
            <a:r>
              <a:rPr lang="de-AT"/>
              <a:t>Vierte Ebene</a:t>
            </a:r>
          </a:p>
          <a:p>
            <a:pPr lvl="4"/>
            <a:r>
              <a:rPr lang="de-AT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BA98F-560C-4997-81C4-81D4D9187EAB}" type="datetime2">
              <a:rPr lang="en-US" smtClean="0"/>
              <a:t>Thursday, January 25, 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AT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AT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AT"/>
              <a:t>Mastertextformat bearbeiten</a:t>
            </a:r>
          </a:p>
          <a:p>
            <a:pPr lvl="1"/>
            <a:r>
              <a:rPr lang="de-AT"/>
              <a:t>Zweite Ebene</a:t>
            </a:r>
          </a:p>
          <a:p>
            <a:pPr lvl="2"/>
            <a:r>
              <a:rPr lang="de-AT"/>
              <a:t>Dritte Ebene</a:t>
            </a:r>
          </a:p>
          <a:p>
            <a:pPr lvl="3"/>
            <a:r>
              <a:rPr lang="de-AT"/>
              <a:t>Vierte Ebene</a:t>
            </a:r>
          </a:p>
          <a:p>
            <a:pPr lvl="4"/>
            <a:r>
              <a:rPr lang="de-AT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AT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AT"/>
              <a:t>Mastertextformat bearbeiten</a:t>
            </a:r>
          </a:p>
          <a:p>
            <a:pPr lvl="1"/>
            <a:r>
              <a:rPr lang="de-AT"/>
              <a:t>Zweite Ebene</a:t>
            </a:r>
          </a:p>
          <a:p>
            <a:pPr lvl="2"/>
            <a:r>
              <a:rPr lang="de-AT"/>
              <a:t>Dritte Ebene</a:t>
            </a:r>
          </a:p>
          <a:p>
            <a:pPr lvl="3"/>
            <a:r>
              <a:rPr lang="de-AT"/>
              <a:t>Vierte Ebene</a:t>
            </a:r>
          </a:p>
          <a:p>
            <a:pPr lvl="4"/>
            <a:r>
              <a:rPr lang="de-AT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972B2-CA5C-437D-87D0-8081271A9E4B}" type="datetime2">
              <a:rPr lang="en-US" smtClean="0"/>
              <a:t>Thursday, January 25, 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‹Nr.›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/>
              <a:t>Mastertitelformat bearbeiten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D4847-11EF-4466-A8AD-85CDB7B49118}" type="datetime2">
              <a:rPr lang="en-US" smtClean="0"/>
              <a:t>Thursday, January 25, 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8457A-3AB9-4880-8A0C-9F8524491207}" type="datetime2">
              <a:rPr lang="en-US" smtClean="0"/>
              <a:t>Thursday, January 25, 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de-AT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AT"/>
              <a:t>Mastertextformat bearbeiten</a:t>
            </a:r>
          </a:p>
          <a:p>
            <a:pPr lvl="1"/>
            <a:r>
              <a:rPr lang="de-AT"/>
              <a:t>Zweite Ebene</a:t>
            </a:r>
          </a:p>
          <a:p>
            <a:pPr lvl="2"/>
            <a:r>
              <a:rPr lang="de-AT"/>
              <a:t>Dritte Ebene</a:t>
            </a:r>
          </a:p>
          <a:p>
            <a:pPr lvl="3"/>
            <a:r>
              <a:rPr lang="de-AT"/>
              <a:t>Vierte Ebene</a:t>
            </a:r>
          </a:p>
          <a:p>
            <a:pPr lvl="4"/>
            <a:r>
              <a:rPr lang="de-AT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AT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976D3-5B7F-4300-ABED-C91F1B2AE209}" type="datetime2">
              <a:rPr lang="en-US" smtClean="0"/>
              <a:t>Thursday, January 25, 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‹Nr.›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de-AT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AT"/>
              <a:t>Bild auf Platzhalter ziehen oder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AT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C1E59-17DD-41CE-97CA-624A472382D4}" type="datetime2">
              <a:rPr lang="en-US" smtClean="0"/>
              <a:t>Thursday, January 25, 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AT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AT"/>
              <a:t>Mastertextformat bearbeiten</a:t>
            </a:r>
          </a:p>
          <a:p>
            <a:pPr lvl="1"/>
            <a:r>
              <a:rPr lang="de-AT"/>
              <a:t>Zweite Ebene</a:t>
            </a:r>
          </a:p>
          <a:p>
            <a:pPr lvl="2"/>
            <a:r>
              <a:rPr lang="de-AT"/>
              <a:t>Dritte Ebene</a:t>
            </a:r>
          </a:p>
          <a:p>
            <a:pPr lvl="3"/>
            <a:r>
              <a:rPr lang="de-AT"/>
              <a:t>Vierte Ebene</a:t>
            </a:r>
          </a:p>
          <a:p>
            <a:pPr lvl="4"/>
            <a:r>
              <a:rPr lang="de-AT"/>
              <a:t>Fünfte Ebene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A80CB818-7379-467D-8E76-EF9D9074A26C}" type="datetime2">
              <a:rPr lang="en-US" smtClean="0"/>
              <a:t>Thursday, January 25, 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0CFEC368-1D7A-4F81-ABF6-AE0E36BAF64C}" type="slidenum">
              <a:rPr lang="en-US" smtClean="0"/>
              <a:pPr/>
              <a:t>‹Nr.›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tiff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2.tiff"/><Relationship Id="rId4" Type="http://schemas.openxmlformats.org/officeDocument/2006/relationships/image" Target="../media/image26.png"/><Relationship Id="rId9" Type="http://schemas.openxmlformats.org/officeDocument/2006/relationships/image" Target="../media/image31.tif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de.wikipedia.org/wiki/Geldmenge" TargetMode="External"/><Relationship Id="rId7" Type="http://schemas.openxmlformats.org/officeDocument/2006/relationships/image" Target="../media/image43.jpeg"/><Relationship Id="rId2" Type="http://schemas.openxmlformats.org/officeDocument/2006/relationships/hyperlink" Target="https://de.wikipedia.org/wiki/Proportional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hyperlink" Target="https://de.wikipedia.org/wiki/Umlaufgeschwindigkeit_(Geld)" TargetMode="External"/><Relationship Id="rId4" Type="http://schemas.openxmlformats.org/officeDocument/2006/relationships/hyperlink" Target="https://de.wikipedia.org/wiki/Zentralbank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VWL 4. Jahrgang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7011682" cy="2364756"/>
          </a:xfrm>
        </p:spPr>
        <p:txBody>
          <a:bodyPr>
            <a:normAutofit/>
          </a:bodyPr>
          <a:lstStyle/>
          <a:p>
            <a:r>
              <a:rPr lang="de-DE" dirty="0"/>
              <a:t>Geld</a:t>
            </a:r>
          </a:p>
          <a:p>
            <a:endParaRPr lang="de-DE" dirty="0"/>
          </a:p>
          <a:p>
            <a:r>
              <a:rPr lang="de-DE" dirty="0"/>
              <a:t>4. Jahrgang</a:t>
            </a:r>
          </a:p>
          <a:p>
            <a:endParaRPr lang="de-DE" dirty="0"/>
          </a:p>
          <a:p>
            <a:r>
              <a:rPr lang="de-DE" dirty="0"/>
              <a:t>W. Holzheu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831733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7065818" y="1557257"/>
            <a:ext cx="19549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latin typeface="Arial"/>
                <a:ea typeface="Lucida Grande"/>
                <a:cs typeface="Arial"/>
              </a:rPr>
              <a:t>FED: Federal </a:t>
            </a:r>
            <a:r>
              <a:rPr lang="de-DE" sz="1200" dirty="0" err="1">
                <a:latin typeface="Arial"/>
                <a:ea typeface="Lucida Grande"/>
                <a:cs typeface="Arial"/>
              </a:rPr>
              <a:t>Reservy</a:t>
            </a:r>
            <a:r>
              <a:rPr lang="de-DE" sz="1200" dirty="0">
                <a:latin typeface="Arial"/>
                <a:ea typeface="Lucida Grande"/>
                <a:cs typeface="Arial"/>
              </a:rPr>
              <a:t> System (USA) </a:t>
            </a:r>
            <a:r>
              <a:rPr lang="de-DE" sz="1200" dirty="0" err="1">
                <a:latin typeface="Arial"/>
                <a:ea typeface="Lucida Grande"/>
                <a:cs typeface="Arial"/>
              </a:rPr>
              <a:t>Waashington</a:t>
            </a:r>
            <a:r>
              <a:rPr lang="de-DE" sz="1200" dirty="0">
                <a:latin typeface="Arial"/>
                <a:ea typeface="Lucida Grande"/>
                <a:cs typeface="Arial"/>
              </a:rPr>
              <a:t> DC</a:t>
            </a:r>
          </a:p>
          <a:p>
            <a:r>
              <a:rPr lang="de-DE" sz="1200" dirty="0">
                <a:latin typeface="Arial"/>
                <a:ea typeface="Lucida Grande"/>
                <a:cs typeface="Arial"/>
              </a:rPr>
              <a:t>           Leitung: J Powell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6048950" y="4212903"/>
            <a:ext cx="297180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>
                <a:latin typeface="Arial"/>
                <a:ea typeface="Lucida Grande"/>
                <a:cs typeface="Arial"/>
              </a:rPr>
              <a:t>Aufgaben OENB:</a:t>
            </a:r>
          </a:p>
          <a:p>
            <a:pPr marL="171450" indent="-171450">
              <a:buFont typeface="Arial"/>
              <a:buChar char="•"/>
            </a:pPr>
            <a:r>
              <a:rPr lang="de-DE" sz="1200" dirty="0">
                <a:latin typeface="Arial"/>
                <a:ea typeface="Lucida Grande"/>
                <a:cs typeface="Arial"/>
              </a:rPr>
              <a:t>Mitwirkung an Festlegung der EURO Leitzinsen</a:t>
            </a:r>
          </a:p>
          <a:p>
            <a:pPr marL="171450" indent="-171450">
              <a:buFont typeface="Arial"/>
              <a:buChar char="•"/>
            </a:pPr>
            <a:r>
              <a:rPr lang="de-DE" sz="1200" dirty="0">
                <a:latin typeface="Arial"/>
                <a:ea typeface="Lucida Grande"/>
                <a:cs typeface="Arial"/>
              </a:rPr>
              <a:t>Umsetzung der Geldpolitik in Österreich</a:t>
            </a:r>
          </a:p>
          <a:p>
            <a:pPr marL="171450" indent="-171450">
              <a:buFont typeface="Arial"/>
              <a:buChar char="•"/>
            </a:pPr>
            <a:r>
              <a:rPr lang="de-DE" sz="1200" dirty="0">
                <a:latin typeface="Arial"/>
                <a:ea typeface="Lucida Grande"/>
                <a:cs typeface="Arial"/>
              </a:rPr>
              <a:t>Versorgung der öst. Bevölkerung und Wirtschaft mit Geld</a:t>
            </a:r>
          </a:p>
          <a:p>
            <a:pPr marL="171450" indent="-171450">
              <a:buFont typeface="Arial"/>
              <a:buChar char="•"/>
            </a:pPr>
            <a:r>
              <a:rPr lang="de-DE" sz="1200" dirty="0">
                <a:latin typeface="Arial"/>
                <a:ea typeface="Lucida Grande"/>
                <a:cs typeface="Arial"/>
              </a:rPr>
              <a:t>Verwaltung der Währungsreserven</a:t>
            </a:r>
          </a:p>
          <a:p>
            <a:pPr marL="171450" indent="-171450">
              <a:buFont typeface="Arial"/>
              <a:buChar char="•"/>
            </a:pPr>
            <a:r>
              <a:rPr lang="de-DE" sz="1200" dirty="0">
                <a:latin typeface="Arial"/>
                <a:ea typeface="Lucida Grande"/>
                <a:cs typeface="Arial"/>
              </a:rPr>
              <a:t>Zuverlässige Zahlungsverkehrssysteme</a:t>
            </a:r>
          </a:p>
          <a:p>
            <a:pPr marL="171450" indent="-171450">
              <a:buFont typeface="Arial"/>
              <a:buChar char="•"/>
            </a:pPr>
            <a:r>
              <a:rPr lang="de-DE" sz="1200" dirty="0">
                <a:latin typeface="Arial"/>
                <a:ea typeface="Lucida Grande"/>
                <a:cs typeface="Arial"/>
              </a:rPr>
              <a:t>Statistiken</a:t>
            </a:r>
          </a:p>
          <a:p>
            <a:pPr marL="171450" indent="-171450">
              <a:buFont typeface="Arial"/>
              <a:buChar char="•"/>
            </a:pPr>
            <a:r>
              <a:rPr lang="de-DE" sz="1200" dirty="0">
                <a:latin typeface="Arial"/>
                <a:ea typeface="Lucida Grande"/>
                <a:cs typeface="Arial"/>
              </a:rPr>
              <a:t>Finanzmarktaufsicht / Finanzmarktstabilität</a:t>
            </a:r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713" y="3983856"/>
            <a:ext cx="1137438" cy="1286609"/>
          </a:xfrm>
          <a:prstGeom prst="rect">
            <a:avLst/>
          </a:prstGeom>
        </p:spPr>
      </p:pic>
      <p:pic>
        <p:nvPicPr>
          <p:cNvPr id="7" name="Bild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1594" y="1326427"/>
            <a:ext cx="1556641" cy="1329031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259562" y="518718"/>
            <a:ext cx="76708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>
                <a:latin typeface="+mj-lt"/>
                <a:cs typeface="Chalkduster"/>
              </a:rPr>
              <a:t>Institutionen </a:t>
            </a:r>
            <a:r>
              <a:rPr lang="de-DE" sz="2000" b="1" dirty="0" err="1">
                <a:latin typeface="+mj-lt"/>
                <a:cs typeface="Chalkduster"/>
              </a:rPr>
              <a:t>Fed</a:t>
            </a:r>
            <a:r>
              <a:rPr lang="de-DE" sz="2000" b="1" dirty="0">
                <a:latin typeface="+mj-lt"/>
                <a:cs typeface="Chalkduster"/>
              </a:rPr>
              <a:t>, IWF, ESZB, OENB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2954624" y="2913564"/>
            <a:ext cx="31425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latin typeface="Arial"/>
                <a:ea typeface="Lucida Grande"/>
                <a:cs typeface="Arial"/>
              </a:rPr>
              <a:t>IWF: Internationaler Währungsfonds </a:t>
            </a:r>
          </a:p>
          <a:p>
            <a:r>
              <a:rPr lang="de-DE" sz="1200" dirty="0">
                <a:latin typeface="Arial"/>
                <a:ea typeface="Lucida Grande"/>
                <a:cs typeface="Arial"/>
              </a:rPr>
              <a:t>Zentralbank der Zentralbanken / Washington</a:t>
            </a:r>
          </a:p>
          <a:p>
            <a:r>
              <a:rPr lang="de-DE" sz="1200" dirty="0">
                <a:latin typeface="Arial"/>
                <a:ea typeface="Lucida Grande"/>
                <a:cs typeface="Arial"/>
              </a:rPr>
              <a:t>           Leitung: C. </a:t>
            </a:r>
            <a:r>
              <a:rPr lang="de-DE" sz="1200" dirty="0" err="1">
                <a:latin typeface="Arial"/>
                <a:ea typeface="Lucida Grande"/>
                <a:cs typeface="Arial"/>
              </a:rPr>
              <a:t>Georgiewa</a:t>
            </a:r>
            <a:endParaRPr lang="de-DE" sz="1200" dirty="0">
              <a:latin typeface="Arial"/>
              <a:ea typeface="Lucida Grande"/>
              <a:cs typeface="Arial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2481988" y="3935903"/>
            <a:ext cx="34425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1200" dirty="0">
              <a:latin typeface="Arial"/>
              <a:ea typeface="Lucida Grande"/>
              <a:cs typeface="Arial"/>
            </a:endParaRPr>
          </a:p>
          <a:p>
            <a:r>
              <a:rPr lang="de-DE" sz="1200" dirty="0">
                <a:latin typeface="Arial"/>
                <a:ea typeface="Lucida Grande"/>
                <a:cs typeface="Arial"/>
              </a:rPr>
              <a:t>ESZB: Europäisches System der Zentralbanken</a:t>
            </a:r>
          </a:p>
          <a:p>
            <a:r>
              <a:rPr lang="de-DE" sz="1200" dirty="0">
                <a:latin typeface="Arial"/>
                <a:ea typeface="Lucida Grande"/>
                <a:cs typeface="Arial"/>
              </a:rPr>
              <a:t>           EZB: Frankfurt, </a:t>
            </a:r>
          </a:p>
          <a:p>
            <a:r>
              <a:rPr lang="de-DE" sz="1200" dirty="0">
                <a:latin typeface="Arial"/>
                <a:ea typeface="Lucida Grande"/>
                <a:cs typeface="Arial"/>
              </a:rPr>
              <a:t>           Leitung: C. </a:t>
            </a:r>
            <a:r>
              <a:rPr lang="de-DE" sz="1200" dirty="0" err="1">
                <a:latin typeface="Arial"/>
                <a:ea typeface="Lucida Grande"/>
                <a:cs typeface="Arial"/>
              </a:rPr>
              <a:t>Lagarde</a:t>
            </a:r>
            <a:endParaRPr lang="de-DE" sz="1200" dirty="0">
              <a:latin typeface="Arial"/>
              <a:ea typeface="Lucida Grande"/>
              <a:cs typeface="Arial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2135011" y="5320898"/>
            <a:ext cx="396215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latin typeface="Arial"/>
                <a:ea typeface="Lucida Grande"/>
                <a:cs typeface="Arial"/>
              </a:rPr>
              <a:t>OENB: Wien: Österr. Nationalbank</a:t>
            </a:r>
          </a:p>
          <a:p>
            <a:r>
              <a:rPr lang="de-DE" sz="1200" dirty="0">
                <a:latin typeface="Arial"/>
                <a:ea typeface="Lucida Grande"/>
                <a:cs typeface="Arial"/>
              </a:rPr>
              <a:t>            Leitung: R. Holzmann</a:t>
            </a:r>
            <a:endParaRPr lang="de-DE" sz="1200" b="1" dirty="0">
              <a:latin typeface="Arial"/>
              <a:ea typeface="Lucida Grande"/>
              <a:cs typeface="Arial"/>
            </a:endParaRPr>
          </a:p>
          <a:p>
            <a:r>
              <a:rPr lang="de-DE" sz="1200" b="1" dirty="0">
                <a:latin typeface="Arial"/>
                <a:ea typeface="Lucida Grande"/>
                <a:cs typeface="Arial"/>
              </a:rPr>
              <a:t>Grundsätze OENB:</a:t>
            </a:r>
          </a:p>
          <a:p>
            <a:r>
              <a:rPr lang="de-DE" sz="1200" dirty="0">
                <a:latin typeface="Arial"/>
                <a:ea typeface="Lucida Grande"/>
                <a:cs typeface="Arial"/>
              </a:rPr>
              <a:t>Unabhängigkeit von allen staatlichen Instanzen</a:t>
            </a:r>
          </a:p>
          <a:p>
            <a:r>
              <a:rPr lang="de-DE" sz="1200" dirty="0">
                <a:latin typeface="Arial"/>
                <a:ea typeface="Lucida Grande"/>
                <a:cs typeface="Arial"/>
              </a:rPr>
              <a:t>Verbot der Staatsfinanzierung</a:t>
            </a:r>
          </a:p>
          <a:p>
            <a:r>
              <a:rPr lang="de-DE" sz="1200" b="1" dirty="0">
                <a:latin typeface="Arial"/>
                <a:ea typeface="Lucida Grande"/>
                <a:cs typeface="Arial"/>
              </a:rPr>
              <a:t>Hauptaufgabe: Geldpolitik, </a:t>
            </a:r>
          </a:p>
          <a:p>
            <a:r>
              <a:rPr lang="de-DE" sz="1200" b="1" dirty="0">
                <a:latin typeface="Arial"/>
                <a:ea typeface="Lucida Grande"/>
                <a:cs typeface="Arial"/>
              </a:rPr>
              <a:t>Hauptziel: Preisstabilität (Inflation max. 2%)</a:t>
            </a:r>
          </a:p>
        </p:txBody>
      </p:sp>
      <p:pic>
        <p:nvPicPr>
          <p:cNvPr id="13" name="Bild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2740" y="1290688"/>
            <a:ext cx="1075720" cy="1364137"/>
          </a:xfrm>
          <a:prstGeom prst="rect">
            <a:avLst/>
          </a:prstGeom>
        </p:spPr>
      </p:pic>
      <p:pic>
        <p:nvPicPr>
          <p:cNvPr id="14" name="Bild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8912" y="1290688"/>
            <a:ext cx="1303828" cy="1364137"/>
          </a:xfrm>
          <a:prstGeom prst="rect">
            <a:avLst/>
          </a:prstGeom>
        </p:spPr>
      </p:pic>
      <p:pic>
        <p:nvPicPr>
          <p:cNvPr id="15" name="Bild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74386" y="1290688"/>
            <a:ext cx="1111901" cy="1364137"/>
          </a:xfrm>
          <a:prstGeom prst="rect">
            <a:avLst/>
          </a:prstGeom>
        </p:spPr>
      </p:pic>
      <p:pic>
        <p:nvPicPr>
          <p:cNvPr id="16" name="Bild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7263" y="2676245"/>
            <a:ext cx="1166563" cy="1287242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6EC323C9-73DA-134D-8E3B-7FB065AD25F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32764" y="2677606"/>
            <a:ext cx="1157106" cy="1310704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A79943BB-9FBF-044D-81E6-5006C789FE0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9712" y="1256999"/>
            <a:ext cx="1156163" cy="1341585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FD305106-6BE0-5B44-9854-02A344491B0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7263" y="5320898"/>
            <a:ext cx="1137438" cy="1064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223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0" grpId="0"/>
      <p:bldP spid="11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9100"/>
            <a:ext cx="9144000" cy="6009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2714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Inflation</a:t>
            </a:r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2542" y="753180"/>
            <a:ext cx="3649309" cy="1860798"/>
          </a:xfrm>
          <a:prstGeom prst="rect">
            <a:avLst/>
          </a:prstGeom>
        </p:spPr>
      </p:pic>
      <p:pic>
        <p:nvPicPr>
          <p:cNvPr id="3" name="Bild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858" y="1371383"/>
            <a:ext cx="3769086" cy="2495323"/>
          </a:xfrm>
          <a:prstGeom prst="rect">
            <a:avLst/>
          </a:prstGeom>
        </p:spPr>
      </p:pic>
      <p:pic>
        <p:nvPicPr>
          <p:cNvPr id="6" name="Bild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6881" y="3455505"/>
            <a:ext cx="2380580" cy="3210507"/>
          </a:xfrm>
          <a:prstGeom prst="rect">
            <a:avLst/>
          </a:prstGeom>
        </p:spPr>
      </p:pic>
      <p:pic>
        <p:nvPicPr>
          <p:cNvPr id="7" name="Bild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3170" y="4041281"/>
            <a:ext cx="3872449" cy="2624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1138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5600"/>
            <a:ext cx="9144000" cy="6130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3385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1300"/>
            <a:ext cx="9144000" cy="6371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7882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9400"/>
            <a:ext cx="9144000" cy="628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7882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1" t="5611" b="4539"/>
          <a:stretch>
            <a:fillRect/>
          </a:stretch>
        </p:blipFill>
        <p:spPr bwMode="auto">
          <a:xfrm>
            <a:off x="407911" y="473366"/>
            <a:ext cx="8558195" cy="6256891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06783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605868" y="4738948"/>
            <a:ext cx="750146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dirty="0"/>
              <a:t>Das Preisniveau steigt also demnach </a:t>
            </a:r>
            <a:r>
              <a:rPr lang="de-DE" sz="1400" dirty="0">
                <a:hlinkClick r:id="rId2"/>
              </a:rPr>
              <a:t>proportional</a:t>
            </a:r>
            <a:r>
              <a:rPr lang="de-DE" sz="1400" dirty="0"/>
              <a:t> zur </a:t>
            </a:r>
            <a:r>
              <a:rPr lang="de-DE" sz="1400" dirty="0">
                <a:hlinkClick r:id="rId3"/>
              </a:rPr>
              <a:t>Geldmenge</a:t>
            </a:r>
            <a:r>
              <a:rPr lang="de-DE" sz="1400" dirty="0"/>
              <a:t> (wenn etwa die </a:t>
            </a:r>
            <a:r>
              <a:rPr lang="de-DE" sz="1400" dirty="0">
                <a:hlinkClick r:id="rId4"/>
              </a:rPr>
              <a:t>Zentralbank</a:t>
            </a:r>
            <a:r>
              <a:rPr lang="de-DE" sz="1400" dirty="0"/>
              <a:t> mehr Geld in Umlauf bringt, </a:t>
            </a:r>
            <a:r>
              <a:rPr lang="de-DE" sz="1400" dirty="0">
                <a:hlinkClick r:id="rId5"/>
              </a:rPr>
              <a:t>Umlaufgeschwindigkeit</a:t>
            </a:r>
            <a:r>
              <a:rPr lang="de-DE" sz="1400" dirty="0"/>
              <a:t> und Transaktionsanzahl jedoch unverändert bleiben) 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483218" y="577728"/>
            <a:ext cx="26640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>
                <a:latin typeface="+mj-lt"/>
                <a:cs typeface="Chalkduster"/>
              </a:rPr>
              <a:t>Quantitätsgleichung</a:t>
            </a:r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8636" y="1900836"/>
            <a:ext cx="8482986" cy="1796275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483218" y="1243341"/>
            <a:ext cx="82846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latin typeface="Arial"/>
                <a:ea typeface="Lucida Grande"/>
                <a:cs typeface="Arial"/>
              </a:rPr>
              <a:t>Grundlage der Geldpolitik ist die Quantitätsgleichung (I. Fisher, neu interpretiert von M Friedmann – Monetarismus)</a:t>
            </a:r>
          </a:p>
        </p:txBody>
      </p:sp>
      <p:pic>
        <p:nvPicPr>
          <p:cNvPr id="8" name="Bild 7" descr="17 Milton Friedman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144" y="790222"/>
            <a:ext cx="708903" cy="683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597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970383"/>
              </p:ext>
            </p:extLst>
          </p:nvPr>
        </p:nvGraphicFramePr>
        <p:xfrm>
          <a:off x="127000" y="1325563"/>
          <a:ext cx="8960556" cy="4003040"/>
        </p:xfrm>
        <a:graphic>
          <a:graphicData uri="http://schemas.openxmlformats.org/drawingml/2006/table">
            <a:tbl>
              <a:tblPr/>
              <a:tblGrid>
                <a:gridCol w="18918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308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3378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53659">
                <a:tc>
                  <a:txBody>
                    <a:bodyPr/>
                    <a:lstStyle/>
                    <a:p>
                      <a:pPr algn="l" fontAlgn="t"/>
                      <a:r>
                        <a:rPr lang="de-DE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traditionelle Instrumente</a:t>
                      </a:r>
                    </a:p>
                  </a:txBody>
                  <a:tcPr marL="12700" marR="12700" marT="127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26B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de-D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Instrumente derzeit im Fokus: zur </a:t>
                      </a:r>
                      <a:r>
                        <a:rPr lang="de-DE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Bekämpfung von Deflation </a:t>
                      </a:r>
                      <a:r>
                        <a:rPr lang="de-D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und zur </a:t>
                      </a:r>
                      <a:r>
                        <a:rPr lang="de-DE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Stimulierung der allgemeinen wirtschaftlichen </a:t>
                      </a:r>
                      <a:r>
                        <a:rPr lang="de-D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Tätigkeit </a:t>
                      </a:r>
                    </a:p>
                  </a:txBody>
                  <a:tcPr marL="12700" marR="12700" marT="127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26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l" fontAlgn="t"/>
                      <a:r>
                        <a:rPr lang="de-D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Offenmarktgeschäfte</a:t>
                      </a:r>
                    </a:p>
                  </a:txBody>
                  <a:tcPr marL="12700" marR="12700" marT="127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Leitzinssatz </a:t>
                      </a:r>
                      <a:r>
                        <a:rPr lang="de-D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– wichtigstes Instrument</a:t>
                      </a:r>
                    </a:p>
                  </a:txBody>
                  <a:tcPr marL="12700" marR="12700" marT="127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Mutter aller Zinssätze, EZB, EZB Rat im Euroraum, Senkung soll Kredite stimulieren, Erhöhung soll Kreditvolumen zurückschrauben.</a:t>
                      </a:r>
                      <a:r>
                        <a:rPr lang="de-DE" sz="12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Derzeit liegt der Leitzinssatz bei 0,0% im Euroraum, (-0,35% Schweden, 0,5% USA, 11% Russland)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l" fontAlgn="t"/>
                      <a:r>
                        <a:rPr lang="de-D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12700" marR="12700" marT="127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Wertpapier </a:t>
                      </a:r>
                      <a:r>
                        <a:rPr lang="de-D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An- und Verkauf auf den</a:t>
                      </a:r>
                      <a:r>
                        <a:rPr lang="de-DE" sz="12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Märkten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Offenmarktpolitik: durch Kauf von WP erhöht sich die Geldmenge, durch Verkauf sinkt die Geldmenge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l" fontAlgn="t"/>
                      <a:r>
                        <a:rPr lang="de-D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ständige Fazilitäten</a:t>
                      </a:r>
                    </a:p>
                  </a:txBody>
                  <a:tcPr marL="12700" marR="12700" marT="127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Strafzinsen</a:t>
                      </a:r>
                    </a:p>
                  </a:txBody>
                  <a:tcPr marL="12700" marR="12700" marT="127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Ständige Fazilitäten: Banken können bei EZB Geld leihen </a:t>
                      </a:r>
                      <a:r>
                        <a:rPr lang="de-DE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dzt</a:t>
                      </a:r>
                      <a:r>
                        <a:rPr lang="de-D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. zu 0% Parken Banken Geld bei der EZB, müssen sie dafür inzwischen Zinsen zahlen. Das soll die Kreditvergabe ankurbeln.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4000">
                <a:tc>
                  <a:txBody>
                    <a:bodyPr/>
                    <a:lstStyle/>
                    <a:p>
                      <a:pPr algn="l" fontAlgn="t"/>
                      <a:r>
                        <a:rPr lang="de-D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12700" marR="12700" marT="127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„Quantitative </a:t>
                      </a:r>
                      <a:r>
                        <a:rPr lang="de-DE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Easing</a:t>
                      </a:r>
                      <a:r>
                        <a:rPr lang="de-D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“ </a:t>
                      </a:r>
                      <a:r>
                        <a:rPr lang="de-D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quantitative Lockerung der Geldmenge</a:t>
                      </a:r>
                    </a:p>
                  </a:txBody>
                  <a:tcPr marL="12700" marR="12700" marT="127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Kauf von Staatsanleihen im großen Stil, 60 </a:t>
                      </a:r>
                      <a:r>
                        <a:rPr lang="de-DE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Mrd</a:t>
                      </a:r>
                      <a:r>
                        <a:rPr lang="de-D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p. Monat &gt;1,1 </a:t>
                      </a:r>
                      <a:r>
                        <a:rPr lang="de-DE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Billiarten</a:t>
                      </a:r>
                      <a:r>
                        <a:rPr lang="de-D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bis Sep 2016, Ankurbelung Konjunktur und Deflationsbekämpfung &gt; </a:t>
                      </a:r>
                      <a:r>
                        <a:rPr lang="de-DE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Infl</a:t>
                      </a:r>
                      <a:r>
                        <a:rPr lang="de-D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. 2%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l" fontAlgn="t"/>
                      <a:r>
                        <a:rPr lang="de-D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Mindestreserve</a:t>
                      </a:r>
                    </a:p>
                  </a:txBody>
                  <a:tcPr marL="12700" marR="12700" marT="127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Mindestreserve</a:t>
                      </a:r>
                    </a:p>
                  </a:txBody>
                  <a:tcPr marL="12700" marR="12700" marT="127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Geschäftsbanken müssen eine Mindestreserve der Einlagen bei der Zentralbank halten, je geringer der Satz desto höher die mögl. Kredite (Geldmenge), wurde 2012 von 2% auf 1% gesenkt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4000">
                <a:tc>
                  <a:txBody>
                    <a:bodyPr/>
                    <a:lstStyle/>
                    <a:p>
                      <a:pPr algn="l" fontAlgn="t"/>
                      <a:r>
                        <a:rPr lang="de-DE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12700" marR="12700" marT="127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Devisenmarkt Intervention</a:t>
                      </a:r>
                    </a:p>
                  </a:txBody>
                  <a:tcPr marL="12700" marR="12700" marT="127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Steuerung </a:t>
                      </a:r>
                      <a:r>
                        <a:rPr lang="de-D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des Außenwertes </a:t>
                      </a:r>
                      <a:r>
                        <a:rPr lang="de-D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einer Währung (Wechselkurs) durch An- und Verkauf von Währungen (EZB</a:t>
                      </a:r>
                      <a:r>
                        <a:rPr lang="de-DE" sz="12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und FED zögerliche Anwendung)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4000">
                <a:tc>
                  <a:txBody>
                    <a:bodyPr/>
                    <a:lstStyle/>
                    <a:p>
                      <a:pPr algn="l" fontAlgn="t"/>
                      <a:r>
                        <a:rPr lang="de-D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12700" marR="12700" marT="127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Helikopter</a:t>
                      </a:r>
                      <a:r>
                        <a:rPr lang="de-DE" sz="12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Geld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kontroverses geldpolitisches Konzept. Zentralbankengeld wird direkt an Staaten oder Bürger vergeben u. soll Konsum ankurbeln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4" name="Bild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235" y="2033640"/>
            <a:ext cx="706654" cy="718028"/>
          </a:xfrm>
          <a:prstGeom prst="rect">
            <a:avLst/>
          </a:prstGeom>
        </p:spPr>
      </p:pic>
      <p:pic>
        <p:nvPicPr>
          <p:cNvPr id="5" name="Bild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112" y="3091164"/>
            <a:ext cx="721523" cy="733224"/>
          </a:xfrm>
          <a:prstGeom prst="rect">
            <a:avLst/>
          </a:prstGeom>
        </p:spPr>
      </p:pic>
      <p:pic>
        <p:nvPicPr>
          <p:cNvPr id="6" name="Bild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112" y="4396888"/>
            <a:ext cx="790777" cy="793600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259562" y="518718"/>
            <a:ext cx="76708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>
                <a:latin typeface="+mj-lt"/>
                <a:cs typeface="Chalkduster"/>
              </a:rPr>
              <a:t>Geldpolitik – </a:t>
            </a:r>
            <a:r>
              <a:rPr lang="de-DE" sz="2000" b="1" dirty="0" err="1">
                <a:latin typeface="+mj-lt"/>
                <a:cs typeface="Chalkduster"/>
              </a:rPr>
              <a:t>Draghi‘s</a:t>
            </a:r>
            <a:r>
              <a:rPr lang="de-DE" sz="2000" b="1" dirty="0">
                <a:latin typeface="+mj-lt"/>
                <a:cs typeface="Chalkduster"/>
              </a:rPr>
              <a:t> Werkzeugkiste!</a:t>
            </a:r>
          </a:p>
        </p:txBody>
      </p:sp>
    </p:spTree>
    <p:extLst>
      <p:ext uri="{BB962C8B-B14F-4D97-AF65-F5344CB8AC3E}">
        <p14:creationId xmlns:p14="http://schemas.microsoft.com/office/powerpoint/2010/main" val="40687620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el 19"/>
          <p:cNvSpPr>
            <a:spLocks noGrp="1"/>
          </p:cNvSpPr>
          <p:nvPr>
            <p:ph type="title" idx="4294967295"/>
          </p:nvPr>
        </p:nvSpPr>
        <p:spPr>
          <a:xfrm>
            <a:off x="684213" y="0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de-AT" sz="3600" dirty="0"/>
              <a:t>Oper auf den Gesellschaftsinseln </a:t>
            </a:r>
          </a:p>
        </p:txBody>
      </p:sp>
      <p:sp>
        <p:nvSpPr>
          <p:cNvPr id="24578" name="Inhaltsplatzhalter 12"/>
          <p:cNvSpPr>
            <a:spLocks noGrp="1"/>
          </p:cNvSpPr>
          <p:nvPr>
            <p:ph idx="4294967295"/>
          </p:nvPr>
        </p:nvSpPr>
        <p:spPr>
          <a:xfrm>
            <a:off x="842258" y="1143000"/>
            <a:ext cx="7272337" cy="4802187"/>
          </a:xfrm>
        </p:spPr>
        <p:txBody>
          <a:bodyPr>
            <a:normAutofit/>
          </a:bodyPr>
          <a:lstStyle/>
          <a:p>
            <a:pPr>
              <a:buFontTx/>
              <a:buNone/>
            </a:pPr>
            <a:r>
              <a:rPr lang="de-AT" sz="1400" dirty="0"/>
              <a:t>Eine kleine Geschichte von Stanley Jevons</a:t>
            </a:r>
          </a:p>
          <a:p>
            <a:pPr>
              <a:buFontTx/>
              <a:buNone/>
            </a:pPr>
            <a:endParaRPr lang="de-AT" sz="1400" dirty="0"/>
          </a:p>
          <a:p>
            <a:pPr>
              <a:buFontTx/>
              <a:buNone/>
            </a:pPr>
            <a:r>
              <a:rPr lang="de-AT" sz="1400" dirty="0"/>
              <a:t>Vor einigen Jahren gab </a:t>
            </a:r>
            <a:r>
              <a:rPr lang="de-AT" sz="1400" dirty="0" err="1"/>
              <a:t>Mademoiselle</a:t>
            </a:r>
            <a:r>
              <a:rPr lang="de-AT" sz="1400" dirty="0"/>
              <a:t> </a:t>
            </a:r>
            <a:r>
              <a:rPr lang="de-AT" sz="1400" dirty="0" err="1"/>
              <a:t>Zelie</a:t>
            </a:r>
            <a:r>
              <a:rPr lang="de-AT" sz="1400" dirty="0"/>
              <a:t>, eine französische Opernsängerin des </a:t>
            </a:r>
            <a:r>
              <a:rPr lang="de-AT" sz="1400" dirty="0" err="1"/>
              <a:t>Theatre</a:t>
            </a:r>
            <a:r>
              <a:rPr lang="de-AT" sz="1400" dirty="0"/>
              <a:t> </a:t>
            </a:r>
            <a:r>
              <a:rPr lang="de-AT" sz="1400" dirty="0" err="1"/>
              <a:t>Lyrique</a:t>
            </a:r>
            <a:r>
              <a:rPr lang="de-AT" sz="1400" dirty="0"/>
              <a:t> in Paris,... ein Konzert auf den Gesellschaftsinseln.</a:t>
            </a:r>
          </a:p>
          <a:p>
            <a:pPr>
              <a:buFontTx/>
              <a:buNone/>
            </a:pPr>
            <a:endParaRPr lang="de-AT" sz="1400" dirty="0"/>
          </a:p>
          <a:p>
            <a:pPr>
              <a:buFontTx/>
              <a:buNone/>
            </a:pPr>
            <a:r>
              <a:rPr lang="de-AT" sz="1400" dirty="0"/>
              <a:t>Für eine Arie aus Norma und einige andere gesanglichen Darbietungen (5 Lieder) sollte sie ein Drittel der Einnahmen erhalten. </a:t>
            </a:r>
          </a:p>
          <a:p>
            <a:pPr>
              <a:buFontTx/>
              <a:buNone/>
            </a:pPr>
            <a:endParaRPr lang="de-AT" sz="1400" dirty="0"/>
          </a:p>
          <a:p>
            <a:pPr eaLnBrk="1" hangingPunct="1">
              <a:buFontTx/>
              <a:buNone/>
            </a:pPr>
            <a:endParaRPr lang="de-AT" sz="1400" dirty="0"/>
          </a:p>
        </p:txBody>
      </p:sp>
    </p:spTree>
    <p:extLst>
      <p:ext uri="{BB962C8B-B14F-4D97-AF65-F5344CB8AC3E}">
        <p14:creationId xmlns:p14="http://schemas.microsoft.com/office/powerpoint/2010/main" val="1341802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el 19"/>
          <p:cNvSpPr>
            <a:spLocks noGrp="1"/>
          </p:cNvSpPr>
          <p:nvPr>
            <p:ph type="title" idx="4294967295"/>
          </p:nvPr>
        </p:nvSpPr>
        <p:spPr>
          <a:xfrm>
            <a:off x="468313" y="0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de-AT" sz="3600" dirty="0"/>
              <a:t>Oper auf den Gesellschaftsinseln</a:t>
            </a:r>
          </a:p>
        </p:txBody>
      </p:sp>
      <p:pic>
        <p:nvPicPr>
          <p:cNvPr id="22541" name="Picture 1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76375" y="1557338"/>
            <a:ext cx="7015163" cy="422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969026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el 19"/>
          <p:cNvSpPr>
            <a:spLocks noGrp="1"/>
          </p:cNvSpPr>
          <p:nvPr>
            <p:ph type="title" idx="4294967295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eaLnBrk="1" hangingPunct="1"/>
            <a:r>
              <a:rPr lang="de-AT" sz="3600"/>
              <a:t>Gesellschaftsinseln</a:t>
            </a:r>
          </a:p>
        </p:txBody>
      </p:sp>
      <p:pic>
        <p:nvPicPr>
          <p:cNvPr id="23565" name="Picture 1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72225" y="4005263"/>
            <a:ext cx="2582863" cy="18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6" name="Picture 1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32588" y="1700213"/>
            <a:ext cx="1949450" cy="208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7" name="Picture 1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03350" y="1700213"/>
            <a:ext cx="4824413" cy="410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938831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el 19"/>
          <p:cNvSpPr>
            <a:spLocks noGrp="1"/>
          </p:cNvSpPr>
          <p:nvPr>
            <p:ph type="title" idx="4294967295"/>
          </p:nvPr>
        </p:nvSpPr>
        <p:spPr>
          <a:xfrm>
            <a:off x="684213" y="0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de-AT" sz="3600" dirty="0"/>
              <a:t>Oper auf den Gesellschaftsinseln (AB1)</a:t>
            </a:r>
          </a:p>
        </p:txBody>
      </p:sp>
      <p:sp>
        <p:nvSpPr>
          <p:cNvPr id="24578" name="Inhaltsplatzhalter 12"/>
          <p:cNvSpPr>
            <a:spLocks noGrp="1"/>
          </p:cNvSpPr>
          <p:nvPr>
            <p:ph idx="4294967295"/>
          </p:nvPr>
        </p:nvSpPr>
        <p:spPr>
          <a:xfrm>
            <a:off x="684213" y="928352"/>
            <a:ext cx="8037512" cy="5453398"/>
          </a:xfrm>
        </p:spPr>
        <p:txBody>
          <a:bodyPr>
            <a:noAutofit/>
          </a:bodyPr>
          <a:lstStyle/>
          <a:p>
            <a:pPr>
              <a:buFontTx/>
              <a:buNone/>
            </a:pPr>
            <a:r>
              <a:rPr lang="de-AT" sz="1200" dirty="0"/>
              <a:t>Eine kleine Geschichte von Stanley Jevons – </a:t>
            </a:r>
          </a:p>
          <a:p>
            <a:pPr>
              <a:buFontTx/>
              <a:buNone/>
            </a:pPr>
            <a:r>
              <a:rPr lang="de-AT" sz="1200" dirty="0"/>
              <a:t>„</a:t>
            </a:r>
            <a:r>
              <a:rPr lang="de-AT" sz="1200" b="1" dirty="0"/>
              <a:t>Das Wesen des Tauschhandels“</a:t>
            </a:r>
            <a:endParaRPr lang="de-AT" sz="1200" dirty="0"/>
          </a:p>
          <a:p>
            <a:pPr>
              <a:buFontTx/>
              <a:buNone/>
            </a:pPr>
            <a:r>
              <a:rPr lang="de-AT" sz="1200" dirty="0"/>
              <a:t>(entnommen aus Paul A. </a:t>
            </a:r>
            <a:r>
              <a:rPr lang="de-AT" sz="1200" dirty="0" err="1"/>
              <a:t>Amuelson</a:t>
            </a:r>
            <a:r>
              <a:rPr lang="de-AT" sz="1200" dirty="0"/>
              <a:t> und William D. </a:t>
            </a:r>
            <a:r>
              <a:rPr lang="de-AT" sz="1200" dirty="0" err="1"/>
              <a:t>Nordhaus</a:t>
            </a:r>
            <a:r>
              <a:rPr lang="de-AT" sz="1200" dirty="0"/>
              <a:t> – </a:t>
            </a:r>
            <a:r>
              <a:rPr lang="de-AT" sz="1200" dirty="0" err="1"/>
              <a:t>Volksiwrtschaftslehre</a:t>
            </a:r>
            <a:r>
              <a:rPr lang="de-AT" sz="1200" dirty="0"/>
              <a:t>, 15. Auflage):</a:t>
            </a:r>
          </a:p>
          <a:p>
            <a:pPr>
              <a:buFontTx/>
              <a:buNone/>
            </a:pPr>
            <a:endParaRPr lang="de-AT" sz="1200" dirty="0"/>
          </a:p>
          <a:p>
            <a:pPr>
              <a:buFontTx/>
              <a:buNone/>
            </a:pPr>
            <a:r>
              <a:rPr lang="de-AT" sz="1200" dirty="0"/>
              <a:t>Vor einigen Jahren gab </a:t>
            </a:r>
            <a:r>
              <a:rPr lang="de-AT" sz="1200" dirty="0" err="1"/>
              <a:t>Mademoiselle</a:t>
            </a:r>
            <a:r>
              <a:rPr lang="de-AT" sz="1200" dirty="0"/>
              <a:t> </a:t>
            </a:r>
            <a:r>
              <a:rPr lang="de-AT" sz="1200" dirty="0" err="1"/>
              <a:t>Zelie</a:t>
            </a:r>
            <a:r>
              <a:rPr lang="de-AT" sz="1200" dirty="0"/>
              <a:t>, eine französische Opernsängerin des </a:t>
            </a:r>
            <a:r>
              <a:rPr lang="de-AT" sz="1200" dirty="0" err="1"/>
              <a:t>Theatre</a:t>
            </a:r>
            <a:r>
              <a:rPr lang="de-AT" sz="1200" dirty="0"/>
              <a:t> </a:t>
            </a:r>
            <a:r>
              <a:rPr lang="de-AT" sz="1200" dirty="0" err="1"/>
              <a:t>Lyrique</a:t>
            </a:r>
            <a:r>
              <a:rPr lang="de-AT" sz="1200" dirty="0"/>
              <a:t> in</a:t>
            </a:r>
          </a:p>
          <a:p>
            <a:pPr>
              <a:buFontTx/>
              <a:buNone/>
            </a:pPr>
            <a:r>
              <a:rPr lang="de-AT" sz="1200" dirty="0"/>
              <a:t>Paris,... ein Konzert auf den </a:t>
            </a:r>
            <a:r>
              <a:rPr lang="de-AT" sz="1200" dirty="0" err="1"/>
              <a:t>Gesellschaftsinseln.Für</a:t>
            </a:r>
            <a:r>
              <a:rPr lang="de-AT" sz="1200" dirty="0"/>
              <a:t> eine Arie aus Norma und einige andere gesanglichen Darbietungen (5 Lieder) sollte sie ein Drittel der Einnahmen erhalten. </a:t>
            </a:r>
          </a:p>
          <a:p>
            <a:pPr>
              <a:buFontTx/>
              <a:buNone/>
            </a:pPr>
            <a:endParaRPr lang="de-AT" sz="1200" dirty="0"/>
          </a:p>
          <a:p>
            <a:pPr>
              <a:buFontTx/>
              <a:buNone/>
            </a:pPr>
            <a:r>
              <a:rPr lang="de-AT" sz="1200" dirty="0"/>
              <a:t>Die Abrechnung ergab als ihren Anteil:</a:t>
            </a:r>
          </a:p>
          <a:p>
            <a:pPr>
              <a:buFontTx/>
              <a:buNone/>
            </a:pPr>
            <a:r>
              <a:rPr lang="de-AT" sz="1200" dirty="0"/>
              <a:t>3 Schweine</a:t>
            </a:r>
          </a:p>
          <a:p>
            <a:pPr>
              <a:buFontTx/>
              <a:buNone/>
            </a:pPr>
            <a:r>
              <a:rPr lang="de-AT" sz="1200" dirty="0"/>
              <a:t>23 Truthähne</a:t>
            </a:r>
          </a:p>
          <a:p>
            <a:pPr>
              <a:buFontTx/>
              <a:buNone/>
            </a:pPr>
            <a:r>
              <a:rPr lang="de-AT" sz="1200" dirty="0"/>
              <a:t>44 Hühner</a:t>
            </a:r>
          </a:p>
          <a:p>
            <a:pPr>
              <a:buFontTx/>
              <a:buNone/>
            </a:pPr>
            <a:r>
              <a:rPr lang="de-AT" sz="1200" dirty="0"/>
              <a:t>100e Bananen, Zitronen und Orangen</a:t>
            </a:r>
          </a:p>
          <a:p>
            <a:pPr>
              <a:buFontTx/>
              <a:buNone/>
            </a:pPr>
            <a:endParaRPr lang="de-AT" sz="1200" dirty="0"/>
          </a:p>
          <a:p>
            <a:pPr>
              <a:buFontTx/>
              <a:buNone/>
            </a:pPr>
            <a:r>
              <a:rPr lang="de-AT" sz="1200" dirty="0"/>
              <a:t>(In Paris hätten ihr all diese Tiere und das Obst 4000 Francs eingebracht – was für 5 Lieder sicherlich</a:t>
            </a:r>
          </a:p>
          <a:p>
            <a:pPr>
              <a:buFontTx/>
              <a:buNone/>
            </a:pPr>
            <a:r>
              <a:rPr lang="de-AT" sz="1200" dirty="0"/>
              <a:t>eine ausgezeichnete Entlohnung dargestellt hätte...)</a:t>
            </a:r>
          </a:p>
          <a:p>
            <a:pPr>
              <a:buFontTx/>
              <a:buNone/>
            </a:pPr>
            <a:endParaRPr lang="de-AT" sz="1200" dirty="0"/>
          </a:p>
          <a:p>
            <a:pPr>
              <a:buFontTx/>
              <a:buNone/>
            </a:pPr>
            <a:r>
              <a:rPr lang="de-AT" sz="1200" dirty="0"/>
              <a:t>Auf den Gesellschaftsinseln gab es jedoch kauf Geld, und da </a:t>
            </a:r>
            <a:r>
              <a:rPr lang="de-AT" sz="1200" dirty="0" err="1"/>
              <a:t>Mademoiselle</a:t>
            </a:r>
            <a:r>
              <a:rPr lang="de-AT" sz="1200" dirty="0"/>
              <a:t> nur sehr wenig von ihren</a:t>
            </a:r>
          </a:p>
          <a:p>
            <a:pPr>
              <a:buFontTx/>
              <a:buNone/>
            </a:pPr>
            <a:r>
              <a:rPr lang="de-AT" sz="1200" dirty="0"/>
              <a:t>Einnahmen selbst konsumieren konnte, </a:t>
            </a:r>
            <a:r>
              <a:rPr lang="de-AT" sz="1200" dirty="0" err="1"/>
              <a:t>mußte</a:t>
            </a:r>
            <a:r>
              <a:rPr lang="de-AT" sz="1200" dirty="0"/>
              <a:t> sie bald die Schweine und Geflügel mit dem Obst</a:t>
            </a:r>
          </a:p>
          <a:p>
            <a:pPr>
              <a:buFontTx/>
              <a:buNone/>
            </a:pPr>
            <a:r>
              <a:rPr lang="de-AT" sz="1200" dirty="0"/>
              <a:t>füttern....</a:t>
            </a:r>
          </a:p>
          <a:p>
            <a:pPr eaLnBrk="1" hangingPunct="1">
              <a:buFontTx/>
              <a:buNone/>
            </a:pPr>
            <a:endParaRPr lang="de-AT" sz="1200" b="1" u="sng" dirty="0"/>
          </a:p>
          <a:p>
            <a:pPr eaLnBrk="1" hangingPunct="1">
              <a:buFontTx/>
              <a:buNone/>
            </a:pPr>
            <a:r>
              <a:rPr lang="de-AT" sz="1200" b="1" u="sng" dirty="0"/>
              <a:t>Aufgabe</a:t>
            </a:r>
          </a:p>
          <a:p>
            <a:pPr marL="0" indent="0">
              <a:buNone/>
            </a:pPr>
            <a:r>
              <a:rPr lang="de-AT" sz="1200" dirty="0"/>
              <a:t>Welche Vorschläge habt Ihr, diese Probleme zu vermeiden?</a:t>
            </a:r>
          </a:p>
          <a:p>
            <a:pPr eaLnBrk="1" hangingPunct="1">
              <a:buFontTx/>
              <a:buNone/>
            </a:pPr>
            <a:endParaRPr lang="de-AT" sz="1200" dirty="0"/>
          </a:p>
        </p:txBody>
      </p:sp>
    </p:spTree>
    <p:extLst>
      <p:ext uri="{BB962C8B-B14F-4D97-AF65-F5344CB8AC3E}">
        <p14:creationId xmlns:p14="http://schemas.microsoft.com/office/powerpoint/2010/main" val="2190659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9458"/>
            <a:ext cx="9144000" cy="6216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9181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999" y="730957"/>
            <a:ext cx="6124222" cy="4562226"/>
          </a:xfrm>
          <a:prstGeom prst="rect">
            <a:avLst/>
          </a:prstGeom>
        </p:spPr>
      </p:pic>
      <p:graphicFrame>
        <p:nvGraphicFramePr>
          <p:cNvPr id="3" name="Tabel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3108598"/>
              </p:ext>
            </p:extLst>
          </p:nvPr>
        </p:nvGraphicFramePr>
        <p:xfrm>
          <a:off x="123473" y="1091353"/>
          <a:ext cx="1400526" cy="3865880"/>
        </p:xfrm>
        <a:graphic>
          <a:graphicData uri="http://schemas.openxmlformats.org/drawingml/2006/table">
            <a:tbl>
              <a:tblPr/>
              <a:tblGrid>
                <a:gridCol w="14005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b="1" i="0" u="none" strike="noStrike" dirty="0">
                          <a:solidFill>
                            <a:srgbClr val="ACA73B"/>
                          </a:solidFill>
                          <a:effectLst/>
                          <a:latin typeface="Calibri"/>
                        </a:rPr>
                        <a:t>Tauschhandel</a:t>
                      </a:r>
                    </a:p>
                    <a:p>
                      <a:pPr algn="l" fontAlgn="b"/>
                      <a:r>
                        <a:rPr lang="de-DE" sz="1200" b="1" i="0" u="none" strike="noStrike" dirty="0">
                          <a:solidFill>
                            <a:srgbClr val="ACA73B"/>
                          </a:solidFill>
                          <a:effectLst/>
                          <a:latin typeface="Calibri"/>
                        </a:rPr>
                        <a:t>Warengeld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  <a:p>
                      <a:pPr algn="l" fontAlgn="b"/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 algn="l" fontAlgn="b"/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 algn="l" fontAlgn="b"/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 algn="l" fontAlgn="b"/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 algn="l" fontAlgn="b"/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 algn="l" fontAlgn="b"/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 algn="l" fontAlgn="b"/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 algn="l" fontAlgn="b"/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 algn="l" fontAlgn="b"/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 algn="l" fontAlgn="b"/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 algn="l" fontAlgn="b"/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 algn="l" fontAlgn="b"/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 algn="l" fontAlgn="b"/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 algn="l" fontAlgn="b"/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 algn="l" fontAlgn="b"/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 algn="l" fontAlgn="b"/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 algn="l" fontAlgn="b"/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 algn="l" fontAlgn="b"/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4" name="Tabel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3793832"/>
              </p:ext>
            </p:extLst>
          </p:nvPr>
        </p:nvGraphicFramePr>
        <p:xfrm>
          <a:off x="7648221" y="1091353"/>
          <a:ext cx="1400526" cy="3865880"/>
        </p:xfrm>
        <a:graphic>
          <a:graphicData uri="http://schemas.openxmlformats.org/drawingml/2006/table">
            <a:tbl>
              <a:tblPr/>
              <a:tblGrid>
                <a:gridCol w="14005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  <a:r>
                        <a:rPr lang="de-DE" sz="1200" b="1" i="0" u="none" strike="noStrike" dirty="0">
                          <a:solidFill>
                            <a:srgbClr val="ACA73B"/>
                          </a:solidFill>
                          <a:effectLst/>
                          <a:latin typeface="Calibri"/>
                        </a:rPr>
                        <a:t>Neue</a:t>
                      </a:r>
                      <a:r>
                        <a:rPr lang="de-DE" sz="1200" b="1" i="0" u="none" strike="noStrike" baseline="0" dirty="0">
                          <a:solidFill>
                            <a:srgbClr val="ACA73B"/>
                          </a:solidFill>
                          <a:effectLst/>
                          <a:latin typeface="Calibri"/>
                        </a:rPr>
                        <a:t> Formen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 algn="l" fontAlgn="b"/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  <a:p>
                      <a:pPr algn="l" fontAlgn="b"/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 algn="l" fontAlgn="b"/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 algn="l" fontAlgn="b"/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 algn="l" fontAlgn="b"/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 algn="l" fontAlgn="b"/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 algn="l" fontAlgn="b"/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 algn="l" fontAlgn="b"/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 algn="l" fontAlgn="b"/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 algn="l" fontAlgn="b"/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 algn="l" fontAlgn="b"/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 algn="l" fontAlgn="b"/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 algn="l" fontAlgn="b"/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 algn="l" fontAlgn="b"/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 algn="l" fontAlgn="b"/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 algn="l" fontAlgn="b"/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 algn="l" fontAlgn="b"/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 algn="l" fontAlgn="b"/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 algn="l" fontAlgn="b"/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5" name="Bild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1050" y="1947855"/>
            <a:ext cx="676689" cy="581264"/>
          </a:xfrm>
          <a:prstGeom prst="rect">
            <a:avLst/>
          </a:prstGeom>
        </p:spPr>
      </p:pic>
      <p:pic>
        <p:nvPicPr>
          <p:cNvPr id="6" name="Bild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0040" y="2920179"/>
            <a:ext cx="865750" cy="396373"/>
          </a:xfrm>
          <a:prstGeom prst="rect">
            <a:avLst/>
          </a:prstGeom>
        </p:spPr>
      </p:pic>
      <p:pic>
        <p:nvPicPr>
          <p:cNvPr id="7" name="Bild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58839" y="4181367"/>
            <a:ext cx="1138548" cy="775865"/>
          </a:xfrm>
          <a:prstGeom prst="rect">
            <a:avLst/>
          </a:prstGeom>
        </p:spPr>
      </p:pic>
      <p:pic>
        <p:nvPicPr>
          <p:cNvPr id="8" name="Bild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72767" y="2556520"/>
            <a:ext cx="647700" cy="265161"/>
          </a:xfrm>
          <a:prstGeom prst="rect">
            <a:avLst/>
          </a:prstGeom>
        </p:spPr>
      </p:pic>
      <p:pic>
        <p:nvPicPr>
          <p:cNvPr id="9" name="Bild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52153" y="1564647"/>
            <a:ext cx="788403" cy="235165"/>
          </a:xfrm>
          <a:prstGeom prst="rect">
            <a:avLst/>
          </a:prstGeom>
        </p:spPr>
      </p:pic>
      <p:pic>
        <p:nvPicPr>
          <p:cNvPr id="10" name="Bild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83760" y="1564647"/>
            <a:ext cx="359574" cy="262482"/>
          </a:xfrm>
          <a:prstGeom prst="rect">
            <a:avLst/>
          </a:prstGeom>
        </p:spPr>
      </p:pic>
      <p:pic>
        <p:nvPicPr>
          <p:cNvPr id="11" name="Bild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72767" y="3410554"/>
            <a:ext cx="1024619" cy="770813"/>
          </a:xfrm>
          <a:prstGeom prst="rect">
            <a:avLst/>
          </a:prstGeom>
        </p:spPr>
      </p:pic>
      <p:pic>
        <p:nvPicPr>
          <p:cNvPr id="12" name="Bild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3473" y="1799812"/>
            <a:ext cx="1120705" cy="706968"/>
          </a:xfrm>
          <a:prstGeom prst="rect">
            <a:avLst/>
          </a:prstGeom>
        </p:spPr>
      </p:pic>
      <p:pic>
        <p:nvPicPr>
          <p:cNvPr id="13" name="Bild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73" y="2604794"/>
            <a:ext cx="1104364" cy="805759"/>
          </a:xfrm>
          <a:prstGeom prst="rect">
            <a:avLst/>
          </a:prstGeom>
        </p:spPr>
      </p:pic>
      <p:pic>
        <p:nvPicPr>
          <p:cNvPr id="14" name="Bild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7817" y="3499799"/>
            <a:ext cx="1116361" cy="681568"/>
          </a:xfrm>
          <a:prstGeom prst="rect">
            <a:avLst/>
          </a:prstGeom>
        </p:spPr>
      </p:pic>
      <p:pic>
        <p:nvPicPr>
          <p:cNvPr id="15" name="Bild 1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7817" y="4327624"/>
            <a:ext cx="1304713" cy="484265"/>
          </a:xfrm>
          <a:prstGeom prst="rect">
            <a:avLst/>
          </a:prstGeom>
        </p:spPr>
      </p:pic>
      <p:sp>
        <p:nvSpPr>
          <p:cNvPr id="16" name="Textfeld 15"/>
          <p:cNvSpPr txBox="1"/>
          <p:nvPr/>
        </p:nvSpPr>
        <p:spPr>
          <a:xfrm>
            <a:off x="123473" y="336225"/>
            <a:ext cx="27249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Geschichte des Geldes</a:t>
            </a:r>
          </a:p>
        </p:txBody>
      </p:sp>
    </p:spTree>
    <p:extLst>
      <p:ext uri="{BB962C8B-B14F-4D97-AF65-F5344CB8AC3E}">
        <p14:creationId xmlns:p14="http://schemas.microsoft.com/office/powerpoint/2010/main" val="1553880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feld 8"/>
          <p:cNvSpPr txBox="1"/>
          <p:nvPr/>
        </p:nvSpPr>
        <p:spPr>
          <a:xfrm>
            <a:off x="976087" y="652769"/>
            <a:ext cx="34937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>
                <a:latin typeface="+mj-lt"/>
                <a:cs typeface="Chalkduster"/>
              </a:rPr>
              <a:t>Geldschöpfung Kreditvergabe</a:t>
            </a:r>
          </a:p>
        </p:txBody>
      </p:sp>
      <p:pic>
        <p:nvPicPr>
          <p:cNvPr id="10" name="Bild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6087" y="1081551"/>
            <a:ext cx="3708802" cy="2298589"/>
          </a:xfrm>
          <a:prstGeom prst="rect">
            <a:avLst/>
          </a:prstGeom>
        </p:spPr>
      </p:pic>
      <p:pic>
        <p:nvPicPr>
          <p:cNvPr id="11" name="Bild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087" y="3413489"/>
            <a:ext cx="3708802" cy="3108845"/>
          </a:xfrm>
          <a:prstGeom prst="rect">
            <a:avLst/>
          </a:prstGeom>
        </p:spPr>
      </p:pic>
      <p:pic>
        <p:nvPicPr>
          <p:cNvPr id="12" name="Bild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9760" y="1081551"/>
            <a:ext cx="2709945" cy="1781363"/>
          </a:xfrm>
          <a:prstGeom prst="rect">
            <a:avLst/>
          </a:prstGeom>
        </p:spPr>
      </p:pic>
      <p:pic>
        <p:nvPicPr>
          <p:cNvPr id="13" name="Bild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9761" y="3413489"/>
            <a:ext cx="2715140" cy="1773056"/>
          </a:xfrm>
          <a:prstGeom prst="rect">
            <a:avLst/>
          </a:prstGeom>
        </p:spPr>
      </p:pic>
      <p:sp>
        <p:nvSpPr>
          <p:cNvPr id="14" name="Textfeld 13"/>
          <p:cNvSpPr txBox="1"/>
          <p:nvPr/>
        </p:nvSpPr>
        <p:spPr>
          <a:xfrm>
            <a:off x="5037500" y="5511391"/>
            <a:ext cx="25974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latin typeface="Arial"/>
                <a:ea typeface="Lucida Grande"/>
                <a:cs typeface="Arial"/>
              </a:rPr>
              <a:t>2012 wurde Mindestreserve</a:t>
            </a:r>
          </a:p>
          <a:p>
            <a:r>
              <a:rPr lang="de-DE" sz="1400" dirty="0" err="1">
                <a:latin typeface="Arial"/>
                <a:ea typeface="Lucida Grande"/>
                <a:cs typeface="Arial"/>
              </a:rPr>
              <a:t>dr</a:t>
            </a:r>
            <a:r>
              <a:rPr lang="de-DE" sz="1400" dirty="0">
                <a:latin typeface="Arial"/>
                <a:ea typeface="Lucida Grande"/>
                <a:cs typeface="Arial"/>
              </a:rPr>
              <a:t> EZB von 2 auf 1% gesenkt.</a:t>
            </a:r>
          </a:p>
        </p:txBody>
      </p:sp>
    </p:spTree>
    <p:extLst>
      <p:ext uri="{BB962C8B-B14F-4D97-AF65-F5344CB8AC3E}">
        <p14:creationId xmlns:p14="http://schemas.microsoft.com/office/powerpoint/2010/main" val="11249742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902" y="1247991"/>
            <a:ext cx="8303642" cy="4867977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976087" y="652769"/>
            <a:ext cx="5469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>
                <a:latin typeface="+mj-lt"/>
                <a:cs typeface="Chalkduster"/>
              </a:rPr>
              <a:t>Geldmenge – Steuerung durch die Notenbanken</a:t>
            </a:r>
          </a:p>
        </p:txBody>
      </p:sp>
    </p:spTree>
    <p:extLst>
      <p:ext uri="{BB962C8B-B14F-4D97-AF65-F5344CB8AC3E}">
        <p14:creationId xmlns:p14="http://schemas.microsoft.com/office/powerpoint/2010/main" val="147427607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Klarheit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Klarheit.thmx</Template>
  <TotalTime>0</TotalTime>
  <Words>695</Words>
  <Application>Microsoft Macintosh PowerPoint</Application>
  <PresentationFormat>Bildschirmpräsentation (4:3)</PresentationFormat>
  <Paragraphs>132</Paragraphs>
  <Slides>18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2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18</vt:i4>
      </vt:variant>
    </vt:vector>
  </HeadingPairs>
  <TitlesOfParts>
    <vt:vector size="21" baseType="lpstr">
      <vt:lpstr>Arial</vt:lpstr>
      <vt:lpstr>Calibri</vt:lpstr>
      <vt:lpstr>Klarheit</vt:lpstr>
      <vt:lpstr>VWL 4. Jahrgang</vt:lpstr>
      <vt:lpstr>Oper auf den Gesellschaftsinseln </vt:lpstr>
      <vt:lpstr>Oper auf den Gesellschaftsinseln</vt:lpstr>
      <vt:lpstr>Gesellschaftsinseln</vt:lpstr>
      <vt:lpstr>Oper auf den Gesellschaftsinseln (AB1)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Inflation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VWL HLW 4</dc:title>
  <dc:creator>werner holzheu</dc:creator>
  <cp:lastModifiedBy>HOLZHEU Werner</cp:lastModifiedBy>
  <cp:revision>37</cp:revision>
  <dcterms:created xsi:type="dcterms:W3CDTF">2013-10-05T10:36:32Z</dcterms:created>
  <dcterms:modified xsi:type="dcterms:W3CDTF">2024-01-25T23:03:58Z</dcterms:modified>
</cp:coreProperties>
</file>