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3"/>
  </p:handout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986" autoAdjust="0"/>
  </p:normalViewPr>
  <p:slideViewPr>
    <p:cSldViewPr snapToGrid="0" snapToObjects="1">
      <p:cViewPr>
        <p:scale>
          <a:sx n="94" d="100"/>
          <a:sy n="94" d="100"/>
        </p:scale>
        <p:origin x="-1136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1190F-2B14-404E-A45A-1D95867AA407}" type="datetimeFigureOut">
              <a:rPr lang="de-DE" smtClean="0"/>
              <a:t>21/09/16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C6D9D-1360-E146-AEBE-434941B38B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6798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Mittwoch 21 September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Mittwoch 21 September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Mittwoch 21 September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Mittwoch 21 September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Mittwoch 21 September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Mittwoch 21 September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Mittwoch 21 September 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Mittwoch 21 September 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Mittwoch 21 September 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Mittwoch 21 September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AT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Mittwoch 21 September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Mittwoch 21 September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282" y="137625"/>
            <a:ext cx="2517628" cy="601438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de-DE" sz="1800" dirty="0" err="1" smtClean="0">
                <a:solidFill>
                  <a:schemeClr val="tx1"/>
                </a:solidFill>
                <a:latin typeface="Chalkduster"/>
                <a:cs typeface="Chalkduster"/>
              </a:rPr>
              <a:t>Concept</a:t>
            </a:r>
            <a:r>
              <a:rPr lang="de-DE" sz="1800" dirty="0" smtClean="0">
                <a:solidFill>
                  <a:schemeClr val="tx1"/>
                </a:solidFill>
                <a:latin typeface="Chalkduster"/>
                <a:cs typeface="Chalkduster"/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  <a:latin typeface="Chalkduster"/>
                <a:cs typeface="Chalkduster"/>
              </a:rPr>
              <a:t>Map</a:t>
            </a:r>
            <a:r>
              <a:rPr lang="de-DE" sz="1800" dirty="0" smtClean="0">
                <a:solidFill>
                  <a:schemeClr val="tx1"/>
                </a:solidFill>
                <a:latin typeface="Chalkduster"/>
                <a:cs typeface="Chalkduster"/>
              </a:rPr>
              <a:t>:</a:t>
            </a:r>
            <a:br>
              <a:rPr lang="de-DE" sz="1800" dirty="0" smtClean="0">
                <a:solidFill>
                  <a:schemeClr val="tx1"/>
                </a:solidFill>
                <a:latin typeface="Chalkduster"/>
                <a:cs typeface="Chalkduster"/>
              </a:rPr>
            </a:br>
            <a:r>
              <a:rPr lang="de-DE" sz="1800" dirty="0" smtClean="0">
                <a:solidFill>
                  <a:schemeClr val="tx1"/>
                </a:solidFill>
                <a:latin typeface="Chalkduster"/>
                <a:cs typeface="Chalkduster"/>
              </a:rPr>
              <a:t>Finanzplan</a:t>
            </a:r>
            <a:endParaRPr lang="de-DE" sz="1800" dirty="0">
              <a:solidFill>
                <a:schemeClr val="tx1"/>
              </a:solidFill>
              <a:latin typeface="Chalkduster"/>
              <a:cs typeface="Chalkduster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773278"/>
              </p:ext>
            </p:extLst>
          </p:nvPr>
        </p:nvGraphicFramePr>
        <p:xfrm>
          <a:off x="3880454" y="1396259"/>
          <a:ext cx="1934360" cy="4876806"/>
        </p:xfrm>
        <a:graphic>
          <a:graphicData uri="http://schemas.openxmlformats.org/drawingml/2006/table">
            <a:tbl>
              <a:tblPr/>
              <a:tblGrid>
                <a:gridCol w="1934360"/>
              </a:tblGrid>
              <a:tr h="147782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Einnahmen</a:t>
                      </a: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Summe Einnahmen</a:t>
                      </a: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Ausgaben</a:t>
                      </a: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Summe Ausgaben</a:t>
                      </a: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Überschuss / Fehlbetrag</a:t>
                      </a: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Finanzmittelbestand Beginn</a:t>
                      </a: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Finanzmittel kumuliert</a:t>
                      </a: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Akt. Ausgl. Fehlbetrag</a:t>
                      </a: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Akt. Verwendg Überschuss</a:t>
                      </a: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Finanzmittelbestand Ende</a:t>
                      </a:r>
                    </a:p>
                  </a:txBody>
                  <a:tcPr marL="9596" marR="9596" marT="9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612960"/>
              </p:ext>
            </p:extLst>
          </p:nvPr>
        </p:nvGraphicFramePr>
        <p:xfrm>
          <a:off x="5814814" y="1396259"/>
          <a:ext cx="2352221" cy="4876806"/>
        </p:xfrm>
        <a:graphic>
          <a:graphicData uri="http://schemas.openxmlformats.org/drawingml/2006/table">
            <a:tbl>
              <a:tblPr/>
              <a:tblGrid>
                <a:gridCol w="1244964"/>
                <a:gridCol w="1107257"/>
              </a:tblGrid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3 Quartal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Warenverkäufe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8000"/>
                          </a:solidFill>
                          <a:effectLst/>
                          <a:latin typeface="Chalkduster"/>
                          <a:cs typeface="Chalkduster"/>
                        </a:rPr>
                        <a:t>202.500,00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Provisionserträge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8000"/>
                          </a:solidFill>
                          <a:effectLst/>
                          <a:latin typeface="Chalkduster"/>
                          <a:cs typeface="Chalkduster"/>
                        </a:rPr>
                        <a:t>17.750,00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Zinserträge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8000"/>
                          </a:solidFill>
                          <a:effectLst/>
                          <a:latin typeface="Chalkduster"/>
                          <a:cs typeface="Chalkduster"/>
                        </a:rPr>
                        <a:t>13.800,00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8000"/>
                          </a:solidFill>
                          <a:effectLst/>
                          <a:latin typeface="Chalkduster"/>
                          <a:cs typeface="Chalkduster"/>
                        </a:rPr>
                        <a:t>234.050,00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Warenverkäufe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halkduster"/>
                          <a:cs typeface="Chalkduster"/>
                        </a:rPr>
                        <a:t>-105.500,00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Personalausgaben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halkduster"/>
                          <a:cs typeface="Chalkduster"/>
                        </a:rPr>
                        <a:t>-82.250,00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Miete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FF0000"/>
                          </a:solidFill>
                          <a:effectLst/>
                          <a:latin typeface="Chalkduster"/>
                          <a:cs typeface="Chalkduster"/>
                        </a:rPr>
                        <a:t>-10.650,00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KFZ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FF0000"/>
                          </a:solidFill>
                          <a:effectLst/>
                          <a:latin typeface="Chalkduster"/>
                          <a:cs typeface="Chalkduster"/>
                        </a:rPr>
                        <a:t>-7.450,00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Reparaturen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halkduster"/>
                          <a:cs typeface="Chalkduster"/>
                        </a:rPr>
                        <a:t>-3.450,00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Werbung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halkduster"/>
                          <a:cs typeface="Chalkduster"/>
                        </a:rPr>
                        <a:t>-4.450,00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Zinsen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halkduster"/>
                          <a:cs typeface="Chalkduster"/>
                        </a:rPr>
                        <a:t>-3.350,00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Sonstige Ausgaben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FF0000"/>
                          </a:solidFill>
                          <a:effectLst/>
                          <a:latin typeface="Chalkduster"/>
                          <a:cs typeface="Chalkduster"/>
                        </a:rPr>
                        <a:t>-2.500,00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 dirty="0">
                        <a:solidFill>
                          <a:srgbClr val="FF0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 dirty="0">
                        <a:solidFill>
                          <a:srgbClr val="FF0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halkduster"/>
                          <a:cs typeface="Chalkduster"/>
                        </a:rPr>
                        <a:t>-219.600,00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1" i="0" u="none" strike="noStrike" dirty="0">
                          <a:solidFill>
                            <a:srgbClr val="008000"/>
                          </a:solidFill>
                          <a:effectLst/>
                          <a:latin typeface="Chalkduster"/>
                          <a:cs typeface="Chalkduster"/>
                        </a:rPr>
                        <a:t>14.450,00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 dirty="0">
                        <a:solidFill>
                          <a:srgbClr val="008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8000"/>
                          </a:solidFill>
                          <a:effectLst/>
                          <a:latin typeface="Chalkduster"/>
                          <a:cs typeface="Chalkduster"/>
                        </a:rPr>
                        <a:t>7.750,00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1" i="0" u="none" strike="noStrike" dirty="0">
                          <a:solidFill>
                            <a:srgbClr val="008000"/>
                          </a:solidFill>
                          <a:effectLst/>
                          <a:latin typeface="Chalkduster"/>
                          <a:cs typeface="Chalkduster"/>
                        </a:rPr>
                        <a:t>22.200,00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Kreditrückzahlung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halkduster"/>
                          <a:cs typeface="Chalkduster"/>
                        </a:rPr>
                        <a:t>-5.000,00 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Privatentnahme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halkduster"/>
                          <a:cs typeface="Chalkduster"/>
                        </a:rPr>
                        <a:t>-7.700,00 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 dirty="0">
                        <a:solidFill>
                          <a:srgbClr val="008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1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Chalkduster"/>
                          <a:cs typeface="Chalkduster"/>
                        </a:rPr>
                        <a:t>9.500,00</a:t>
                      </a:r>
                      <a:endParaRPr lang="de-DE" sz="900" b="1" i="0" u="none" strike="noStrike" dirty="0">
                        <a:solidFill>
                          <a:srgbClr val="008000"/>
                        </a:solidFill>
                        <a:effectLst/>
                        <a:latin typeface="Chalkduster"/>
                        <a:cs typeface="Chalkduster"/>
                      </a:endParaRP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588011"/>
              </p:ext>
            </p:extLst>
          </p:nvPr>
        </p:nvGraphicFramePr>
        <p:xfrm>
          <a:off x="8167035" y="1396259"/>
          <a:ext cx="945815" cy="4876806"/>
        </p:xfrm>
        <a:graphic>
          <a:graphicData uri="http://schemas.openxmlformats.org/drawingml/2006/table">
            <a:tbl>
              <a:tblPr/>
              <a:tblGrid>
                <a:gridCol w="945815"/>
              </a:tblGrid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4. Quartal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9.500,00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78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halkduster"/>
                          <a:cs typeface="Chalkduster"/>
                        </a:rPr>
                        <a:t> </a:t>
                      </a:r>
                    </a:p>
                  </a:txBody>
                  <a:tcPr marL="9596" marR="9596" marT="9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115282" y="798015"/>
            <a:ext cx="2903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Chalkduster"/>
                <a:cs typeface="Chalkduster"/>
              </a:rPr>
              <a:t>1) Was ist ein Finanzplan?</a:t>
            </a:r>
            <a:endParaRPr lang="de-DE" sz="1400" dirty="0">
              <a:latin typeface="Chalkduster"/>
              <a:cs typeface="Chalkduster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84132" y="1957137"/>
            <a:ext cx="2535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292934"/>
                </a:solidFill>
                <a:latin typeface="Chalkduster"/>
                <a:cs typeface="Chalkduster"/>
              </a:rPr>
              <a:t>2) Wie wird er erstellt?</a:t>
            </a:r>
            <a:endParaRPr lang="de-DE" sz="1400" dirty="0">
              <a:solidFill>
                <a:srgbClr val="292934"/>
              </a:solidFill>
              <a:latin typeface="Chalkduster"/>
              <a:cs typeface="Chalkduster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84132" y="5615252"/>
            <a:ext cx="2364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292934"/>
                </a:solidFill>
                <a:latin typeface="Chalkduster"/>
                <a:cs typeface="Chalkduster"/>
              </a:rPr>
              <a:t>4) Wo kommt ein FP</a:t>
            </a:r>
          </a:p>
          <a:p>
            <a:r>
              <a:rPr lang="de-DE" sz="1400" dirty="0" smtClean="0">
                <a:solidFill>
                  <a:srgbClr val="292934"/>
                </a:solidFill>
                <a:latin typeface="Chalkduster"/>
                <a:cs typeface="Chalkduster"/>
              </a:rPr>
              <a:t>in der Praxis vor?</a:t>
            </a:r>
            <a:endParaRPr lang="de-DE" sz="1400" dirty="0">
              <a:solidFill>
                <a:srgbClr val="292934"/>
              </a:solidFill>
              <a:latin typeface="Chalkduster"/>
              <a:cs typeface="Chalkduster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41010" y="3515499"/>
            <a:ext cx="2736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dirty="0" smtClean="0">
                <a:solidFill>
                  <a:srgbClr val="FF0000"/>
                </a:solidFill>
                <a:latin typeface="Chalkduster"/>
                <a:cs typeface="Chalkduster"/>
              </a:rPr>
              <a:t>Bei Fehlbetrag (-)</a:t>
            </a:r>
          </a:p>
          <a:p>
            <a:pPr marL="171450" indent="-171450">
              <a:buFont typeface="Arial"/>
              <a:buChar char="•"/>
            </a:pPr>
            <a:r>
              <a:rPr lang="de-DE" sz="1000" dirty="0" smtClean="0">
                <a:latin typeface="Chalkduster"/>
                <a:cs typeface="Chalkduster"/>
              </a:rPr>
              <a:t>Einnahmen </a:t>
            </a:r>
            <a:r>
              <a:rPr lang="de-DE" sz="1000" dirty="0">
                <a:latin typeface="Chalkduster"/>
                <a:cs typeface="Chalkduster"/>
              </a:rPr>
              <a:t>erhöhen</a:t>
            </a:r>
          </a:p>
          <a:p>
            <a:pPr marL="171450" indent="-171450">
              <a:buFont typeface="Arial"/>
              <a:buChar char="•"/>
            </a:pPr>
            <a:r>
              <a:rPr lang="de-DE" sz="1000" dirty="0">
                <a:latin typeface="Chalkduster"/>
                <a:cs typeface="Chalkduster"/>
              </a:rPr>
              <a:t>Ausgaben senken</a:t>
            </a:r>
          </a:p>
          <a:p>
            <a:pPr marL="171450" indent="-171450">
              <a:buFont typeface="Arial"/>
              <a:buChar char="•"/>
            </a:pPr>
            <a:r>
              <a:rPr lang="de-DE" sz="1000" dirty="0">
                <a:latin typeface="Chalkduster"/>
                <a:cs typeface="Chalkduster"/>
              </a:rPr>
              <a:t>Fremdfinanzieren </a:t>
            </a:r>
            <a:r>
              <a:rPr lang="de-DE" sz="1000" dirty="0" smtClean="0">
                <a:latin typeface="Chalkduster"/>
                <a:cs typeface="Chalkduster"/>
              </a:rPr>
              <a:t>(Kredit)</a:t>
            </a:r>
            <a:endParaRPr lang="de-DE" sz="1000" dirty="0">
              <a:latin typeface="Chalkduster"/>
              <a:cs typeface="Chalkduster"/>
            </a:endParaRPr>
          </a:p>
          <a:p>
            <a:pPr marL="171450" indent="-171450">
              <a:buFont typeface="Arial"/>
              <a:buChar char="•"/>
            </a:pPr>
            <a:r>
              <a:rPr lang="de-DE" sz="1000" dirty="0">
                <a:latin typeface="Chalkduster"/>
                <a:cs typeface="Chalkduster"/>
              </a:rPr>
              <a:t>Nicht </a:t>
            </a:r>
            <a:r>
              <a:rPr lang="de-DE" sz="1000" dirty="0" smtClean="0">
                <a:latin typeface="Chalkduster"/>
                <a:cs typeface="Chalkduster"/>
              </a:rPr>
              <a:t>notw. </a:t>
            </a:r>
            <a:r>
              <a:rPr lang="de-DE" sz="1000" dirty="0">
                <a:latin typeface="Chalkduster"/>
                <a:cs typeface="Chalkduster"/>
              </a:rPr>
              <a:t>Vermögen verkaufen</a:t>
            </a:r>
          </a:p>
          <a:p>
            <a:pPr marL="171450" indent="-171450">
              <a:buFont typeface="Arial"/>
              <a:buChar char="•"/>
            </a:pPr>
            <a:r>
              <a:rPr lang="de-DE" sz="1000" dirty="0" smtClean="0">
                <a:latin typeface="Chalkduster"/>
                <a:cs typeface="Chalkduster"/>
              </a:rPr>
              <a:t>Privateinlage</a:t>
            </a:r>
            <a:endParaRPr lang="de-DE" sz="1000" dirty="0">
              <a:latin typeface="Chalkduster"/>
              <a:cs typeface="Chalkduster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84132" y="4426111"/>
            <a:ext cx="31470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dirty="0" smtClean="0">
                <a:solidFill>
                  <a:srgbClr val="008000"/>
                </a:solidFill>
                <a:latin typeface="Chalkduster"/>
                <a:cs typeface="Chalkduster"/>
              </a:rPr>
              <a:t>Bei Überschuss (+)</a:t>
            </a:r>
          </a:p>
          <a:p>
            <a:pPr marL="171450" indent="-171450">
              <a:buFont typeface="Arial"/>
              <a:buChar char="•"/>
            </a:pPr>
            <a:r>
              <a:rPr lang="de-DE" sz="1000" dirty="0" smtClean="0">
                <a:latin typeface="Chalkduster"/>
                <a:cs typeface="Chalkduster"/>
              </a:rPr>
              <a:t>Vortrag </a:t>
            </a:r>
            <a:r>
              <a:rPr lang="de-DE" sz="1000" dirty="0">
                <a:latin typeface="Chalkduster"/>
                <a:cs typeface="Chalkduster"/>
              </a:rPr>
              <a:t>auf Folgeperiode</a:t>
            </a:r>
          </a:p>
          <a:p>
            <a:pPr marL="171450" indent="-171450">
              <a:buFont typeface="Arial"/>
              <a:buChar char="•"/>
            </a:pPr>
            <a:r>
              <a:rPr lang="de-DE" sz="1000" dirty="0">
                <a:latin typeface="Chalkduster"/>
                <a:cs typeface="Chalkduster"/>
              </a:rPr>
              <a:t>Veranlagung (Sparbuch, </a:t>
            </a:r>
            <a:r>
              <a:rPr lang="de-DE" sz="1000" dirty="0" smtClean="0">
                <a:latin typeface="Chalkduster"/>
                <a:cs typeface="Chalkduster"/>
              </a:rPr>
              <a:t>etc.)</a:t>
            </a:r>
            <a:endParaRPr lang="de-DE" sz="1000" dirty="0">
              <a:latin typeface="Chalkduster"/>
              <a:cs typeface="Chalkduster"/>
            </a:endParaRPr>
          </a:p>
          <a:p>
            <a:pPr marL="171450" indent="-171450">
              <a:buFont typeface="Arial"/>
              <a:buChar char="•"/>
            </a:pPr>
            <a:r>
              <a:rPr lang="de-DE" sz="1000" dirty="0">
                <a:latin typeface="Chalkduster"/>
                <a:cs typeface="Chalkduster"/>
              </a:rPr>
              <a:t>Investition </a:t>
            </a:r>
            <a:r>
              <a:rPr lang="de-DE" sz="1000" dirty="0" smtClean="0">
                <a:latin typeface="Chalkduster"/>
                <a:cs typeface="Chalkduster"/>
              </a:rPr>
              <a:t>(Vermögensgegenständen</a:t>
            </a:r>
            <a:r>
              <a:rPr lang="de-DE" sz="1000" dirty="0">
                <a:latin typeface="Chalkduster"/>
                <a:cs typeface="Chalkduster"/>
              </a:rPr>
              <a:t>)</a:t>
            </a:r>
          </a:p>
          <a:p>
            <a:pPr marL="171450" indent="-171450">
              <a:buFont typeface="Arial"/>
              <a:buChar char="•"/>
            </a:pPr>
            <a:r>
              <a:rPr lang="de-DE" sz="1000" dirty="0">
                <a:latin typeface="Chalkduster"/>
                <a:cs typeface="Chalkduster"/>
              </a:rPr>
              <a:t>Kreditrückzahlung</a:t>
            </a:r>
          </a:p>
          <a:p>
            <a:pPr marL="171450" indent="-171450">
              <a:buFont typeface="Arial"/>
              <a:buChar char="•"/>
            </a:pPr>
            <a:r>
              <a:rPr lang="de-DE" sz="1000" dirty="0">
                <a:latin typeface="Chalkduster"/>
                <a:cs typeface="Chalkduster"/>
              </a:rPr>
              <a:t>Privatentnahmen, </a:t>
            </a:r>
            <a:r>
              <a:rPr lang="de-DE" sz="1000" dirty="0" smtClean="0">
                <a:latin typeface="Chalkduster"/>
                <a:cs typeface="Chalkduster"/>
              </a:rPr>
              <a:t>etc.</a:t>
            </a:r>
            <a:endParaRPr lang="de-DE" sz="1000" dirty="0">
              <a:latin typeface="Chalkduster"/>
              <a:cs typeface="Chalkduster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84132" y="6138472"/>
            <a:ext cx="2390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latin typeface="Chalkduster"/>
                <a:cs typeface="Chalkduster"/>
              </a:rPr>
              <a:t>Unternehmen: Finanzplanung</a:t>
            </a:r>
          </a:p>
          <a:p>
            <a:r>
              <a:rPr lang="de-DE" sz="1000" dirty="0" smtClean="0">
                <a:latin typeface="Chalkduster"/>
                <a:cs typeface="Chalkduster"/>
              </a:rPr>
              <a:t>Staat: Budget </a:t>
            </a:r>
          </a:p>
          <a:p>
            <a:r>
              <a:rPr lang="de-DE" sz="1000" dirty="0" smtClean="0">
                <a:latin typeface="Chalkduster"/>
                <a:cs typeface="Chalkduster"/>
              </a:rPr>
              <a:t>Privatbereich: Familienbudget</a:t>
            </a:r>
          </a:p>
          <a:p>
            <a:r>
              <a:rPr lang="de-DE" sz="1000" dirty="0">
                <a:latin typeface="Chalkduster"/>
                <a:cs typeface="Chalkduster"/>
              </a:rPr>
              <a:t>	</a:t>
            </a:r>
            <a:r>
              <a:rPr lang="de-DE" sz="1000" dirty="0" smtClean="0">
                <a:latin typeface="Chalkduster"/>
                <a:cs typeface="Chalkduster"/>
              </a:rPr>
              <a:t>  Kreditanfrage &gt;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84132" y="1137926"/>
            <a:ext cx="30828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latin typeface="Chalkduster"/>
                <a:cs typeface="Chalkduster"/>
              </a:rPr>
              <a:t>In die Zukunft gerichtete</a:t>
            </a:r>
          </a:p>
          <a:p>
            <a:r>
              <a:rPr lang="de-DE" sz="1000" dirty="0" smtClean="0">
                <a:latin typeface="Chalkduster"/>
                <a:cs typeface="Chalkduster"/>
              </a:rPr>
              <a:t>Planung von Einnahmen und Ausgaben</a:t>
            </a:r>
          </a:p>
          <a:p>
            <a:r>
              <a:rPr lang="de-DE" sz="1000" dirty="0" smtClean="0">
                <a:latin typeface="Chalkduster"/>
                <a:cs typeface="Chalkduster"/>
              </a:rPr>
              <a:t>Ziel ist Sicherstellung der Zahlungs-</a:t>
            </a:r>
          </a:p>
          <a:p>
            <a:r>
              <a:rPr lang="de-DE" sz="1000" dirty="0" smtClean="0">
                <a:latin typeface="Chalkduster"/>
                <a:cs typeface="Chalkduster"/>
              </a:rPr>
              <a:t>Fähigkeit (Liquidität)</a:t>
            </a:r>
          </a:p>
        </p:txBody>
      </p:sp>
      <p:cxnSp>
        <p:nvCxnSpPr>
          <p:cNvPr id="18" name="Gerade Verbindung mit Pfeil 17"/>
          <p:cNvCxnSpPr/>
          <p:nvPr/>
        </p:nvCxnSpPr>
        <p:spPr>
          <a:xfrm>
            <a:off x="356561" y="2306019"/>
            <a:ext cx="14862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flipH="1">
            <a:off x="127498" y="2306019"/>
            <a:ext cx="13512" cy="5944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1964445" y="2198297"/>
            <a:ext cx="6373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latin typeface="Chalkduster"/>
                <a:cs typeface="Chalkduster"/>
              </a:rPr>
              <a:t>Periode</a:t>
            </a:r>
            <a:endParaRPr lang="de-DE" sz="800" dirty="0">
              <a:latin typeface="Chalkduster"/>
              <a:cs typeface="Chalkduster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41010" y="2408169"/>
            <a:ext cx="159530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>
                <a:solidFill>
                  <a:srgbClr val="008000"/>
                </a:solidFill>
                <a:latin typeface="Chalkduster"/>
                <a:cs typeface="Chalkduster"/>
              </a:rPr>
              <a:t>Einnahme</a:t>
            </a:r>
          </a:p>
          <a:p>
            <a:pPr marL="171450" indent="-171450">
              <a:buFontTx/>
              <a:buChar char="-"/>
            </a:pPr>
            <a:r>
              <a:rPr lang="de-DE" sz="800" dirty="0" smtClean="0">
                <a:solidFill>
                  <a:srgbClr val="FF0000"/>
                </a:solidFill>
                <a:latin typeface="Chalkduster"/>
                <a:cs typeface="Chalkduster"/>
              </a:rPr>
              <a:t>Ausgaben</a:t>
            </a:r>
          </a:p>
          <a:p>
            <a:r>
              <a:rPr lang="de-DE" sz="800" dirty="0" smtClean="0">
                <a:latin typeface="Chalkduster"/>
                <a:cs typeface="Chalkduster"/>
              </a:rPr>
              <a:t>= </a:t>
            </a:r>
            <a:r>
              <a:rPr lang="de-DE" sz="800" dirty="0" smtClean="0">
                <a:solidFill>
                  <a:srgbClr val="008000"/>
                </a:solidFill>
                <a:latin typeface="Chalkduster"/>
                <a:cs typeface="Chalkduster"/>
              </a:rPr>
              <a:t>Überschuss</a:t>
            </a:r>
            <a:r>
              <a:rPr lang="de-DE" sz="800" dirty="0" smtClean="0">
                <a:latin typeface="Chalkduster"/>
                <a:cs typeface="Chalkduster"/>
              </a:rPr>
              <a:t>/</a:t>
            </a:r>
            <a:r>
              <a:rPr lang="de-DE" sz="800" dirty="0" smtClean="0">
                <a:solidFill>
                  <a:srgbClr val="FF0000"/>
                </a:solidFill>
                <a:latin typeface="Chalkduster"/>
                <a:cs typeface="Chalkduster"/>
              </a:rPr>
              <a:t>Fehlbetrag</a:t>
            </a:r>
            <a:endParaRPr lang="de-DE" sz="800" dirty="0">
              <a:solidFill>
                <a:srgbClr val="FF0000"/>
              </a:solidFill>
              <a:latin typeface="Chalkduster"/>
              <a:cs typeface="Chalkduster"/>
            </a:endParaRPr>
          </a:p>
          <a:p>
            <a:r>
              <a:rPr lang="de-DE" sz="800" dirty="0" smtClean="0">
                <a:latin typeface="Chalkduster"/>
                <a:cs typeface="Chalkduster"/>
              </a:rPr>
              <a:t>...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3880454" y="791443"/>
            <a:ext cx="4512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292934"/>
                </a:solidFill>
                <a:latin typeface="Chalkduster"/>
                <a:cs typeface="Chalkduster"/>
              </a:rPr>
              <a:t>5) Beispiel L. 1.03 Unternehmer H. Albrecht</a:t>
            </a:r>
            <a:endParaRPr lang="de-DE" sz="1400" dirty="0">
              <a:solidFill>
                <a:srgbClr val="292934"/>
              </a:solidFill>
              <a:latin typeface="Chalkduster"/>
              <a:cs typeface="Chalkduster"/>
            </a:endParaRPr>
          </a:p>
        </p:txBody>
      </p:sp>
      <p:sp>
        <p:nvSpPr>
          <p:cNvPr id="26" name="Titel 1"/>
          <p:cNvSpPr txBox="1">
            <a:spLocks/>
          </p:cNvSpPr>
          <p:nvPr/>
        </p:nvSpPr>
        <p:spPr>
          <a:xfrm>
            <a:off x="2639692" y="137625"/>
            <a:ext cx="6473158" cy="6014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000" dirty="0" smtClean="0">
                <a:solidFill>
                  <a:srgbClr val="292934"/>
                </a:solidFill>
                <a:latin typeface="Chalkduster"/>
                <a:cs typeface="Chalkduster"/>
              </a:rPr>
              <a:t>Kompetenzen:</a:t>
            </a:r>
          </a:p>
          <a:p>
            <a:pPr marL="285750" indent="-285750">
              <a:buFont typeface="Arial"/>
              <a:buChar char="•"/>
            </a:pPr>
            <a:r>
              <a:rPr lang="de-DE" sz="1000" dirty="0">
                <a:solidFill>
                  <a:srgbClr val="292934"/>
                </a:solidFill>
                <a:latin typeface="Chalkduster"/>
                <a:cs typeface="Chalkduster"/>
              </a:rPr>
              <a:t>Einfachen Finanzplan (Privat- und Unternehmensbereich) erstellen können</a:t>
            </a:r>
          </a:p>
          <a:p>
            <a:pPr marL="285750" indent="-285750">
              <a:buFont typeface="Arial"/>
              <a:buChar char="•"/>
            </a:pPr>
            <a:r>
              <a:rPr lang="de-DE" sz="1000" dirty="0">
                <a:solidFill>
                  <a:srgbClr val="292934"/>
                </a:solidFill>
                <a:latin typeface="Chalkduster"/>
                <a:cs typeface="Chalkduster"/>
              </a:rPr>
              <a:t>Aktionen zum Ausgleich eines Fehlbetrages /</a:t>
            </a:r>
            <a:r>
              <a:rPr lang="de-DE" sz="1000" dirty="0" smtClean="0">
                <a:solidFill>
                  <a:srgbClr val="292934"/>
                </a:solidFill>
                <a:latin typeface="Chalkduster"/>
                <a:cs typeface="Chalkduster"/>
              </a:rPr>
              <a:t>zur </a:t>
            </a:r>
            <a:r>
              <a:rPr lang="de-DE" sz="1000" dirty="0">
                <a:solidFill>
                  <a:srgbClr val="292934"/>
                </a:solidFill>
                <a:latin typeface="Chalkduster"/>
                <a:cs typeface="Chalkduster"/>
              </a:rPr>
              <a:t>Verwendung eines Überschusses vorschlagen können</a:t>
            </a:r>
          </a:p>
          <a:p>
            <a:pPr marL="285750" indent="-285750">
              <a:buFont typeface="Arial"/>
              <a:buChar char="•"/>
            </a:pPr>
            <a:r>
              <a:rPr lang="de-DE" sz="1000" dirty="0">
                <a:solidFill>
                  <a:srgbClr val="292934"/>
                </a:solidFill>
                <a:latin typeface="Chalkduster"/>
                <a:cs typeface="Chalkduster"/>
              </a:rPr>
              <a:t>Praktische Bedeutung von Finanzplänen einschätzen </a:t>
            </a:r>
            <a:r>
              <a:rPr lang="de-DE" sz="1000" dirty="0" smtClean="0">
                <a:solidFill>
                  <a:srgbClr val="292934"/>
                </a:solidFill>
                <a:latin typeface="Chalkduster"/>
                <a:cs typeface="Chalkduster"/>
              </a:rPr>
              <a:t>können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84132" y="3072404"/>
            <a:ext cx="3456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292934"/>
                </a:solidFill>
                <a:latin typeface="Chalkduster"/>
                <a:cs typeface="Chalkduster"/>
              </a:rPr>
              <a:t>3) Was ist bei einem </a:t>
            </a:r>
            <a:r>
              <a:rPr lang="de-DE" sz="1400" dirty="0" smtClean="0">
                <a:solidFill>
                  <a:srgbClr val="FF0000"/>
                </a:solidFill>
                <a:latin typeface="Chalkduster"/>
                <a:cs typeface="Chalkduster"/>
              </a:rPr>
              <a:t>Fehlbetrag</a:t>
            </a:r>
            <a:r>
              <a:rPr lang="de-DE" sz="1400" dirty="0" smtClean="0">
                <a:solidFill>
                  <a:srgbClr val="292934"/>
                </a:solidFill>
                <a:latin typeface="Chalkduster"/>
                <a:cs typeface="Chalkduster"/>
              </a:rPr>
              <a:t>,</a:t>
            </a:r>
          </a:p>
          <a:p>
            <a:r>
              <a:rPr lang="de-DE" sz="1400" dirty="0" smtClean="0">
                <a:solidFill>
                  <a:srgbClr val="008000"/>
                </a:solidFill>
                <a:latin typeface="Chalkduster"/>
                <a:cs typeface="Chalkduster"/>
              </a:rPr>
              <a:t>Überschuss</a:t>
            </a:r>
            <a:r>
              <a:rPr lang="de-DE" sz="1400" dirty="0" smtClean="0">
                <a:solidFill>
                  <a:srgbClr val="292934"/>
                </a:solidFill>
                <a:latin typeface="Chalkduster"/>
                <a:cs typeface="Chalkduster"/>
              </a:rPr>
              <a:t> zu tun?</a:t>
            </a:r>
            <a:endParaRPr lang="de-DE" sz="1400" dirty="0">
              <a:solidFill>
                <a:srgbClr val="292934"/>
              </a:solidFill>
              <a:latin typeface="Chalkduster"/>
              <a:cs typeface="Chalkduster"/>
            </a:endParaRP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4272" y="883049"/>
            <a:ext cx="561819" cy="518122"/>
          </a:xfrm>
          <a:prstGeom prst="rect">
            <a:avLst/>
          </a:prstGeom>
        </p:spPr>
      </p:pic>
      <p:pic>
        <p:nvPicPr>
          <p:cNvPr id="5" name="Bild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8899" y="5248364"/>
            <a:ext cx="1037336" cy="1542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600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22" grpId="0"/>
      <p:bldP spid="23" grpId="0"/>
      <p:bldP spid="25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it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Klarheit.thmx</Template>
  <TotalTime>0</TotalTime>
  <Words>235</Words>
  <Application>Microsoft Macintosh PowerPoint</Application>
  <PresentationFormat>Bildschirmpräsentation (4:3)</PresentationFormat>
  <Paragraphs>135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Klarheit</vt:lpstr>
      <vt:lpstr>Concept Map: Finanzplan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Finanzplan</dc:title>
  <dc:creator>werner holzheu</dc:creator>
  <cp:lastModifiedBy>werner holzheu</cp:lastModifiedBy>
  <cp:revision>48</cp:revision>
  <cp:lastPrinted>2015-09-23T13:40:50Z</cp:lastPrinted>
  <dcterms:created xsi:type="dcterms:W3CDTF">2014-09-21T21:30:01Z</dcterms:created>
  <dcterms:modified xsi:type="dcterms:W3CDTF">2016-09-21T16:43:48Z</dcterms:modified>
</cp:coreProperties>
</file>