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2"/>
    <p:restoredTop sz="95964" autoAdjust="0"/>
  </p:normalViewPr>
  <p:slideViewPr>
    <p:cSldViewPr snapToGrid="0" snapToObjects="1">
      <p:cViewPr>
        <p:scale>
          <a:sx n="167" d="100"/>
          <a:sy n="167" d="100"/>
        </p:scale>
        <p:origin x="392" y="-2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05.11.23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05.11.23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05.11.23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05.11.23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05.11.23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05.11.23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05.11.23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7179" y="0"/>
            <a:ext cx="33180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Zahlungen durchführen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357945" y="3425"/>
            <a:ext cx="57122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Zahlungsarten unterscheiden können, Beispiele für Zahlungsarten geben können, </a:t>
            </a:r>
          </a:p>
          <a:p>
            <a:r>
              <a:rPr lang="de-DE" sz="900" dirty="0">
                <a:latin typeface="+mj-lt"/>
                <a:cs typeface="Chalkduster"/>
              </a:rPr>
              <a:t>Vor- und Nachteile von Zahlungsarten gegenüberstellen können </a:t>
            </a:r>
          </a:p>
        </p:txBody>
      </p:sp>
      <p:graphicFrame>
        <p:nvGraphicFramePr>
          <p:cNvPr id="38" name="Tabel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722368"/>
              </p:ext>
            </p:extLst>
          </p:nvPr>
        </p:nvGraphicFramePr>
        <p:xfrm>
          <a:off x="852898" y="401440"/>
          <a:ext cx="8229601" cy="148281"/>
        </p:xfrm>
        <a:graphic>
          <a:graphicData uri="http://schemas.openxmlformats.org/drawingml/2006/table">
            <a:tbl>
              <a:tblPr/>
              <a:tblGrid>
                <a:gridCol w="1356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4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9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828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Zahl.-art</a:t>
                      </a:r>
                    </a:p>
                  </a:txBody>
                  <a:tcPr marL="9268" marR="9268" marT="9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Formen, Wann?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Beispiele, ...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Vorteile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Nachteile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5" name="Bild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19" y="706780"/>
            <a:ext cx="315721" cy="317163"/>
          </a:xfrm>
          <a:prstGeom prst="rect">
            <a:avLst/>
          </a:prstGeom>
        </p:spPr>
      </p:pic>
      <p:pic>
        <p:nvPicPr>
          <p:cNvPr id="56" name="Bild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3" y="1433473"/>
            <a:ext cx="219685" cy="516723"/>
          </a:xfrm>
          <a:prstGeom prst="rect">
            <a:avLst/>
          </a:prstGeom>
        </p:spPr>
      </p:pic>
      <p:pic>
        <p:nvPicPr>
          <p:cNvPr id="57" name="Bild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1" y="2423908"/>
            <a:ext cx="456878" cy="369333"/>
          </a:xfrm>
          <a:prstGeom prst="rect">
            <a:avLst/>
          </a:prstGeom>
        </p:spPr>
      </p:pic>
      <p:pic>
        <p:nvPicPr>
          <p:cNvPr id="58" name="Bild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2" y="2853173"/>
            <a:ext cx="456878" cy="475311"/>
          </a:xfrm>
          <a:prstGeom prst="rect">
            <a:avLst/>
          </a:prstGeom>
        </p:spPr>
      </p:pic>
      <p:pic>
        <p:nvPicPr>
          <p:cNvPr id="59" name="Bild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5" y="4359694"/>
            <a:ext cx="391102" cy="335950"/>
          </a:xfrm>
          <a:prstGeom prst="rect">
            <a:avLst/>
          </a:prstGeom>
        </p:spPr>
      </p:pic>
      <p:pic>
        <p:nvPicPr>
          <p:cNvPr id="60" name="Bild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52" y="5094298"/>
            <a:ext cx="580035" cy="265562"/>
          </a:xfrm>
          <a:prstGeom prst="rect">
            <a:avLst/>
          </a:prstGeom>
        </p:spPr>
      </p:pic>
      <p:pic>
        <p:nvPicPr>
          <p:cNvPr id="61" name="Bild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46" y="5928951"/>
            <a:ext cx="544243" cy="370875"/>
          </a:xfrm>
          <a:prstGeom prst="rect">
            <a:avLst/>
          </a:prstGeom>
        </p:spPr>
      </p:pic>
      <p:pic>
        <p:nvPicPr>
          <p:cNvPr id="63" name="Bild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19" y="4794522"/>
            <a:ext cx="647700" cy="265161"/>
          </a:xfrm>
          <a:prstGeom prst="rect">
            <a:avLst/>
          </a:prstGeom>
        </p:spPr>
      </p:pic>
      <p:pic>
        <p:nvPicPr>
          <p:cNvPr id="64" name="Bild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35" y="4075302"/>
            <a:ext cx="606514" cy="182881"/>
          </a:xfrm>
          <a:prstGeom prst="rect">
            <a:avLst/>
          </a:prstGeom>
        </p:spPr>
      </p:pic>
      <p:pic>
        <p:nvPicPr>
          <p:cNvPr id="66" name="Bild 6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848" y="1601041"/>
            <a:ext cx="246846" cy="402828"/>
          </a:xfrm>
          <a:prstGeom prst="rect">
            <a:avLst/>
          </a:prstGeom>
        </p:spPr>
      </p:pic>
      <p:sp>
        <p:nvSpPr>
          <p:cNvPr id="67" name="Textfeld 66"/>
          <p:cNvSpPr txBox="1"/>
          <p:nvPr/>
        </p:nvSpPr>
        <p:spPr>
          <a:xfrm>
            <a:off x="52882" y="6877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68" name="Textfeld 67"/>
          <p:cNvSpPr txBox="1"/>
          <p:nvPr/>
        </p:nvSpPr>
        <p:spPr>
          <a:xfrm>
            <a:off x="-16319" y="473090"/>
            <a:ext cx="696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+mj-lt"/>
                <a:cs typeface="Chalkduster"/>
              </a:rPr>
              <a:t>Übersicht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181" y="5398930"/>
            <a:ext cx="568368" cy="427579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176365"/>
              </p:ext>
            </p:extLst>
          </p:nvPr>
        </p:nvGraphicFramePr>
        <p:xfrm>
          <a:off x="861518" y="581998"/>
          <a:ext cx="8229600" cy="554520"/>
        </p:xfrm>
        <a:graphic>
          <a:graphicData uri="http://schemas.openxmlformats.org/drawingml/2006/table">
            <a:tbl>
              <a:tblPr/>
              <a:tblGrid>
                <a:gridCol w="1375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2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863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Bargeld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Barverkauf, kleine Betr.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einfach, anonym, rasch, in At billig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 muss bares haben,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3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(häufigste Zahlungsart AT 70%)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30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keiner Konto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Inlandspostanweisung - selten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Versendung Geld Inland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Sicherheit, kein Konto notw.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Kosten, Min- Maxbeträge, Formulare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30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"nur bares ist wahres"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Western Union  - selten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Versendung Geld Afrika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Sicherheit, Versendung </a:t>
                      </a:r>
                      <a:r>
                        <a:rPr lang="de-DE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exot</a:t>
                      </a: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Länder, kein Konto </a:t>
                      </a:r>
                      <a:r>
                        <a:rPr lang="de-DE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notwendigm</a:t>
                      </a: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´, Anonymität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relativ teuer, auch bei dubiosen Transaktionen verw. Formulare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847141"/>
              </p:ext>
            </p:extLst>
          </p:nvPr>
        </p:nvGraphicFramePr>
        <p:xfrm>
          <a:off x="861518" y="1359513"/>
          <a:ext cx="8229599" cy="620427"/>
        </p:xfrm>
        <a:graphic>
          <a:graphicData uri="http://schemas.openxmlformats.org/drawingml/2006/table">
            <a:tbl>
              <a:tblPr/>
              <a:tblGrid>
                <a:gridCol w="1381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5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760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Halb-bar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Zahlungsanweisung (gelegentlich)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Einz. auf Emfpängerkto.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SEPA (Single Euro Payment Area seit 2014) EU einheitlich Zahlungsverkehr IBAN, BIC,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strenge Regeln für Einzahlung auf fremden Konten (Ausweispflicht, etc.) ab 1.000,- €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46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einer Konto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Nachnahmeverrechnung (gelegentlich)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 Versandhandel, Paketübergabe nur nach Zahlung/Einzahlung des Geldes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Verkäufer erhält Geld / Zahlung und nur dann wird Ware übergeben</a:t>
                      </a:r>
                    </a:p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Formulare, etc.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420109"/>
              </p:ext>
            </p:extLst>
          </p:nvPr>
        </p:nvGraphicFramePr>
        <p:xfrm>
          <a:off x="852900" y="2289614"/>
          <a:ext cx="8229599" cy="2399427"/>
        </p:xfrm>
        <a:graphic>
          <a:graphicData uri="http://schemas.openxmlformats.org/drawingml/2006/table">
            <a:tbl>
              <a:tblPr/>
              <a:tblGrid>
                <a:gridCol w="1345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7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0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53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Unbar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Überweisung: Zahlungsanweisung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Überweisung eines Kaufpreises an Verkäufer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SEPA: IBAN, BIC, rasch, geringe/keine Spesen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keine Anonymität, lange Codes (IBAN,...)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3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(häufig)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22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beide Konten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Dauerauftrag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(häufig)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Beauftrag.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dr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Zahlungspflicht.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gleichhohe regelm. Beträge: Miete, Taschengeld, wird vom Zahler veranlasse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 vergisst nicht, geringe Spesen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Keine Anonymität,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Vertrauen notwendig, Kontrolle notwendig, Überblick zu bewahren schwieriger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53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traditionell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Lastschrift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(häufig)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Unterschiedlich hohe regelmäßige Beträge: z.B.  Stromrechnung, Telefonrechnung wird vom Empfänger veranlasst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vgl. Dauerauftrag + Beträge u. Zeitpunkt können untersch. sein,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Vkeine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Anonymität,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Vertrauen notw., Kontrolle notw. Frist zum Rückgängigmachen 56 Tage, Überblick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zu bewahren schwieriger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2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Einzug durch den Empfänger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276">
                <a:tc>
                  <a:txBody>
                    <a:bodyPr/>
                    <a:lstStyle/>
                    <a:p>
                      <a:pPr algn="l" fontAlgn="ctr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Zahlen mit Karte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(häufig)</a:t>
                      </a:r>
                    </a:p>
                    <a:p>
                      <a:pPr algn="l" fontAlgn="ctr"/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Debitkarte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(Ex Bankomatkarte)</a:t>
                      </a:r>
                    </a:p>
                    <a:p>
                      <a:pPr algn="l" fontAlgn="ctr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Maestro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mit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NFC 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near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field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Kunde: kontaktloses Zahlen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Near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Field Communication NFC, rasch, keine Unterschrift notw., geringe Spesen    </a:t>
                      </a:r>
                    </a:p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regelm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Abständen bzw. Betragshöhten muss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Pincode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eingegeben werden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Verlustrisiko,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Achtung bei fahrlässigem Verhalten!</a:t>
                      </a:r>
                    </a:p>
                    <a:p>
                      <a:pPr algn="l" fontAlgn="ctr"/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Haftung bis 150 Euro bei nicht fahrlässigem Verhalten.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27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sk-SK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03" marR="12603" marT="126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Kreditkarte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(Visa,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AmExp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MC…)</a:t>
                      </a: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Sicherheit: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weltweit, jede Währung, keine großen Mengen, Interneteinkäufe,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Ablehnung durch Vertragsunternehmen 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153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stelliger </a:t>
                      </a: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Sicherheitscode  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keine Haftung bei verlorener gestohlener Karte,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kein Überblick über Finanzen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77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NFC,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Provision,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77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kein Bargeldverlustrisiko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Wechselkurs wenig transparent, hohe Spesen, Verlustgefahr, Betrugsgefahr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804223"/>
              </p:ext>
            </p:extLst>
          </p:nvPr>
        </p:nvGraphicFramePr>
        <p:xfrm>
          <a:off x="852167" y="4743558"/>
          <a:ext cx="8229599" cy="1556268"/>
        </p:xfrm>
        <a:graphic>
          <a:graphicData uri="http://schemas.openxmlformats.org/drawingml/2006/table">
            <a:tbl>
              <a:tblPr/>
              <a:tblGrid>
                <a:gridCol w="134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1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5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17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modern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On-line Banking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(häufig)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fast alle Bankgeschäfte on-line durchführbar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jederzeit verfügbar, günstiger, geringer Formularaufwand, Kosteneinsparung bei Änderung bzw. Löschung von Dauerauftrag, keine Software notwendig              EPS - Kombi von Interneteinkauf mit Interface zum Online Banking System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Sicherheitsrisiken (Hacker, Würmer, Trojaner),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mglw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Wartezeiten (instabile langsame Internetverbindung) Providergebühren, kein pers. Kontakt, Ausfälle der Bank-Computer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40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System: PIN Code zur Ident. Und TAN – Code zur Zahlung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71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Mobile Payment (wird mehr)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Abrechnung auf der Handyrechnung, bzw. Karte auf dem Handy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Überblick über Ausgaben zu behalten schwierig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71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Wertkarten (wird mehr)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Einfachheit, Anonymität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Betragsbegrenzung 10-100 €, Vorfinanzierung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71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Kombinationen (wird mehr)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weltweit, viele Währungen, keine Kontonummer, nur email-Adresse, PW,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Sicherheitsrisiken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Apple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pay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Google Pay (wird mehr)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Gerät für alles, Einfachheit, 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Noch sehr neu, wenig Erfahrungen, Datenschutz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71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Virtuelle Währungen 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Anonymität, Alternatives Zahlungsmittel ev. bei Währungskrisen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Kursschwankungen, Kosten, Information notwendig, keine Zentralbankkontrolle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71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603" marR="12603" marT="12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(noch selten)</a:t>
                      </a:r>
                    </a:p>
                  </a:txBody>
                  <a:tcPr marL="12603" marR="12603" marT="12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20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Macintosh PowerPoint</Application>
  <PresentationFormat>Bildschirmpräsentation (4:3)</PresentationFormat>
  <Paragraphs>106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HOLZHEU Werner</cp:lastModifiedBy>
  <cp:revision>149</cp:revision>
  <cp:lastPrinted>2018-06-01T07:43:33Z</cp:lastPrinted>
  <dcterms:created xsi:type="dcterms:W3CDTF">2015-09-21T19:41:13Z</dcterms:created>
  <dcterms:modified xsi:type="dcterms:W3CDTF">2023-11-05T21:29:30Z</dcterms:modified>
</cp:coreProperties>
</file>