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306"/>
  </p:normalViewPr>
  <p:slideViewPr>
    <p:cSldViewPr snapToGrid="0">
      <p:cViewPr varScale="1">
        <p:scale>
          <a:sx n="127" d="100"/>
          <a:sy n="127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9B08B-E3FF-CEF1-EEC9-40D98D08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96C5F9-8A91-56B7-77BA-75DF29781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3E46B9-086F-7C4D-65BC-63A8DBD5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36E8AD-9E8B-890E-CB6D-19AA0447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3B0D0-898C-9847-8596-7FD7C29E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88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2D18B-D8F8-3311-6FC6-C8C25F71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463B13-DC53-3F8E-8BEE-8B3FC5843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E4C9D5-C3F0-0C27-1895-D180CD86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5D0C0-F883-F8F1-05FF-E82F6306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DA0B65-B60C-8769-6991-A037D4C0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13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E8F736C-97CB-16B4-177F-634E655F5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4712A8-D233-129B-5A66-B277B5525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ACF8A5-8B58-F13B-8B7F-4043B1BB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8F635B-A8C7-174F-A0C4-48672FE2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E4E8D2-F1F7-FF2C-851F-88CE9C79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09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20F68-4A34-3183-3D75-AB591028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E2E778-41CC-391F-6A58-782A5A7A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210C85-F8E7-EFEA-3B82-6CF936C8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7457AC-DF4D-0BBA-ADF1-D6419AB6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A20721-BEB5-B1BF-DE2B-2D83EF73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11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A0DE3-B19F-77C0-D3C4-0687C69DB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ECDA21-40C4-4885-4BAE-AC852A35C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0A634-623E-D862-08FA-D7E2DC56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B6E2C-1E78-038E-5E93-067D5049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A2DCA-F1B3-CD3A-5D85-C2298F39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22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3572A-1B6A-A573-7EA9-747091D6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E852EF-6092-49E5-ED7F-1E3132021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78935C-EE12-F8E2-F7D4-556E0D10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C3826F-49F4-2F52-A9AA-1D64C001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139C50-93EE-9F19-CA99-C4544B56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1C2181-FF6E-1B45-EE68-2E81D553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0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B5135-971C-862D-350D-E2F0050E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3B8809-930C-28E5-0204-592B18CE7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4978D4-5C5C-DE41-27A4-B21F1AAE5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CE583F-EBFA-9610-0CA8-B1C74C702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076282-886D-7E5E-820E-6F189E13E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15307B-D9FF-321F-7A76-110A9526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4E8465-E07C-F890-57BD-663213A2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6C6828-4812-2D44-3962-F1BB9E27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52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7FBAC-A156-FBC9-DE3A-46EE8DDF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D44FD5-DD1D-F2A2-8B05-54F3C3B6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889CD0-1BFE-0438-593C-FF6AB5FE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4503E0-EE4F-AE80-963D-ECFAAC8E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6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BADEEB-DDA1-787C-830C-941E5DD3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479345-D11E-F91E-FB3D-8463245D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B99713-8709-6067-D0D6-258D12AE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43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77F48-76C7-A8FA-8C5F-A1D9D6F5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1E0CCA-F30C-4ADD-55B6-91A79D97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1D0C48-8167-1271-5AFB-B0F43A442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B0135E-E96A-5BC4-366F-3BFA9A9C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83807-75B9-B499-F8CD-ED29B43D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60B16B-6EC3-0748-99FF-A6715881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1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B8B78-04FB-FA96-CF28-88C6CE7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EF78C3-96A8-7E71-FC34-DCD1F5ACC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87507D-8C4D-5B85-E9A5-2F4193266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064B0D-585D-A00A-4C95-A41CD309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C0BE1D-733B-5235-3298-51FC570D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ED2312-D23A-7A80-021D-16AF515C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75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DD8DDC-B08A-B4BA-E44F-D84C390E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739432-7313-41F0-20FB-B145AA6CB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A65652-8ACA-F429-F38D-558F9B36C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EEB0-176F-3F41-BC68-73357C76C2ED}" type="datetimeFigureOut">
              <a:rPr lang="de-DE" smtClean="0"/>
              <a:t>11.09.23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A440C-1371-0E05-4C5B-B1EE111BF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C457C1-B5B8-3DFD-709F-6568C7B19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57A1-8B00-E84F-8B69-EA44D0669F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5AFA0-8246-699D-EC70-D56ED2FDF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Investitionsrechnung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364AD-4157-1F59-4665-AD24A89AD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4. Jahrgang</a:t>
            </a:r>
          </a:p>
        </p:txBody>
      </p:sp>
    </p:spTree>
    <p:extLst>
      <p:ext uri="{BB962C8B-B14F-4D97-AF65-F5344CB8AC3E}">
        <p14:creationId xmlns:p14="http://schemas.microsoft.com/office/powerpoint/2010/main" val="74476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39000" y="-686"/>
            <a:ext cx="1604673" cy="333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>
                <a:cs typeface="Chalkduster"/>
              </a:rPr>
              <a:t>Investitionen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143672" y="-1014"/>
            <a:ext cx="7524328" cy="405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>
                <a:latin typeface="+mj-lt"/>
              </a:rPr>
              <a:t>Ziele/Kompetenzen: </a:t>
            </a:r>
            <a:r>
              <a:rPr lang="de-AT" sz="1000" dirty="0">
                <a:latin typeface="+mj-lt"/>
              </a:rPr>
              <a:t>Investitionsentscheidungen vorbereiten und treffen, Investitionsentscheidungen aufgrund qualitativer und quantitativer Kriterien (in Form der statischen Investitionsrechnung) treffen, Grenzen der statischen Investitionsrechnung erläutern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30152" y="170080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2) Investitionsarten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524001" y="2564905"/>
            <a:ext cx="182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3) Rechengrößen</a:t>
            </a:r>
          </a:p>
          <a:p>
            <a:endParaRPr lang="de-AT" sz="1200" b="1" dirty="0"/>
          </a:p>
          <a:p>
            <a:endParaRPr lang="de-AT" sz="12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1500560" y="33265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AT" sz="1200" b="1" dirty="0"/>
              <a:t>Investition &amp; Bilanz</a:t>
            </a:r>
          </a:p>
          <a:p>
            <a:r>
              <a:rPr lang="de-AT" sz="1200" b="1" dirty="0"/>
              <a:t> und Prozessphasen</a:t>
            </a:r>
          </a:p>
        </p:txBody>
      </p:sp>
      <p:sp>
        <p:nvSpPr>
          <p:cNvPr id="59" name="Rechteck 58"/>
          <p:cNvSpPr/>
          <p:nvPr/>
        </p:nvSpPr>
        <p:spPr>
          <a:xfrm>
            <a:off x="3143672" y="404664"/>
            <a:ext cx="7524328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3143673" y="1484784"/>
            <a:ext cx="3024335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215681" y="404664"/>
            <a:ext cx="7417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Prozessphasen</a:t>
            </a:r>
          </a:p>
          <a:p>
            <a:pPr marL="228600" indent="-228600">
              <a:buAutoNum type="arabicParenR"/>
            </a:pPr>
            <a:r>
              <a:rPr lang="de-DE" sz="800" dirty="0"/>
              <a:t>Anregung: </a:t>
            </a:r>
            <a:r>
              <a:rPr lang="de-DE" sz="800" b="1" dirty="0"/>
              <a:t>Start</a:t>
            </a:r>
            <a:r>
              <a:rPr lang="de-DE" sz="800" dirty="0"/>
              <a:t> des Prozesses, kann von innen (Unternehmensleitung, Mitarbeiter) und außen (Berater) erfolgen</a:t>
            </a:r>
          </a:p>
          <a:p>
            <a:pPr marL="228600" indent="-228600">
              <a:buAutoNum type="arabicParenR"/>
            </a:pPr>
            <a:r>
              <a:rPr lang="de-DE" sz="800" dirty="0"/>
              <a:t>Zielfestlegung: </a:t>
            </a:r>
            <a:r>
              <a:rPr lang="de-DE" sz="800" b="1" dirty="0"/>
              <a:t>Anforderungen </a:t>
            </a:r>
            <a:r>
              <a:rPr lang="de-DE" sz="800" dirty="0"/>
              <a:t>an das Investitionsgut: z.B. wie viele Kopien soll ein Kopierer machen können,...</a:t>
            </a:r>
          </a:p>
          <a:p>
            <a:pPr marL="228600" indent="-228600">
              <a:buAutoNum type="arabicParenR"/>
            </a:pPr>
            <a:r>
              <a:rPr lang="de-DE" sz="800" dirty="0"/>
              <a:t>Suche nach Alternativen: </a:t>
            </a:r>
            <a:r>
              <a:rPr lang="de-DE" sz="800" b="1" dirty="0"/>
              <a:t>Informationen</a:t>
            </a:r>
            <a:r>
              <a:rPr lang="de-DE" sz="800" dirty="0"/>
              <a:t> werden eingeholt, </a:t>
            </a:r>
            <a:r>
              <a:rPr lang="de-DE" sz="800" b="1" dirty="0"/>
              <a:t>Verhandlungen </a:t>
            </a:r>
            <a:r>
              <a:rPr lang="de-DE" sz="800" dirty="0"/>
              <a:t>mit Anbietern,...</a:t>
            </a:r>
          </a:p>
          <a:p>
            <a:pPr marL="228600" indent="-228600">
              <a:buAutoNum type="arabicParenR"/>
            </a:pPr>
            <a:r>
              <a:rPr lang="de-DE" sz="800" dirty="0"/>
              <a:t>Bewertung von Alternativen: </a:t>
            </a:r>
            <a:r>
              <a:rPr lang="de-DE" sz="800" b="1" dirty="0"/>
              <a:t>Kriterien (qualitativ und quantitativ) </a:t>
            </a:r>
            <a:r>
              <a:rPr lang="de-DE" sz="800" dirty="0"/>
              <a:t>Gegenüberstellung von Vor- und Nachteilen der Alternativen, </a:t>
            </a:r>
            <a:r>
              <a:rPr lang="de-DE" sz="800" b="1" dirty="0"/>
              <a:t>Prüfung der Finanzierungsmöglichkeit</a:t>
            </a:r>
          </a:p>
          <a:p>
            <a:pPr marL="228600" indent="-228600">
              <a:buAutoNum type="arabicParenR"/>
            </a:pPr>
            <a:r>
              <a:rPr lang="de-DE" sz="800" dirty="0"/>
              <a:t>Entscheidung für eine Alternative: </a:t>
            </a:r>
            <a:r>
              <a:rPr lang="de-DE" sz="800" b="1" dirty="0"/>
              <a:t>Kosten?, Gewinn? </a:t>
            </a:r>
            <a:r>
              <a:rPr lang="de-DE" sz="800" dirty="0"/>
              <a:t>Wie r</a:t>
            </a:r>
            <a:r>
              <a:rPr lang="de-DE" sz="800" b="1" dirty="0"/>
              <a:t>entabel</a:t>
            </a:r>
            <a:r>
              <a:rPr lang="de-DE" sz="800" dirty="0"/>
              <a:t> ist ...? </a:t>
            </a:r>
            <a:r>
              <a:rPr lang="de-DE" sz="800" b="1" dirty="0"/>
              <a:t>Wann</a:t>
            </a:r>
            <a:r>
              <a:rPr lang="de-DE" sz="800" dirty="0"/>
              <a:t> ist das Geld wieder </a:t>
            </a:r>
            <a:r>
              <a:rPr lang="de-DE" sz="800" b="1" dirty="0"/>
              <a:t>zurückverdient</a:t>
            </a:r>
            <a:r>
              <a:rPr lang="de-DE" sz="800" dirty="0"/>
              <a:t>?</a:t>
            </a:r>
          </a:p>
          <a:p>
            <a:pPr marL="228600" indent="-228600">
              <a:buAutoNum type="arabicParenR"/>
            </a:pPr>
            <a:r>
              <a:rPr lang="de-DE" sz="800" dirty="0"/>
              <a:t>Durchführung: Das Vorhaben wird durchgeführt</a:t>
            </a:r>
          </a:p>
          <a:p>
            <a:pPr marL="228600" indent="-228600">
              <a:buAutoNum type="arabicParenR"/>
            </a:pPr>
            <a:r>
              <a:rPr lang="de-DE" sz="800" dirty="0"/>
              <a:t>Kontrolle: </a:t>
            </a:r>
            <a:r>
              <a:rPr lang="de-DE" sz="800" b="1" dirty="0"/>
              <a:t>Istwerte</a:t>
            </a:r>
            <a:r>
              <a:rPr lang="de-DE" sz="800" dirty="0"/>
              <a:t> werden mit </a:t>
            </a:r>
            <a:r>
              <a:rPr lang="de-DE" sz="800" b="1" dirty="0"/>
              <a:t>Sollwerten</a:t>
            </a:r>
            <a:r>
              <a:rPr lang="de-DE" sz="800" dirty="0"/>
              <a:t> verglichen (Abweichungsanalyse) und eventuell korrektive Handlungen durchgeführt... </a:t>
            </a:r>
            <a:r>
              <a:rPr lang="de-DE" sz="800" b="1" dirty="0"/>
              <a:t>Was lernt man für die Zukunft</a:t>
            </a:r>
            <a:r>
              <a:rPr lang="de-DE" sz="800" dirty="0"/>
              <a:t>...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3143672" y="1484785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Investitionsarten unterscheiden ja nach ...</a:t>
            </a:r>
          </a:p>
          <a:p>
            <a:r>
              <a:rPr lang="de-DE" sz="800" dirty="0"/>
              <a:t>1) Was; - Sach-, Finanz, Immaterielle Investition Investition</a:t>
            </a:r>
          </a:p>
          <a:p>
            <a:r>
              <a:rPr lang="de-DE" sz="800" dirty="0"/>
              <a:t>2) Wann: Gründungsinvestition, laufende Investition</a:t>
            </a:r>
          </a:p>
          <a:p>
            <a:r>
              <a:rPr lang="de-DE" sz="800" dirty="0"/>
              <a:t>3) Warum: 	Erstinvestition</a:t>
            </a:r>
          </a:p>
          <a:p>
            <a:r>
              <a:rPr lang="de-DE" sz="800" dirty="0"/>
              <a:t>	Ersatzinvestition</a:t>
            </a:r>
          </a:p>
          <a:p>
            <a:r>
              <a:rPr lang="de-DE" sz="800" dirty="0"/>
              <a:t>	Erweiterungsinvestition</a:t>
            </a:r>
          </a:p>
          <a:p>
            <a:r>
              <a:rPr lang="de-DE" sz="800" dirty="0"/>
              <a:t>	Rationalisierungsinvestition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764705"/>
            <a:ext cx="1074915" cy="977615"/>
          </a:xfrm>
          <a:prstGeom prst="rect">
            <a:avLst/>
          </a:prstGeom>
        </p:spPr>
      </p:pic>
      <p:sp>
        <p:nvSpPr>
          <p:cNvPr id="78" name="Textfeld 77"/>
          <p:cNvSpPr txBox="1"/>
          <p:nvPr/>
        </p:nvSpPr>
        <p:spPr>
          <a:xfrm>
            <a:off x="1524000" y="357301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4) Quantitative Kriterien durch Statische </a:t>
            </a:r>
          </a:p>
          <a:p>
            <a:r>
              <a:rPr lang="de-AT" sz="1200" b="1" dirty="0"/>
              <a:t>Investitionsrechen-</a:t>
            </a:r>
          </a:p>
          <a:p>
            <a:r>
              <a:rPr lang="de-AT" sz="1200" b="1" dirty="0"/>
              <a:t>Verfahren:</a:t>
            </a:r>
          </a:p>
        </p:txBody>
      </p:sp>
      <p:sp>
        <p:nvSpPr>
          <p:cNvPr id="80" name="Rechteck 79"/>
          <p:cNvSpPr/>
          <p:nvPr/>
        </p:nvSpPr>
        <p:spPr>
          <a:xfrm>
            <a:off x="6168008" y="1484784"/>
            <a:ext cx="4499992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Textfeld 80"/>
          <p:cNvSpPr txBox="1"/>
          <p:nvPr/>
        </p:nvSpPr>
        <p:spPr>
          <a:xfrm>
            <a:off x="6600056" y="1484785"/>
            <a:ext cx="399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de-DE" sz="800" b="1" dirty="0"/>
              <a:t>Statische IR </a:t>
            </a:r>
            <a:r>
              <a:rPr lang="de-DE" sz="800" dirty="0"/>
              <a:t>= Einfache Verfahren, ... Es wird meist nur 1 Periode berücksichtigt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/>
              <a:t>Zahlungszeitpunkt wird nicht berücksichtigt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/>
              <a:t>Durchschnittswerte sind unpräzise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/>
              <a:t>Kosten, Erlöse etc. sind schwer vorhersagbar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/>
              <a:t>Qualitative Kriterien bleiben unberücksichtigt</a:t>
            </a:r>
          </a:p>
          <a:p>
            <a:pPr marL="228600" indent="-228600">
              <a:buFont typeface="Arial"/>
              <a:buChar char="•"/>
            </a:pPr>
            <a:r>
              <a:rPr lang="de-DE" sz="800" dirty="0"/>
              <a:t>Zinseszinsberechnung kommt nicht zur Anwendung</a:t>
            </a:r>
          </a:p>
          <a:p>
            <a:r>
              <a:rPr lang="de-DE" sz="800" b="1" dirty="0"/>
              <a:t>&gt; Dynamische IR</a:t>
            </a:r>
            <a:r>
              <a:rPr lang="de-DE" sz="800" dirty="0"/>
              <a:t>: komplexer, Berücksichtigung von Zahlungszeitpunkt u. mehrerer Perioden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6168008" y="148478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5) Kritik</a:t>
            </a:r>
          </a:p>
        </p:txBody>
      </p:sp>
      <p:sp>
        <p:nvSpPr>
          <p:cNvPr id="45" name="Rechteck 44"/>
          <p:cNvSpPr/>
          <p:nvPr/>
        </p:nvSpPr>
        <p:spPr>
          <a:xfrm>
            <a:off x="7104112" y="3861048"/>
            <a:ext cx="3563888" cy="15841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647728" y="3861048"/>
            <a:ext cx="3456384" cy="15841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Bild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2492896"/>
            <a:ext cx="3456384" cy="136815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8" name="Rechteck 47"/>
          <p:cNvSpPr/>
          <p:nvPr/>
        </p:nvSpPr>
        <p:spPr>
          <a:xfrm>
            <a:off x="7104112" y="5457387"/>
            <a:ext cx="3563888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3647728" y="5457387"/>
            <a:ext cx="3456384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9" y="4005064"/>
            <a:ext cx="2524395" cy="1227136"/>
          </a:xfrm>
          <a:prstGeom prst="rect">
            <a:avLst/>
          </a:prstGeom>
        </p:spPr>
      </p:pic>
      <p:pic>
        <p:nvPicPr>
          <p:cNvPr id="53" name="Bild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112" y="4077073"/>
            <a:ext cx="2448272" cy="1222967"/>
          </a:xfrm>
          <a:prstGeom prst="rect">
            <a:avLst/>
          </a:prstGeom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728" y="5733256"/>
            <a:ext cx="2592288" cy="1008112"/>
          </a:xfrm>
          <a:prstGeom prst="rect">
            <a:avLst/>
          </a:prstGeom>
        </p:spPr>
      </p:pic>
      <p:pic>
        <p:nvPicPr>
          <p:cNvPr id="55" name="Bild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112" y="5733256"/>
            <a:ext cx="2464162" cy="851256"/>
          </a:xfrm>
          <a:prstGeom prst="rect">
            <a:avLst/>
          </a:prstGeom>
        </p:spPr>
      </p:pic>
      <p:pic>
        <p:nvPicPr>
          <p:cNvPr id="56" name="Bild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3558" y="4797152"/>
            <a:ext cx="1102483" cy="357950"/>
          </a:xfrm>
          <a:prstGeom prst="rect">
            <a:avLst/>
          </a:prstGeom>
        </p:spPr>
      </p:pic>
      <p:pic>
        <p:nvPicPr>
          <p:cNvPr id="57" name="Bild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1985" y="5949280"/>
            <a:ext cx="996933" cy="609104"/>
          </a:xfrm>
          <a:prstGeom prst="rect">
            <a:avLst/>
          </a:prstGeom>
        </p:spPr>
      </p:pic>
      <p:pic>
        <p:nvPicPr>
          <p:cNvPr id="58" name="Bild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2384" y="5730470"/>
            <a:ext cx="1105272" cy="672775"/>
          </a:xfrm>
          <a:prstGeom prst="rect">
            <a:avLst/>
          </a:prstGeom>
        </p:spPr>
      </p:pic>
      <p:sp>
        <p:nvSpPr>
          <p:cNvPr id="61" name="Rechteck 60"/>
          <p:cNvSpPr/>
          <p:nvPr/>
        </p:nvSpPr>
        <p:spPr>
          <a:xfrm>
            <a:off x="7104113" y="2492896"/>
            <a:ext cx="3552717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7176120" y="2420889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6) Qualitative Kriterien : Scoring Methode</a:t>
            </a:r>
          </a:p>
        </p:txBody>
      </p:sp>
      <p:pic>
        <p:nvPicPr>
          <p:cNvPr id="63" name="Bild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2185" y="3068960"/>
            <a:ext cx="2684677" cy="720080"/>
          </a:xfrm>
          <a:prstGeom prst="rect">
            <a:avLst/>
          </a:prstGeom>
        </p:spPr>
      </p:pic>
      <p:sp>
        <p:nvSpPr>
          <p:cNvPr id="64" name="Textfeld 63"/>
          <p:cNvSpPr txBox="1"/>
          <p:nvPr/>
        </p:nvSpPr>
        <p:spPr>
          <a:xfrm>
            <a:off x="7131302" y="2636913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Aufgrund von Kriterien und Vergabe von Punkten können qualitative Kriterien </a:t>
            </a:r>
          </a:p>
          <a:p>
            <a:r>
              <a:rPr lang="de-DE" sz="800" dirty="0"/>
              <a:t>quantifiziert werden. </a:t>
            </a:r>
          </a:p>
          <a:p>
            <a:r>
              <a:rPr lang="de-DE" sz="800" dirty="0"/>
              <a:t>Prozess: Festlegung von Kriterien, Gewichtung, Punktevergabe und Bewertung 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3647729" y="3830852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1) Kostenvergleichsrechnung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7104112" y="3861049"/>
            <a:ext cx="1762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2) Gewinnvergleichsrechnung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3647729" y="5445225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3) Rentabilitätsvergleichsrechnung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7104112" y="5445225"/>
            <a:ext cx="1570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4) Amortisationsrechnung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873605" y="4540478"/>
            <a:ext cx="6724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(fixe+ variable)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575720" y="5229200"/>
            <a:ext cx="35236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/>
              <a:t>Kritische Menge bei unbekannter Auslastung</a:t>
            </a:r>
            <a:r>
              <a:rPr lang="de-DE" sz="600" dirty="0"/>
              <a:t>: Different fixe Kosten pro Periode / Diff. variable Stückkosten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9936" y="4581128"/>
            <a:ext cx="1497484" cy="580206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5504" y="3901820"/>
            <a:ext cx="664592" cy="6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/>
      <p:bldP spid="43" grpId="0"/>
      <p:bldP spid="59" grpId="0" animBg="1"/>
      <p:bldP spid="66" grpId="0" animBg="1"/>
      <p:bldP spid="8" grpId="0"/>
      <p:bldP spid="75" grpId="0"/>
      <p:bldP spid="78" grpId="0"/>
      <p:bldP spid="80" grpId="0" animBg="1"/>
      <p:bldP spid="81" grpId="0"/>
      <p:bldP spid="82" grpId="0"/>
      <p:bldP spid="45" grpId="0" animBg="1"/>
      <p:bldP spid="46" grpId="0" animBg="1"/>
      <p:bldP spid="48" grpId="0" animBg="1"/>
      <p:bldP spid="51" grpId="0" animBg="1"/>
      <p:bldP spid="61" grpId="0" animBg="1"/>
      <p:bldP spid="62" grpId="0"/>
      <p:bldP spid="64" grpId="0"/>
      <p:bldP spid="65" grpId="0"/>
      <p:bldP spid="67" grpId="0"/>
      <p:bldP spid="68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okument, Schrift enthält.&#10;&#10;Automatisch generierte Beschreibung">
            <a:extLst>
              <a:ext uri="{FF2B5EF4-FFF2-40B4-BE49-F238E27FC236}">
                <a16:creationId xmlns:a16="http://schemas.microsoft.com/office/drawing/2014/main" id="{0660EA91-462A-DAE5-DC49-B8D20B6EB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13" y="0"/>
            <a:ext cx="9204707" cy="66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9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Karte Menü enthält.&#10;&#10;Automatisch generierte Beschreibung">
            <a:extLst>
              <a:ext uri="{FF2B5EF4-FFF2-40B4-BE49-F238E27FC236}">
                <a16:creationId xmlns:a16="http://schemas.microsoft.com/office/drawing/2014/main" id="{1CA45986-601B-F1F6-9554-307C489A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45" y="0"/>
            <a:ext cx="9331968" cy="67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9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okument, Design enthält.&#10;&#10;Automatisch generierte Beschreibung">
            <a:extLst>
              <a:ext uri="{FF2B5EF4-FFF2-40B4-BE49-F238E27FC236}">
                <a16:creationId xmlns:a16="http://schemas.microsoft.com/office/drawing/2014/main" id="{8C3CDE24-7FC5-062B-63E1-7BCCDCFC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06" y="0"/>
            <a:ext cx="9465946" cy="66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okument, Quittung enthält.&#10;&#10;Automatisch generierte Beschreibung">
            <a:extLst>
              <a:ext uri="{FF2B5EF4-FFF2-40B4-BE49-F238E27FC236}">
                <a16:creationId xmlns:a16="http://schemas.microsoft.com/office/drawing/2014/main" id="{325E9DE8-78D2-69F1-3B0A-6CDB9902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62" y="0"/>
            <a:ext cx="9541208" cy="67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6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Website, Webseite enthält.&#10;&#10;Automatisch generierte Beschreibung">
            <a:extLst>
              <a:ext uri="{FF2B5EF4-FFF2-40B4-BE49-F238E27FC236}">
                <a16:creationId xmlns:a16="http://schemas.microsoft.com/office/drawing/2014/main" id="{7543D235-7189-8CDB-9656-0CE99D8A6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056" y="0"/>
            <a:ext cx="9347692" cy="66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Macintosh PowerPoint</Application>
  <PresentationFormat>Breitbild</PresentationFormat>
  <Paragraphs>44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Investitionsrechnung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Investitionsrechnung </dc:title>
  <dc:creator>HOLZHEU Werner</dc:creator>
  <cp:lastModifiedBy>HOLZHEU Werner</cp:lastModifiedBy>
  <cp:revision>1</cp:revision>
  <dcterms:created xsi:type="dcterms:W3CDTF">2023-09-11T09:13:35Z</dcterms:created>
  <dcterms:modified xsi:type="dcterms:W3CDTF">2023-09-11T09:17:42Z</dcterms:modified>
</cp:coreProperties>
</file>