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57" r:id="rId5"/>
    <p:sldId id="258" r:id="rId6"/>
    <p:sldId id="264" r:id="rId7"/>
    <p:sldId id="262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826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48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38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93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919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8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7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73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22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8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CE95996-A808-4EFA-9BDE-A1CF37CB860F}" type="datetimeFigureOut">
              <a:rPr lang="de-DE" smtClean="0"/>
              <a:t>25.01.2023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B7A4CDC-B085-4BEB-B5CF-7E6D99DD8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53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r6OFlWWmNO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FBCFD5-4330-4D0C-A6DF-69B891687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Hartlauer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435BC4-73A8-4669-A703-00D91BDD4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Celine, Elena, </a:t>
            </a:r>
            <a:r>
              <a:rPr lang="de-DE" dirty="0" err="1"/>
              <a:t>Dagmara</a:t>
            </a:r>
            <a:r>
              <a:rPr lang="de-DE" dirty="0"/>
              <a:t>, Valentina </a:t>
            </a:r>
          </a:p>
        </p:txBody>
      </p:sp>
    </p:spTree>
    <p:extLst>
      <p:ext uri="{BB962C8B-B14F-4D97-AF65-F5344CB8AC3E}">
        <p14:creationId xmlns:p14="http://schemas.microsoft.com/office/powerpoint/2010/main" val="17402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BCC11-A565-4F35-8048-37F4CF7E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unternehmensbeschreibung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7D060F9-E459-4785-BA57-FDA8CADB0F24}"/>
              </a:ext>
            </a:extLst>
          </p:cNvPr>
          <p:cNvSpPr txBox="1"/>
          <p:nvPr/>
        </p:nvSpPr>
        <p:spPr>
          <a:xfrm>
            <a:off x="2231136" y="2400300"/>
            <a:ext cx="9351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BESCHREIBUNG:</a:t>
            </a:r>
          </a:p>
          <a:p>
            <a:r>
              <a:rPr lang="de-DE" dirty="0"/>
              <a:t>Foto-, Optik-, Hörgeräte- und Elektronikhandelsunternehmen mit Hauptsitz in Steyr. Österreichweit umfasst das Familienunternehmen 161 Geschäfte und insgesamt 1450 Mitarbeiter.</a:t>
            </a:r>
          </a:p>
          <a:p>
            <a:r>
              <a:rPr lang="de-DE" b="1" dirty="0"/>
              <a:t>GESCHICHTE:</a:t>
            </a:r>
          </a:p>
          <a:p>
            <a:r>
              <a:rPr lang="de-DE" dirty="0"/>
              <a:t>1971 von Bildjournalist Franz Josef Hartlauer als kleines Fotogeschäft „Foto und Musik Hartlauer“</a:t>
            </a:r>
          </a:p>
          <a:p>
            <a:r>
              <a:rPr lang="de-DE" dirty="0"/>
              <a:t>1979 mit dem Schwerpunkt „Foto-</a:t>
            </a:r>
            <a:r>
              <a:rPr lang="de-DE" dirty="0" err="1"/>
              <a:t>HiFi</a:t>
            </a:r>
            <a:r>
              <a:rPr lang="de-DE" dirty="0"/>
              <a:t>-Schallplatte“ eröffnet in Wien</a:t>
            </a:r>
          </a:p>
          <a:p>
            <a:r>
              <a:rPr lang="de-DE" dirty="0"/>
              <a:t> 2005 erwirtschaftete das Unternehmen einen Jahresumsatz von 209 Millionen Euro. </a:t>
            </a:r>
          </a:p>
          <a:p>
            <a:r>
              <a:rPr lang="de-DE" dirty="0"/>
              <a:t>Im Frühjahr 2008 wurden „Optik-pur“ sowie „Handy-pur“-Läden eröffnet. </a:t>
            </a:r>
          </a:p>
          <a:p>
            <a:r>
              <a:rPr lang="de-DE" b="1" dirty="0"/>
              <a:t>PERSONEN:</a:t>
            </a:r>
          </a:p>
          <a:p>
            <a:r>
              <a:rPr lang="de-AT" dirty="0"/>
              <a:t>Leitung: Robert F. Hartlauer</a:t>
            </a:r>
          </a:p>
          <a:p>
            <a:r>
              <a:rPr lang="de-DE" dirty="0"/>
              <a:t>G</a:t>
            </a:r>
            <a:r>
              <a:rPr lang="de-AT" dirty="0" err="1"/>
              <a:t>ründer</a:t>
            </a:r>
            <a:r>
              <a:rPr lang="de-AT" dirty="0"/>
              <a:t>: </a:t>
            </a:r>
            <a:r>
              <a:rPr lang="de-DE" dirty="0"/>
              <a:t>Franz Josef Hartlauer </a:t>
            </a:r>
          </a:p>
          <a:p>
            <a:r>
              <a:rPr lang="de-AT" dirty="0"/>
              <a:t>Mitarbeiterzahl:1450</a:t>
            </a:r>
          </a:p>
          <a:p>
            <a:r>
              <a:rPr lang="de-AT" dirty="0"/>
              <a:t>Geschäftsführer: Johannes Weinzierl</a:t>
            </a:r>
          </a:p>
        </p:txBody>
      </p:sp>
    </p:spTree>
    <p:extLst>
      <p:ext uri="{BB962C8B-B14F-4D97-AF65-F5344CB8AC3E}">
        <p14:creationId xmlns:p14="http://schemas.microsoft.com/office/powerpoint/2010/main" val="79524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BB065-753D-49FB-9EF4-A5C0C152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Unternehmenserfolg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CBF4170-7703-478F-BAAD-8AA29C481131}"/>
              </a:ext>
            </a:extLst>
          </p:cNvPr>
          <p:cNvSpPr txBox="1"/>
          <p:nvPr/>
        </p:nvSpPr>
        <p:spPr>
          <a:xfrm>
            <a:off x="2231136" y="2476500"/>
            <a:ext cx="8246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50 Jahre bestehend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3,7 Millionen </a:t>
            </a:r>
            <a:r>
              <a:rPr lang="de-DE" dirty="0" err="1"/>
              <a:t>Löwencardkunden</a:t>
            </a:r>
            <a:r>
              <a:rPr lang="de-DE" dirty="0"/>
              <a:t> (Rabattsammelkarte)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160 Filialen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210 Millionen€ Jahresumsatz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Sind sehr schnell gewachsen </a:t>
            </a:r>
          </a:p>
          <a:p>
            <a:endParaRPr lang="de-AT" dirty="0"/>
          </a:p>
        </p:txBody>
      </p:sp>
      <p:pic>
        <p:nvPicPr>
          <p:cNvPr id="3074" name="Picture 2" descr="Hartlauer | Tigern Sie zum Löwen!">
            <a:extLst>
              <a:ext uri="{FF2B5EF4-FFF2-40B4-BE49-F238E27FC236}">
                <a16:creationId xmlns:a16="http://schemas.microsoft.com/office/drawing/2014/main" id="{5808A057-F1EE-4937-B3CA-3A18486C6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3568838"/>
            <a:ext cx="42672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28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E0314-4429-42BA-BBFE-A3267FBC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D59B85-B69D-408D-9DA9-F0DD36786CBB}"/>
              </a:ext>
            </a:extLst>
          </p:cNvPr>
          <p:cNvSpPr txBox="1"/>
          <p:nvPr/>
        </p:nvSpPr>
        <p:spPr>
          <a:xfrm>
            <a:off x="376936" y="2463800"/>
            <a:ext cx="516026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VORTEILE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innovative und ressourcenschonende Energie- und Stromerzeugung.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Brillen werden recycelt und sind Eco- Friendly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Brillensammelstationen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D8753D64-FDE2-4A7C-AE59-99B4C4253765}"/>
              </a:ext>
            </a:extLst>
          </p:cNvPr>
          <p:cNvCxnSpPr>
            <a:stCxn id="2" idx="2"/>
          </p:cNvCxnSpPr>
          <p:nvPr/>
        </p:nvCxnSpPr>
        <p:spPr>
          <a:xfrm>
            <a:off x="6096000" y="2153412"/>
            <a:ext cx="0" cy="4704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0E356349-0873-4015-9B22-1214B1EF538C}"/>
              </a:ext>
            </a:extLst>
          </p:cNvPr>
          <p:cNvSpPr txBox="1"/>
          <p:nvPr/>
        </p:nvSpPr>
        <p:spPr>
          <a:xfrm>
            <a:off x="6654802" y="2463800"/>
            <a:ext cx="45719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NACHTEILE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Viel Müll an Kontaktlinsen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Viel Müll durch Kunststoff von Brillen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Handys enthalten Rohstoffe deren Abbau die Umwelt belastet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5112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6D290-D914-4970-853C-23E8C9CE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Prozess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B9D8D3B-0B20-4526-A90C-F5ED1FDFF61C}"/>
              </a:ext>
            </a:extLst>
          </p:cNvPr>
          <p:cNvSpPr txBox="1"/>
          <p:nvPr/>
        </p:nvSpPr>
        <p:spPr>
          <a:xfrm>
            <a:off x="2231136" y="2489200"/>
            <a:ext cx="3483864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Herstellung in Österreich: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1: Auftrag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2: Tracer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3: Zentrieren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4: Schleifen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5: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6: Kanten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7: Fassung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8: Spannungstest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9: Einrichten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Schritt 10: Fixieren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DAB792B-4A13-4543-8D50-E46FE716429A}"/>
              </a:ext>
            </a:extLst>
          </p:cNvPr>
          <p:cNvSpPr txBox="1"/>
          <p:nvPr/>
        </p:nvSpPr>
        <p:spPr>
          <a:xfrm>
            <a:off x="6769100" y="2832100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e-DE" dirty="0"/>
            </a:br>
            <a:endParaRPr lang="de-DE" dirty="0"/>
          </a:p>
        </p:txBody>
      </p:sp>
      <p:pic>
        <p:nvPicPr>
          <p:cNvPr id="2052" name="Picture 4" descr="Hinter den Kulissen: Wie kommt eigentlich das Glas in die Brille? -  Brillenkiste">
            <a:extLst>
              <a:ext uri="{FF2B5EF4-FFF2-40B4-BE49-F238E27FC236}">
                <a16:creationId xmlns:a16="http://schemas.microsoft.com/office/drawing/2014/main" id="{BC7FB9DD-54D2-44B6-B6AA-ABF3BFD54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2" y="2506979"/>
            <a:ext cx="1904998" cy="285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rillen // Ehler Optik &amp; Akustik GmbH">
            <a:extLst>
              <a:ext uri="{FF2B5EF4-FFF2-40B4-BE49-F238E27FC236}">
                <a16:creationId xmlns:a16="http://schemas.microsoft.com/office/drawing/2014/main" id="{50E2CBCD-B383-464B-A1CB-78873D300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699" y="2506979"/>
            <a:ext cx="3067051" cy="17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165064C-8733-41EE-8547-02C5D93DBE6D}"/>
              </a:ext>
            </a:extLst>
          </p:cNvPr>
          <p:cNvSpPr/>
          <p:nvPr/>
        </p:nvSpPr>
        <p:spPr>
          <a:xfrm>
            <a:off x="5238750" y="55701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hlinkClick r:id="rId4"/>
              </a:rPr>
              <a:t>Der Augenoptiker - die Werkstattarbeit: Teil 1: Der Tracer, das </a:t>
            </a:r>
            <a:r>
              <a:rPr lang="de-DE" dirty="0" err="1">
                <a:hlinkClick r:id="rId4"/>
              </a:rPr>
              <a:t>Tracen</a:t>
            </a:r>
            <a:r>
              <a:rPr lang="de-DE" dirty="0">
                <a:hlinkClick r:id="rId4"/>
              </a:rPr>
              <a:t> - YouTube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6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35283-7687-4878-BB66-94A27AAB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Nebenergebnisse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9163B81-CACC-4766-AE8D-167C45512579}"/>
              </a:ext>
            </a:extLst>
          </p:cNvPr>
          <p:cNvSpPr txBox="1"/>
          <p:nvPr/>
        </p:nvSpPr>
        <p:spPr>
          <a:xfrm>
            <a:off x="2231136" y="3644900"/>
            <a:ext cx="88559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Umsatz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CCAA7C0-8763-43DC-9564-C34EB0F02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2425040"/>
            <a:ext cx="5372622" cy="330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3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48142-39CA-4E9D-9D4E-FF0E8EF8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Makro- Und </a:t>
            </a:r>
            <a:r>
              <a:rPr lang="de-DE" dirty="0" err="1"/>
              <a:t>mikroumfeld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3A260CB-4CDF-4199-9343-64D430729D01}"/>
              </a:ext>
            </a:extLst>
          </p:cNvPr>
          <p:cNvSpPr txBox="1"/>
          <p:nvPr/>
        </p:nvSpPr>
        <p:spPr>
          <a:xfrm>
            <a:off x="2231136" y="2273300"/>
            <a:ext cx="6176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MIKROUMFELD:</a:t>
            </a:r>
          </a:p>
          <a:p>
            <a:r>
              <a:rPr lang="de-DE" dirty="0"/>
              <a:t>umfasst das direkte Unternehmensumfeld: die jeweilige Branche, </a:t>
            </a:r>
          </a:p>
          <a:p>
            <a:r>
              <a:rPr lang="de-DE" dirty="0"/>
              <a:t>Wettbewerber und alle Stakeholder eines Unternehmens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Kunden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Lieferanten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Konkurrenten </a:t>
            </a:r>
          </a:p>
          <a:p>
            <a:r>
              <a:rPr lang="de-DE" b="1" dirty="0"/>
              <a:t>MAKROUMFELD:</a:t>
            </a:r>
          </a:p>
          <a:p>
            <a:r>
              <a:rPr lang="de-DE" dirty="0"/>
              <a:t>Das Makro-Umfeld umfasst alle Markt-Beeinflussungs-</a:t>
            </a:r>
          </a:p>
          <a:p>
            <a:r>
              <a:rPr lang="de-DE" dirty="0"/>
              <a:t>Faktoren außerhalb des Mikro-Umfeldes eines Marktes.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demographische Entwicklung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ökonomischen Entwicklungen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Natur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technologische Umfeld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Politik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kulturelle Umfeld</a:t>
            </a:r>
          </a:p>
          <a:p>
            <a:endParaRPr lang="de-DE" dirty="0"/>
          </a:p>
          <a:p>
            <a:endParaRPr lang="de-DE" dirty="0"/>
          </a:p>
          <a:p>
            <a:endParaRPr lang="de-AT" b="1" dirty="0"/>
          </a:p>
        </p:txBody>
      </p:sp>
      <p:pic>
        <p:nvPicPr>
          <p:cNvPr id="1028" name="Picture 4" descr="https://www.wirtschaftswiki.fh-aachen.de/images/thumb/c/c6/Makro-Umfeld_eines_Unternehmens.png/400px-Makro-Umfeld_eines_Unternehmens.png">
            <a:extLst>
              <a:ext uri="{FF2B5EF4-FFF2-40B4-BE49-F238E27FC236}">
                <a16:creationId xmlns:a16="http://schemas.microsoft.com/office/drawing/2014/main" id="{ACD7ED15-9F49-4E0A-A926-29AC64961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64" y="2763838"/>
            <a:ext cx="38100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9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FEB6E-AC4C-4F5C-B6BD-A4A189B1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0525AF8-E256-47C4-A2D4-25944F7A532D}"/>
              </a:ext>
            </a:extLst>
          </p:cNvPr>
          <p:cNvSpPr txBox="1"/>
          <p:nvPr/>
        </p:nvSpPr>
        <p:spPr>
          <a:xfrm>
            <a:off x="2231136" y="2552700"/>
            <a:ext cx="9740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Wie viele Tonnen Müll produzieren Sie jährlich?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Recyceln Sie gebrauchte Brillen?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Kann man bei Ihnen ein Praktikum machen? Wenn ja was lernt man?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Wie viele Brillen verkaufen Sie monatlich?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Welches Produkt verkaufen Sie am häufigsten?</a:t>
            </a:r>
          </a:p>
        </p:txBody>
      </p:sp>
    </p:spTree>
    <p:extLst>
      <p:ext uri="{BB962C8B-B14F-4D97-AF65-F5344CB8AC3E}">
        <p14:creationId xmlns:p14="http://schemas.microsoft.com/office/powerpoint/2010/main" val="28484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20316-74CE-4252-B2D2-0F2FB893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de-DE" dirty="0"/>
              <a:t>Vielen dank für die Aufmerksamkeit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438953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FC25130334B44FB6FFEAFC00D79D9B" ma:contentTypeVersion="12" ma:contentTypeDescription="Ein neues Dokument erstellen." ma:contentTypeScope="" ma:versionID="add70babc41172621f1726463172ba71">
  <xsd:schema xmlns:xsd="http://www.w3.org/2001/XMLSchema" xmlns:xs="http://www.w3.org/2001/XMLSchema" xmlns:p="http://schemas.microsoft.com/office/2006/metadata/properties" xmlns:ns2="93a4c2b7-01c5-42e2-8a42-ff7d15a3d15d" xmlns:ns3="d81f4e77-5ed5-4eb5-9595-57171cf37445" targetNamespace="http://schemas.microsoft.com/office/2006/metadata/properties" ma:root="true" ma:fieldsID="f4db11d56863f40f62710a52a247e2f3" ns2:_="" ns3:_="">
    <xsd:import namespace="93a4c2b7-01c5-42e2-8a42-ff7d15a3d15d"/>
    <xsd:import namespace="d81f4e77-5ed5-4eb5-9595-57171cf3744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4c2b7-01c5-42e2-8a42-ff7d15a3d15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23ad824c-26c6-4de2-ae05-7ded31228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f4e77-5ed5-4eb5-9595-57171cf3744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a02e796-63be-44bf-8f09-86d6f8747167}" ma:internalName="TaxCatchAll" ma:showField="CatchAllData" ma:web="d81f4e77-5ed5-4eb5-9595-57171cf374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93a4c2b7-01c5-42e2-8a42-ff7d15a3d15d" xsi:nil="true"/>
    <lcf76f155ced4ddcb4097134ff3c332f xmlns="93a4c2b7-01c5-42e2-8a42-ff7d15a3d15d">
      <Terms xmlns="http://schemas.microsoft.com/office/infopath/2007/PartnerControls"/>
    </lcf76f155ced4ddcb4097134ff3c332f>
    <TaxCatchAll xmlns="d81f4e77-5ed5-4eb5-9595-57171cf37445" xsi:nil="true"/>
  </documentManagement>
</p:properties>
</file>

<file path=customXml/itemProps1.xml><?xml version="1.0" encoding="utf-8"?>
<ds:datastoreItem xmlns:ds="http://schemas.openxmlformats.org/officeDocument/2006/customXml" ds:itemID="{40C34C97-9F04-42FB-9593-A8D085D2F692}"/>
</file>

<file path=customXml/itemProps2.xml><?xml version="1.0" encoding="utf-8"?>
<ds:datastoreItem xmlns:ds="http://schemas.openxmlformats.org/officeDocument/2006/customXml" ds:itemID="{0EB82601-527D-43B1-9C35-000F341B85CB}"/>
</file>

<file path=customXml/itemProps3.xml><?xml version="1.0" encoding="utf-8"?>
<ds:datastoreItem xmlns:ds="http://schemas.openxmlformats.org/officeDocument/2006/customXml" ds:itemID="{7F2C93B1-9423-4FD5-B58F-2E679E81BB4D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328</Words>
  <Application>Microsoft Office PowerPoint</Application>
  <PresentationFormat>Breitbild</PresentationFormat>
  <Paragraphs>96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Paket</vt:lpstr>
      <vt:lpstr>Hartlauer </vt:lpstr>
      <vt:lpstr>unternehmensbeschreibung</vt:lpstr>
      <vt:lpstr>Unternehmenserfolg</vt:lpstr>
      <vt:lpstr>Nachhaltigkeit</vt:lpstr>
      <vt:lpstr>Prozess</vt:lpstr>
      <vt:lpstr>Nebenergebnisse </vt:lpstr>
      <vt:lpstr>Makro- Und mikroumfeld</vt:lpstr>
      <vt:lpstr>fragen</vt:lpstr>
      <vt:lpstr>Vielen dank für die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Hartlauer</dc:title>
  <dc:creator>Schwarz Valentina</dc:creator>
  <cp:lastModifiedBy>Schwarz Valentina</cp:lastModifiedBy>
  <cp:revision>16</cp:revision>
  <dcterms:created xsi:type="dcterms:W3CDTF">2023-01-16T14:39:15Z</dcterms:created>
  <dcterms:modified xsi:type="dcterms:W3CDTF">2023-01-25T09:43:56Z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0x0101004CFC25130334B44FB6FFEAFC00D79D9B</vt:lpwstr>
  </property>
</Properties>
</file>