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1" r:id="rId2"/>
    <p:sldId id="262" r:id="rId3"/>
    <p:sldId id="260" r:id="rId4"/>
    <p:sldId id="264" r:id="rId5"/>
    <p:sldId id="263" r:id="rId6"/>
    <p:sldId id="271" r:id="rId7"/>
    <p:sldId id="272" r:id="rId8"/>
    <p:sldId id="265" r:id="rId9"/>
    <p:sldId id="270" r:id="rId10"/>
    <p:sldId id="267" r:id="rId11"/>
    <p:sldId id="269" r:id="rId12"/>
    <p:sldId id="259" r:id="rId13"/>
    <p:sldId id="275" r:id="rId14"/>
    <p:sldId id="276" r:id="rId15"/>
    <p:sldId id="274" r:id="rId16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514"/>
    <p:restoredTop sz="94638"/>
  </p:normalViewPr>
  <p:slideViewPr>
    <p:cSldViewPr>
      <p:cViewPr varScale="1">
        <p:scale>
          <a:sx n="110" d="100"/>
          <a:sy n="110" d="100"/>
        </p:scale>
        <p:origin x="192" y="3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>
            <a:extLst>
              <a:ext uri="{FF2B5EF4-FFF2-40B4-BE49-F238E27FC236}">
                <a16:creationId xmlns:a16="http://schemas.microsoft.com/office/drawing/2014/main" id="{7F238F79-ED9F-020B-8964-1757337F1B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8FFCC43-FE2A-F82B-9CCF-7B8470B6B08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1E06DFA-370C-B642-B7A0-5E3471FF7FEC}" type="datetimeFigureOut">
              <a:rPr lang="de-DE" altLang="de-DE"/>
              <a:pPr/>
              <a:t>15.01.23</a:t>
            </a:fld>
            <a:endParaRPr lang="de-DE" alt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D88FD983-07A6-D6AE-FCCE-7AF0B0CD9A7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925E8173-AB27-0F1C-C9BA-1339B1AD98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Mastertextformat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  <a:endParaRPr lang="de-DE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31E4464-A516-ABA5-332D-F4893BEFC2B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C313123-7942-13FA-5696-DD98AF53B7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1018772-C602-1D4C-BAD2-16C24C6A0E2C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/>
              <a:t>Master-Untertitelformat bearbeiten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F79C4E2-BA91-F43E-4677-426A15795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3569AF-324C-0846-BF9A-558554E07116}" type="datetimeFigureOut">
              <a:rPr lang="de-AT" altLang="de-DE"/>
              <a:pPr/>
              <a:t>15.01.23</a:t>
            </a:fld>
            <a:endParaRPr lang="de-AT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EAE74C-F408-06B7-67D1-03C467AE3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02E316-7BD3-E308-93DD-1D943F8B3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0CE4FE-08AC-E04C-8599-E86AA98953F6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478271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8395D6A-3F81-6EDC-EEFD-421C8C04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CF6403-2E0D-D14B-B638-0F12F96F3027}" type="datetimeFigureOut">
              <a:rPr lang="de-AT" altLang="de-DE"/>
              <a:pPr/>
              <a:t>15.01.23</a:t>
            </a:fld>
            <a:endParaRPr lang="de-AT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D5FA534-B2F2-5624-266C-7B3820ADA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A88D49-B379-9EBA-6B60-FD0F89AFE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B5053-0506-9145-B2DA-A3502F4D9FAC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293377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5AA4E32-6093-C319-3386-9B799F718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7E951F-C7E5-0F4B-9BC1-023D7F22C0F2}" type="datetimeFigureOut">
              <a:rPr lang="de-AT" altLang="de-DE"/>
              <a:pPr/>
              <a:t>15.01.23</a:t>
            </a:fld>
            <a:endParaRPr lang="de-AT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6F17FDC-DD27-3F13-E9C5-5AA2F73C1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C864260-2FFC-EC48-C88A-2DEEC3BD1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CF3CB6-44C2-5941-9F78-9FF1D6C823E0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80146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9BD5FE1-9AA5-8D3F-334E-DBD9E826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80616B-898F-644E-B04A-97865B90BC13}" type="datetimeFigureOut">
              <a:rPr lang="de-AT" altLang="de-DE"/>
              <a:pPr/>
              <a:t>15.01.23</a:t>
            </a:fld>
            <a:endParaRPr lang="de-AT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CDFFC5-EDBD-F07D-D6D2-40FA6051F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467D44-5368-F660-528E-35D6A9903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746D1-28DC-5746-A4BF-5393DA75DC29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74485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FBDB17C-3C5C-04ED-EC8F-14C1B6CD7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2B1CD1-0180-D14D-A6AB-5BD6B6E32AA7}" type="datetimeFigureOut">
              <a:rPr lang="de-AT" altLang="de-DE"/>
              <a:pPr/>
              <a:t>15.01.23</a:t>
            </a:fld>
            <a:endParaRPr lang="de-AT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3C4607-13F1-9246-7502-8C4DADC90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B1F6CFF-777F-7C5C-3EC0-622814D6E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7E4FC-646F-4B49-AFC3-BB58A2430D6A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146099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199DB4F1-8F7F-F471-1A92-10F5C89F9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D49228-B987-9645-8D1F-D48DF044AC72}" type="datetimeFigureOut">
              <a:rPr lang="de-AT" altLang="de-DE"/>
              <a:pPr/>
              <a:t>15.01.23</a:t>
            </a:fld>
            <a:endParaRPr lang="de-AT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0CEDC47D-9BCE-109B-A8D1-DB0909F26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677147BF-85BE-27E3-1CCE-3AF0F31E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E115F0-459F-E144-B827-7C6A2B9CA0E1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11095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00F25F48-5016-E41B-C657-D1B28DEAE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3D622B-F22C-C242-B7EE-4CAB903B990C}" type="datetimeFigureOut">
              <a:rPr lang="de-AT" altLang="de-DE"/>
              <a:pPr/>
              <a:t>15.01.23</a:t>
            </a:fld>
            <a:endParaRPr lang="de-AT" alt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442EF374-8AEA-FC1B-56AD-92CF3C4CD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63FBE36E-C252-C7ED-298F-B2E89856C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B74AA1-0DD6-C24F-9402-1B5D452BFCDD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414017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9F2658EE-55B0-E0D3-D902-86054C60C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910FD6-DDE2-E94F-84AD-B625CB30357B}" type="datetimeFigureOut">
              <a:rPr lang="de-AT" altLang="de-DE"/>
              <a:pPr/>
              <a:t>15.01.23</a:t>
            </a:fld>
            <a:endParaRPr lang="de-AT" altLang="de-DE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90EAE9D4-B9DE-D0CD-24AF-7AC70B8BD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97F934D1-4C5F-02B3-E33F-7E2BCFE19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E1406-17BC-1141-9C2F-20179C0FBF9E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664372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10614747-C9C6-1EC5-D011-CFDF41467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536135-C815-9E4C-A36B-B1AFE33AC485}" type="datetimeFigureOut">
              <a:rPr lang="de-AT" altLang="de-DE"/>
              <a:pPr/>
              <a:t>15.01.23</a:t>
            </a:fld>
            <a:endParaRPr lang="de-AT" alt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D3C33024-E400-1100-DB95-7CEDA0C47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2B3E2795-732F-6927-CEB3-C0D8C5978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F345AB-7B44-F146-B629-E2BA4DEB3926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864430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98D9CAF8-5A10-5090-0E55-48FB7A067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C34BB8-2068-5E42-B9C5-2E04DC10F956}" type="datetimeFigureOut">
              <a:rPr lang="de-AT" altLang="de-DE"/>
              <a:pPr/>
              <a:t>15.01.23</a:t>
            </a:fld>
            <a:endParaRPr lang="de-AT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E5BD8FAE-928F-5AF6-6CE7-3FF73DAD2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F0F008D3-A703-78DF-7A50-0040DE40B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89DF0B-2314-9A4F-B286-9DA81F19BE6C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4197632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5EA12F78-713E-0836-1067-E13B95C71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6B41E0-6ACC-3C48-818E-339877D714B6}" type="datetimeFigureOut">
              <a:rPr lang="de-AT" altLang="de-DE"/>
              <a:pPr/>
              <a:t>15.01.23</a:t>
            </a:fld>
            <a:endParaRPr lang="de-AT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A22EE910-81D5-0D1E-905E-9ADED5AA9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2FD7BA1E-3131-23EF-A042-073FAAA4D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02CDF-18F5-0C49-A725-8AC7BA5817A8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47025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>
            <a:extLst>
              <a:ext uri="{FF2B5EF4-FFF2-40B4-BE49-F238E27FC236}">
                <a16:creationId xmlns:a16="http://schemas.microsoft.com/office/drawing/2014/main" id="{17733FD9-AF2C-B100-8E94-96BFC731BD1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Mastertitelformat bearbeiten</a:t>
            </a:r>
            <a:endParaRPr lang="de-DE" altLang="de-DE"/>
          </a:p>
        </p:txBody>
      </p:sp>
      <p:sp>
        <p:nvSpPr>
          <p:cNvPr id="1027" name="Textplatzhalter 2">
            <a:extLst>
              <a:ext uri="{FF2B5EF4-FFF2-40B4-BE49-F238E27FC236}">
                <a16:creationId xmlns:a16="http://schemas.microsoft.com/office/drawing/2014/main" id="{A439A760-E05C-29D7-AD08-442662F8E7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Mastertextformat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  <a:endParaRPr lang="de-DE" alt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25DBA56-5014-A4D1-EE78-378C8DFAAA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BB68D9B3-93B8-3A41-B11D-974613F5FDFC}" type="datetimeFigureOut">
              <a:rPr lang="de-AT" altLang="de-DE"/>
              <a:pPr/>
              <a:t>15.01.23</a:t>
            </a:fld>
            <a:endParaRPr lang="de-AT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895C8D-C4BD-AFCB-EDA2-B558A7B1A5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1BEB183-D126-B5A0-4D4B-C66E9ABA83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AAD1584-68D1-C14A-A3C9-41E2571F490D}" type="slidenum">
              <a:rPr lang="de-AT" altLang="de-DE"/>
              <a:pPr/>
              <a:t>‹Nr.›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epub.jku.at/obvulihs/download/pdf/2272054?originalFilename=true" TargetMode="External"/><Relationship Id="rId13" Type="http://schemas.openxmlformats.org/officeDocument/2006/relationships/hyperlink" Target="https://www.youtube.com/watch?v=0RsxE_6p6I8%20Hafen%20Wien%20ist%20Tochterunternehmen%20der%20Wien%20Holding%20GmbH%20https://www.northdata.de/Wien+Holding+GmbH,+Wien/039079w%20https://www.hafen-wien.com/de-at/home%20https://www.hafen-wien.com/de-at/home/unternehmen/zahlen-daten%20https://www.hafen-wien.com/media/file/121_HW_Folder_Mailversand.pdf" TargetMode="External"/><Relationship Id="rId18" Type="http://schemas.openxmlformats.org/officeDocument/2006/relationships/image" Target="../media/image26.png"/><Relationship Id="rId3" Type="http://schemas.openxmlformats.org/officeDocument/2006/relationships/hyperlink" Target="https://www.kommunalkredit.at/fileadmin/user_upload/Processed/Investor-Relations/Praesentationen/221223-Kommunalkredit-Company-Presentation-DE.pdf" TargetMode="External"/><Relationship Id="rId7" Type="http://schemas.openxmlformats.org/officeDocument/2006/relationships/hyperlink" Target="https://www.oebv.at/ueber-uns" TargetMode="External"/><Relationship Id="rId12" Type="http://schemas.openxmlformats.org/officeDocument/2006/relationships/hyperlink" Target="https://www.youtube.com/watch?v=SQyfZ7A1qYw%20https://www.youtube.com/watch?v=-Um_mke8kKA%20https://www.ses-european.com/ueber-uns/%20https://www.northdata.de/SES+Spar+European+Shopping+Centers,+Salzburg/089054m%20https://salzburg.orf.at/stories/3057381/" TargetMode="External"/><Relationship Id="rId17" Type="http://schemas.openxmlformats.org/officeDocument/2006/relationships/hyperlink" Target="http://www.schuelergestaltenwandel.at/" TargetMode="External"/><Relationship Id="rId2" Type="http://schemas.openxmlformats.org/officeDocument/2006/relationships/hyperlink" Target="https://www.ionica.energy/wordpress/wp-content/uploads/2019/06/4_Kettenhuber_Kommunalkredit_Austria_IONICA.pdf" TargetMode="Externa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.wikipedia.org/wiki/&#214;sterreichischer_Bundesverlag%20https:/www.youtube.com/watch?v=EuzaNlBhk64%20https://www.youtube.com/watch?v=O1qsph54Rfk%20https://kurier.at/wirtschaft/businessoesterreich/schulbuecher-als-geschaeftsmodell/235.826.791" TargetMode="External"/><Relationship Id="rId11" Type="http://schemas.openxmlformats.org/officeDocument/2006/relationships/hyperlink" Target="https://de.wikipedia.org/wiki/Hartl_Haus%20https:/www.youtube.com/watch?v=wtKP9G560O0%20https://www.exclusive-bauen-wohnen.at/presse-hartl-haus-unternehmenspraesentation%20https://www.northdata.de/Hartl+Haus+Holzindustrie+Vertriebsgesellschaft+f&#252;r+Fertigh&#228;user+mbH,+Furth/Amtsgericht+Landshut+HRB+7278" TargetMode="External"/><Relationship Id="rId5" Type="http://schemas.openxmlformats.org/officeDocument/2006/relationships/hyperlink" Target="https://www.northdata.de/Hartlauer+Handelsgesellschaft+mbH,+Steyr/122018p" TargetMode="External"/><Relationship Id="rId15" Type="http://schemas.openxmlformats.org/officeDocument/2006/relationships/hyperlink" Target="https://www.voestalpine.com/stahlwelt/Besuch-planen/Schulklassen" TargetMode="External"/><Relationship Id="rId10" Type="http://schemas.openxmlformats.org/officeDocument/2006/relationships/hyperlink" Target="https://www.hartlhaus.at/unternehmen/ueber-uns/das-unternehmen" TargetMode="External"/><Relationship Id="rId19" Type="http://schemas.openxmlformats.org/officeDocument/2006/relationships/image" Target="../media/image27.png"/><Relationship Id="rId4" Type="http://schemas.openxmlformats.org/officeDocument/2006/relationships/hyperlink" Target="https://www.northdata.de/Kommunalkredit+Austria+AG,+Wien/45776v" TargetMode="External"/><Relationship Id="rId9" Type="http://schemas.openxmlformats.org/officeDocument/2006/relationships/hyperlink" Target="https://www.northdata.de/&#214;sterreichischer+Bundesverlag+GmbH,+Wien/067945w" TargetMode="External"/><Relationship Id="rId14" Type="http://schemas.openxmlformats.org/officeDocument/2006/relationships/hyperlink" Target="https://www.youtube.com/watch?v=-eGKum4qNd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el 1">
            <a:extLst>
              <a:ext uri="{FF2B5EF4-FFF2-40B4-BE49-F238E27FC236}">
                <a16:creationId xmlns:a16="http://schemas.microsoft.com/office/drawing/2014/main" id="{BDEB67AF-D464-BED0-CBA4-206AFE0732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>
                <a:ea typeface="ＭＳ Ｐゴシック" panose="020B0600070205080204" pitchFamily="34" charset="-128"/>
              </a:rPr>
              <a:t>Unternehmen und ihr Umfeld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38767F4-0A90-6CDF-8B97-0276B49656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de-DE" dirty="0"/>
              <a:t>1hsb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Bild 1" descr="Bildschirmfoto 2019-11-15 um 12.44.18.png">
            <a:extLst>
              <a:ext uri="{FF2B5EF4-FFF2-40B4-BE49-F238E27FC236}">
                <a16:creationId xmlns:a16="http://schemas.microsoft.com/office/drawing/2014/main" id="{DF0422FB-B43F-5AEB-3294-7E7DE0F485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9144000" cy="672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Bild 1" descr="Bildschirmfoto 2019-11-15 um 12.44.30.png">
            <a:extLst>
              <a:ext uri="{FF2B5EF4-FFF2-40B4-BE49-F238E27FC236}">
                <a16:creationId xmlns:a16="http://schemas.microsoft.com/office/drawing/2014/main" id="{53EAB0A3-68AE-CAA5-4901-0CA07D3E9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feld 3">
            <a:extLst>
              <a:ext uri="{FF2B5EF4-FFF2-40B4-BE49-F238E27FC236}">
                <a16:creationId xmlns:a16="http://schemas.microsoft.com/office/drawing/2014/main" id="{4A747905-6A9C-085A-D91C-E5D22FD44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0"/>
            <a:ext cx="2541587" cy="322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 sz="1500" b="1"/>
              <a:t>Ein Blick in Unternehmen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3EDAFCC-0D5E-A617-5959-0E76F10EA615}"/>
              </a:ext>
            </a:extLst>
          </p:cNvPr>
          <p:cNvSpPr txBox="1"/>
          <p:nvPr/>
        </p:nvSpPr>
        <p:spPr>
          <a:xfrm>
            <a:off x="2555875" y="-1588"/>
            <a:ext cx="6588125" cy="3381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AT" altLang="de-DE" sz="800" b="1"/>
              <a:t>Ziele/Kompetenzen: </a:t>
            </a:r>
            <a:r>
              <a:rPr lang="de-AT" altLang="de-DE" sz="800"/>
              <a:t>Makroumfeld (PEST + N) und Mikroumfeld (Anspruchsgruppen) von Unternehmen beschreiben können, zentrale Prozesse im Unternehmen beschreiben können, Bedeutung von Produktionsfaktoren erläutern können, Bedeutung von Nachhaltigkeit für Unternehmen </a:t>
            </a:r>
          </a:p>
        </p:txBody>
      </p:sp>
      <p:sp>
        <p:nvSpPr>
          <p:cNvPr id="31747" name="Textfeld 42">
            <a:extLst>
              <a:ext uri="{FF2B5EF4-FFF2-40B4-BE49-F238E27FC236}">
                <a16:creationId xmlns:a16="http://schemas.microsoft.com/office/drawing/2014/main" id="{AEA21EDD-FB40-5B18-82B5-DAD675EEB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3375"/>
            <a:ext cx="1116013" cy="609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AT" altLang="de-DE" sz="1000" b="1"/>
              <a:t>Umfeld:</a:t>
            </a:r>
          </a:p>
          <a:p>
            <a:pPr eaLnBrk="1" hangingPunct="1"/>
            <a:endParaRPr lang="de-AT" altLang="de-DE" sz="1000" b="1"/>
          </a:p>
          <a:p>
            <a:pPr eaLnBrk="1" hangingPunct="1"/>
            <a:r>
              <a:rPr lang="de-AT" altLang="de-DE" sz="1000" b="1"/>
              <a:t>Makroumfeld bzw. -umwelt</a:t>
            </a:r>
          </a:p>
          <a:p>
            <a:pPr eaLnBrk="1" hangingPunct="1"/>
            <a:r>
              <a:rPr lang="de-AT" altLang="de-DE" sz="1000"/>
              <a:t>P (Politics)</a:t>
            </a:r>
          </a:p>
          <a:p>
            <a:pPr eaLnBrk="1" hangingPunct="1"/>
            <a:r>
              <a:rPr lang="de-AT" altLang="de-DE" sz="1000"/>
              <a:t>E (Economics)</a:t>
            </a:r>
          </a:p>
          <a:p>
            <a:pPr eaLnBrk="1" hangingPunct="1"/>
            <a:r>
              <a:rPr lang="de-AT" altLang="de-DE" sz="1000"/>
              <a:t>S (Social)</a:t>
            </a:r>
          </a:p>
          <a:p>
            <a:pPr eaLnBrk="1" hangingPunct="1"/>
            <a:r>
              <a:rPr lang="de-AT" altLang="de-DE" sz="1000"/>
              <a:t>T (Technology)</a:t>
            </a:r>
          </a:p>
          <a:p>
            <a:pPr eaLnBrk="1" hangingPunct="1"/>
            <a:endParaRPr lang="de-AT" altLang="de-DE" sz="1000"/>
          </a:p>
          <a:p>
            <a:pPr eaLnBrk="1" hangingPunct="1"/>
            <a:r>
              <a:rPr lang="de-AT" altLang="de-DE" sz="1000" b="1"/>
              <a:t>+ </a:t>
            </a:r>
            <a:r>
              <a:rPr lang="de-AT" altLang="de-DE" sz="1000"/>
              <a:t>N (Nature)</a:t>
            </a:r>
          </a:p>
          <a:p>
            <a:pPr eaLnBrk="1" hangingPunct="1"/>
            <a:endParaRPr lang="de-AT" altLang="de-DE" sz="1000" b="1"/>
          </a:p>
          <a:p>
            <a:pPr eaLnBrk="1" hangingPunct="1"/>
            <a:endParaRPr lang="de-AT" altLang="de-DE" sz="1000" b="1"/>
          </a:p>
          <a:p>
            <a:pPr eaLnBrk="1" hangingPunct="1"/>
            <a:r>
              <a:rPr lang="de-AT" altLang="de-DE" sz="1000" b="1"/>
              <a:t>Mikroumfeld</a:t>
            </a:r>
          </a:p>
          <a:p>
            <a:pPr eaLnBrk="1" hangingPunct="1"/>
            <a:r>
              <a:rPr lang="de-AT" altLang="de-DE" sz="1000"/>
              <a:t>(Stakeholder od. Anspruchs-gruppen)</a:t>
            </a:r>
          </a:p>
          <a:p>
            <a:pPr eaLnBrk="1" hangingPunct="1"/>
            <a:endParaRPr lang="de-AT" altLang="de-DE" sz="1000"/>
          </a:p>
          <a:p>
            <a:pPr eaLnBrk="1" hangingPunct="1"/>
            <a:r>
              <a:rPr lang="de-AT" altLang="de-DE" sz="1000"/>
              <a:t>Interessen und Ziele (potentielle Konflikte)</a:t>
            </a:r>
          </a:p>
          <a:p>
            <a:pPr eaLnBrk="1" hangingPunct="1"/>
            <a:endParaRPr lang="de-AT" altLang="de-DE" sz="1000"/>
          </a:p>
          <a:p>
            <a:pPr eaLnBrk="1" hangingPunct="1"/>
            <a:endParaRPr lang="de-AT" altLang="de-DE" sz="1000"/>
          </a:p>
          <a:p>
            <a:pPr eaLnBrk="1" hangingPunct="1"/>
            <a:r>
              <a:rPr lang="de-AT" altLang="de-DE" sz="1000" b="1"/>
              <a:t>Prozesse im Unternehmen:</a:t>
            </a:r>
          </a:p>
          <a:p>
            <a:pPr eaLnBrk="1" hangingPunct="1"/>
            <a:endParaRPr lang="de-AT" altLang="de-DE" sz="1000"/>
          </a:p>
          <a:p>
            <a:pPr eaLnBrk="1" hangingPunct="1"/>
            <a:r>
              <a:rPr lang="de-AT" altLang="de-DE" sz="1000"/>
              <a:t>Beschaffungs-markt</a:t>
            </a:r>
          </a:p>
          <a:p>
            <a:pPr eaLnBrk="1" hangingPunct="1"/>
            <a:endParaRPr lang="de-AT" altLang="de-DE" sz="1000"/>
          </a:p>
          <a:p>
            <a:pPr eaLnBrk="1" hangingPunct="1"/>
            <a:r>
              <a:rPr lang="de-AT" altLang="de-DE" sz="1000"/>
              <a:t>Prozesse im Betrieb</a:t>
            </a:r>
          </a:p>
          <a:p>
            <a:pPr eaLnBrk="1" hangingPunct="1"/>
            <a:endParaRPr lang="de-AT" altLang="de-DE" sz="1000"/>
          </a:p>
          <a:p>
            <a:pPr eaLnBrk="1" hangingPunct="1"/>
            <a:r>
              <a:rPr lang="de-AT" altLang="de-DE" sz="1000"/>
              <a:t>Absatzmarkt</a:t>
            </a:r>
          </a:p>
          <a:p>
            <a:pPr eaLnBrk="1" hangingPunct="1"/>
            <a:endParaRPr lang="de-AT" altLang="de-DE" sz="1000"/>
          </a:p>
          <a:p>
            <a:pPr eaLnBrk="1" hangingPunct="1"/>
            <a:endParaRPr lang="de-AT" altLang="de-DE" sz="1000"/>
          </a:p>
          <a:p>
            <a:pPr eaLnBrk="1" hangingPunct="1"/>
            <a:endParaRPr lang="de-AT" altLang="de-DE" sz="1000"/>
          </a:p>
          <a:p>
            <a:pPr eaLnBrk="1" hangingPunct="1"/>
            <a:r>
              <a:rPr lang="de-AT" altLang="de-DE" sz="1000" b="1"/>
              <a:t>Nachhaltigkeit</a:t>
            </a:r>
          </a:p>
          <a:p>
            <a:pPr eaLnBrk="1" hangingPunct="1"/>
            <a:endParaRPr lang="de-AT" altLang="de-DE" sz="1000" b="1"/>
          </a:p>
          <a:p>
            <a:pPr eaLnBrk="1" hangingPunct="1"/>
            <a:r>
              <a:rPr lang="de-AT" altLang="de-DE" sz="1000"/>
              <a:t>Bedeutung für Unternehmen</a:t>
            </a:r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4350EF1C-D32C-96F5-4CB1-73BA7DBE5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333375"/>
            <a:ext cx="8027987" cy="2590800"/>
          </a:xfrm>
          <a:prstGeom prst="rect">
            <a:avLst/>
          </a:prstGeom>
          <a:noFill/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de-DE" altLang="de-DE" sz="1800">
              <a:solidFill>
                <a:srgbClr val="FFFFFF"/>
              </a:solidFill>
            </a:endParaRPr>
          </a:p>
        </p:txBody>
      </p:sp>
      <p:sp>
        <p:nvSpPr>
          <p:cNvPr id="82" name="Rechteck 81">
            <a:extLst>
              <a:ext uri="{FF2B5EF4-FFF2-40B4-BE49-F238E27FC236}">
                <a16:creationId xmlns:a16="http://schemas.microsoft.com/office/drawing/2014/main" id="{43372DB3-AA1E-19E4-6907-887AE7794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2924175"/>
            <a:ext cx="3995737" cy="3922713"/>
          </a:xfrm>
          <a:prstGeom prst="rect">
            <a:avLst/>
          </a:prstGeom>
          <a:noFill/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de-DE" altLang="de-DE" sz="1800">
              <a:solidFill>
                <a:srgbClr val="FFFFFF"/>
              </a:solidFill>
            </a:endParaRPr>
          </a:p>
        </p:txBody>
      </p:sp>
      <p:sp>
        <p:nvSpPr>
          <p:cNvPr id="85" name="Rechteck 84">
            <a:extLst>
              <a:ext uri="{FF2B5EF4-FFF2-40B4-BE49-F238E27FC236}">
                <a16:creationId xmlns:a16="http://schemas.microsoft.com/office/drawing/2014/main" id="{80AFF97D-FB12-8C8D-D55C-9D4DA40FA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2924175"/>
            <a:ext cx="4032250" cy="3933825"/>
          </a:xfrm>
          <a:prstGeom prst="rect">
            <a:avLst/>
          </a:prstGeom>
          <a:noFill/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de-DE" altLang="de-DE" sz="1800">
              <a:solidFill>
                <a:srgbClr val="FFFFFF"/>
              </a:solidFill>
            </a:endParaRPr>
          </a:p>
        </p:txBody>
      </p:sp>
      <p:sp>
        <p:nvSpPr>
          <p:cNvPr id="31751" name="Textfeld 32">
            <a:extLst>
              <a:ext uri="{FF2B5EF4-FFF2-40B4-BE49-F238E27FC236}">
                <a16:creationId xmlns:a16="http://schemas.microsoft.com/office/drawing/2014/main" id="{372BF1B4-17B1-AE01-0917-B13B71435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2879725"/>
            <a:ext cx="3889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AT" altLang="de-DE" sz="800" b="1"/>
              <a:t>Zentrale Prozesse im Unternehmen: Wertschöpfung (Verkäufe </a:t>
            </a:r>
            <a:r>
              <a:rPr lang="mr-IN" altLang="de-DE" sz="800" b="1"/>
              <a:t>–</a:t>
            </a:r>
            <a:r>
              <a:rPr lang="de-AT" altLang="de-DE" sz="800" b="1"/>
              <a:t> Vorleistungen) S. 32,33 </a:t>
            </a:r>
            <a:endParaRPr lang="de-AT" altLang="de-DE" sz="800"/>
          </a:p>
        </p:txBody>
      </p:sp>
      <p:pic>
        <p:nvPicPr>
          <p:cNvPr id="13339" name="Bild 33">
            <a:extLst>
              <a:ext uri="{FF2B5EF4-FFF2-40B4-BE49-F238E27FC236}">
                <a16:creationId xmlns:a16="http://schemas.microsoft.com/office/drawing/2014/main" id="{996551BC-F671-A704-546C-449602F59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3644900"/>
            <a:ext cx="719137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feld 87">
            <a:extLst>
              <a:ext uri="{FF2B5EF4-FFF2-40B4-BE49-F238E27FC236}">
                <a16:creationId xmlns:a16="http://schemas.microsoft.com/office/drawing/2014/main" id="{42714514-E725-D5DC-A8DF-FC96EEBAC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925" y="333375"/>
            <a:ext cx="4464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AT" altLang="de-DE" sz="800" b="1"/>
              <a:t>Makroumfeld: PEST Modell: Analyse verschiedener für Unternehmen bedeutender Umweltsphären</a:t>
            </a:r>
          </a:p>
          <a:p>
            <a:pPr eaLnBrk="1" hangingPunct="1"/>
            <a:r>
              <a:rPr lang="de-AT" altLang="de-DE" sz="800" b="1"/>
              <a:t>P (Politics):</a:t>
            </a:r>
            <a:r>
              <a:rPr lang="de-AT" altLang="de-DE" sz="800"/>
              <a:t> Wahlen, Gesetze, Entwicklungen in der EU,  Globale Entwicklungen, </a:t>
            </a:r>
            <a:endParaRPr lang="de-AT" altLang="de-DE" sz="800" b="1"/>
          </a:p>
          <a:p>
            <a:pPr eaLnBrk="1" hangingPunct="1"/>
            <a:r>
              <a:rPr lang="de-AT" altLang="de-DE" sz="800" b="1"/>
              <a:t>E (Economics): </a:t>
            </a:r>
            <a:r>
              <a:rPr lang="de-AT" altLang="de-DE" sz="800"/>
              <a:t>Konjunktur, Aufschwung versus Abschwung, Arbeitslosigkeit, Inflation</a:t>
            </a:r>
            <a:endParaRPr lang="de-AT" altLang="de-DE" sz="800" b="1"/>
          </a:p>
          <a:p>
            <a:pPr eaLnBrk="1" hangingPunct="1"/>
            <a:r>
              <a:rPr lang="de-AT" altLang="de-DE" sz="800" b="1"/>
              <a:t>S (Social):</a:t>
            </a:r>
            <a:r>
              <a:rPr lang="de-AT" altLang="de-DE" sz="800"/>
              <a:t> Änderung der Gesellschaft, Singlehaushalte, Lebenserwartung, Bedeutung Gesundheit</a:t>
            </a:r>
            <a:endParaRPr lang="de-AT" altLang="de-DE" sz="800" b="1"/>
          </a:p>
          <a:p>
            <a:pPr eaLnBrk="1" hangingPunct="1"/>
            <a:r>
              <a:rPr lang="de-AT" altLang="de-DE" sz="800" b="1"/>
              <a:t>T (Technology): </a:t>
            </a:r>
            <a:r>
              <a:rPr lang="de-AT" altLang="de-DE" sz="800"/>
              <a:t>neue Software, Maschinen zur Gütererstellung, Neue Technologien, E-Autos</a:t>
            </a:r>
            <a:endParaRPr lang="de-AT" altLang="de-DE" sz="800" b="1"/>
          </a:p>
          <a:p>
            <a:pPr eaLnBrk="1" hangingPunct="1"/>
            <a:r>
              <a:rPr lang="de-AT" altLang="de-DE" sz="800" b="1"/>
              <a:t>+ + N (Nature): </a:t>
            </a:r>
            <a:r>
              <a:rPr lang="de-AT" altLang="de-DE" sz="800"/>
              <a:t>Umweltschonung, Vermeidung von Müll, regionale Produkte</a:t>
            </a:r>
          </a:p>
        </p:txBody>
      </p:sp>
      <p:sp>
        <p:nvSpPr>
          <p:cNvPr id="35" name="Textfeld 87">
            <a:extLst>
              <a:ext uri="{FF2B5EF4-FFF2-40B4-BE49-F238E27FC236}">
                <a16:creationId xmlns:a16="http://schemas.microsoft.com/office/drawing/2014/main" id="{37204E71-BB70-3C25-C4E1-15909774B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1125538"/>
            <a:ext cx="399573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AT" altLang="de-DE" sz="800" b="1"/>
              <a:t>Mikroumfeld: Stakeholderanalyse (Interessen der wichtigsten Anspruchsgruppen)</a:t>
            </a:r>
          </a:p>
          <a:p>
            <a:pPr eaLnBrk="1" hangingPunct="1"/>
            <a:r>
              <a:rPr lang="de-AT" altLang="de-DE" sz="800" b="1"/>
              <a:t>1) Kunden: </a:t>
            </a:r>
            <a:r>
              <a:rPr lang="de-AT" altLang="de-DE" sz="800"/>
              <a:t>hohe Qualität, günstige Preise, </a:t>
            </a:r>
            <a:endParaRPr lang="de-AT" altLang="de-DE" sz="800" b="1"/>
          </a:p>
          <a:p>
            <a:pPr eaLnBrk="1" hangingPunct="1"/>
            <a:r>
              <a:rPr lang="de-AT" altLang="de-DE" sz="800" b="1"/>
              <a:t>2) Kapitalgeber</a:t>
            </a:r>
            <a:r>
              <a:rPr lang="de-AT" altLang="de-DE" sz="800"/>
              <a:t>: hohe Gewinne, hohen Unternehmenswert (z.B. Aktienkurse), Rückzahlung</a:t>
            </a:r>
            <a:endParaRPr lang="de-AT" altLang="de-DE" sz="800" b="1"/>
          </a:p>
          <a:p>
            <a:pPr eaLnBrk="1" hangingPunct="1"/>
            <a:r>
              <a:rPr lang="de-AT" altLang="de-DE" sz="800" b="1"/>
              <a:t>3) Mitarbeiter</a:t>
            </a:r>
            <a:r>
              <a:rPr lang="de-AT" altLang="de-DE" sz="800"/>
              <a:t>: sicheren Arbeitsplatz, höhere Löhne, Ausbildung</a:t>
            </a:r>
            <a:endParaRPr lang="de-AT" altLang="de-DE" sz="800" b="1"/>
          </a:p>
          <a:p>
            <a:pPr eaLnBrk="1" hangingPunct="1"/>
            <a:r>
              <a:rPr lang="de-AT" altLang="de-DE" sz="800" b="1"/>
              <a:t>4) Lieferanten</a:t>
            </a:r>
            <a:r>
              <a:rPr lang="de-AT" altLang="de-DE" sz="800"/>
              <a:t>: sichere Abnehmer, hohe Preise für Rohstoffe</a:t>
            </a:r>
            <a:endParaRPr lang="de-AT" altLang="de-DE" sz="800" b="1"/>
          </a:p>
          <a:p>
            <a:pPr eaLnBrk="1" hangingPunct="1"/>
            <a:r>
              <a:rPr lang="de-AT" altLang="de-DE" sz="800" b="1"/>
              <a:t>5) Konkurrenten</a:t>
            </a:r>
            <a:r>
              <a:rPr lang="de-AT" altLang="de-DE" sz="800"/>
              <a:t>: Schwächung des Unternehmens, selber mehr verkaufen</a:t>
            </a:r>
            <a:endParaRPr lang="de-AT" altLang="de-DE" sz="800" b="1"/>
          </a:p>
          <a:p>
            <a:pPr eaLnBrk="1" hangingPunct="1"/>
            <a:r>
              <a:rPr lang="de-AT" altLang="de-DE" sz="800" b="1"/>
              <a:t>6) Staat</a:t>
            </a:r>
            <a:r>
              <a:rPr lang="de-AT" altLang="de-DE" sz="800"/>
              <a:t>: Steuern, Arbeitsplätze</a:t>
            </a:r>
            <a:endParaRPr lang="de-AT" altLang="de-DE" sz="800" b="1"/>
          </a:p>
          <a:p>
            <a:pPr eaLnBrk="1" hangingPunct="1"/>
            <a:r>
              <a:rPr lang="de-AT" altLang="de-DE" sz="800" b="1"/>
              <a:t>7) Öffentlichkeit</a:t>
            </a:r>
            <a:r>
              <a:rPr lang="de-AT" altLang="de-DE" sz="800"/>
              <a:t>: saubere Umwelt, Versorgung mit Gütern und Dienstleistungen, Steuern</a:t>
            </a:r>
            <a:endParaRPr lang="de-AT" altLang="de-DE" sz="800" b="1"/>
          </a:p>
          <a:p>
            <a:pPr eaLnBrk="1" hangingPunct="1"/>
            <a:endParaRPr lang="de-AT" altLang="de-DE" sz="800" b="1"/>
          </a:p>
          <a:p>
            <a:pPr eaLnBrk="1" hangingPunct="1"/>
            <a:r>
              <a:rPr lang="de-AT" altLang="de-DE" sz="800" b="1"/>
              <a:t>Zielkonflikte </a:t>
            </a:r>
            <a:r>
              <a:rPr lang="de-AT" altLang="de-DE" sz="800"/>
              <a:t>(2 od. mehrere Anspruchsgruppen haben sich widersprechende Interessen)</a:t>
            </a:r>
            <a:r>
              <a:rPr lang="de-AT" altLang="de-DE" sz="800" b="1"/>
              <a:t>: </a:t>
            </a:r>
          </a:p>
          <a:p>
            <a:pPr eaLnBrk="1" hangingPunct="1"/>
            <a:r>
              <a:rPr lang="de-AT" altLang="de-DE" sz="800"/>
              <a:t>Kapitalgeber wollen Gewinn, Mitarbeiter wollen höhere Löhne (Kollektivertrag)</a:t>
            </a:r>
          </a:p>
          <a:p>
            <a:pPr eaLnBrk="1" hangingPunct="1"/>
            <a:r>
              <a:rPr lang="de-AT" altLang="de-DE" sz="800"/>
              <a:t>Lieferanten wollen hohe Preise für Rohstoffe, Kunden wollen niedrige Preise für Produkte</a:t>
            </a:r>
          </a:p>
          <a:p>
            <a:pPr eaLnBrk="1" hangingPunct="1"/>
            <a:r>
              <a:rPr lang="de-AT" altLang="de-DE" sz="800"/>
              <a:t>Staat und Unternehmen wollen wachsen, Öffentlichkeit will intakte Umwelt</a:t>
            </a:r>
          </a:p>
          <a:p>
            <a:pPr eaLnBrk="1" hangingPunct="1"/>
            <a:r>
              <a:rPr lang="de-AT" altLang="de-DE" sz="800" b="1"/>
              <a:t>Zielharmonie</a:t>
            </a:r>
            <a:r>
              <a:rPr lang="de-AT" altLang="de-DE" sz="800"/>
              <a:t>: z.B. Staat will Arbeitsplätze, Mitarbeiter wollen Arbeitsplätze, etc.</a:t>
            </a:r>
          </a:p>
        </p:txBody>
      </p:sp>
      <p:pic>
        <p:nvPicPr>
          <p:cNvPr id="13323" name="Bild 7">
            <a:extLst>
              <a:ext uri="{FF2B5EF4-FFF2-40B4-BE49-F238E27FC236}">
                <a16:creationId xmlns:a16="http://schemas.microsoft.com/office/drawing/2014/main" id="{18CF8D6E-97D3-7FE4-FC73-1624A34245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76250"/>
            <a:ext cx="3821113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feld 87">
            <a:extLst>
              <a:ext uri="{FF2B5EF4-FFF2-40B4-BE49-F238E27FC236}">
                <a16:creationId xmlns:a16="http://schemas.microsoft.com/office/drawing/2014/main" id="{C003CDEC-EC64-2C36-2C60-B117F292F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294188"/>
            <a:ext cx="1366837" cy="1922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AT" altLang="de-DE" sz="700" b="1"/>
              <a:t>Prozess der Verarbeitung im Unternehmen</a:t>
            </a:r>
          </a:p>
          <a:p>
            <a:pPr eaLnBrk="1" hangingPunct="1"/>
            <a:endParaRPr lang="de-AT" altLang="de-DE" sz="700"/>
          </a:p>
          <a:p>
            <a:pPr eaLnBrk="1" hangingPunct="1"/>
            <a:r>
              <a:rPr lang="de-AT" altLang="de-DE" sz="700"/>
              <a:t>Kombination von eigenen Ideen + Produktionsfaktoren nach ökonomischen Prinzipien und innerbetrieblicher Arbeitsteilung</a:t>
            </a:r>
          </a:p>
          <a:p>
            <a:pPr eaLnBrk="1" hangingPunct="1"/>
            <a:endParaRPr lang="de-AT" altLang="de-DE" sz="700"/>
          </a:p>
          <a:p>
            <a:pPr eaLnBrk="1" hangingPunct="1"/>
            <a:r>
              <a:rPr lang="de-AT" altLang="de-DE" sz="700" b="1"/>
              <a:t>Managementprozesse</a:t>
            </a:r>
            <a:r>
              <a:rPr lang="de-AT" altLang="de-DE" sz="700"/>
              <a:t> (Leitung)</a:t>
            </a:r>
          </a:p>
          <a:p>
            <a:pPr eaLnBrk="1" hangingPunct="1"/>
            <a:r>
              <a:rPr lang="de-AT" altLang="de-DE" sz="700"/>
              <a:t>Planen + Entscheiden + Org + Kontrolle.</a:t>
            </a:r>
          </a:p>
          <a:p>
            <a:pPr eaLnBrk="1" hangingPunct="1"/>
            <a:r>
              <a:rPr lang="de-AT" altLang="de-DE" sz="700" b="1"/>
              <a:t>Geschäftsprozesse</a:t>
            </a:r>
          </a:p>
          <a:p>
            <a:pPr eaLnBrk="1" hangingPunct="1"/>
            <a:r>
              <a:rPr lang="de-AT" altLang="de-DE" sz="700"/>
              <a:t>Forschen &amp; Entwickeln, Leistung erstellen, Kunden gewinnen</a:t>
            </a:r>
          </a:p>
          <a:p>
            <a:pPr eaLnBrk="1" hangingPunct="1"/>
            <a:r>
              <a:rPr lang="de-AT" altLang="de-DE" sz="700" b="1"/>
              <a:t>Unterstützungsprozesse</a:t>
            </a:r>
          </a:p>
          <a:p>
            <a:pPr eaLnBrk="1" hangingPunct="1"/>
            <a:r>
              <a:rPr lang="de-AT" altLang="de-DE" sz="700"/>
              <a:t>z.B. RWCO, Personalabteilung, Logistik &amp; Transport, etc.</a:t>
            </a:r>
          </a:p>
        </p:txBody>
      </p:sp>
      <p:sp>
        <p:nvSpPr>
          <p:cNvPr id="41" name="Textfeld 87">
            <a:extLst>
              <a:ext uri="{FF2B5EF4-FFF2-40B4-BE49-F238E27FC236}">
                <a16:creationId xmlns:a16="http://schemas.microsoft.com/office/drawing/2014/main" id="{F4FBF87C-8B9B-14AA-7FEA-179F500BF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4294188"/>
            <a:ext cx="1296988" cy="1924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AT" altLang="de-DE" sz="700" b="1"/>
              <a:t>Absatz: Output</a:t>
            </a:r>
          </a:p>
          <a:p>
            <a:pPr eaLnBrk="1" hangingPunct="1"/>
            <a:endParaRPr lang="de-AT" altLang="de-DE" sz="700"/>
          </a:p>
          <a:p>
            <a:pPr eaLnBrk="1" hangingPunct="1"/>
            <a:r>
              <a:rPr lang="de-AT" altLang="de-DE" sz="700" b="1"/>
              <a:t>Verkauf</a:t>
            </a:r>
            <a:r>
              <a:rPr lang="de-AT" altLang="de-DE" sz="700"/>
              <a:t> der Produkte und Dienstleistungen an Kunden aufgrund von Vereinbarungen (Kaufverträgen) an </a:t>
            </a:r>
            <a:r>
              <a:rPr lang="de-AT" altLang="de-DE" sz="700" b="1"/>
              <a:t>Kunden</a:t>
            </a:r>
            <a:r>
              <a:rPr lang="de-AT" altLang="de-DE" sz="700"/>
              <a:t>: Haushalte </a:t>
            </a:r>
          </a:p>
          <a:p>
            <a:pPr eaLnBrk="1" hangingPunct="1"/>
            <a:r>
              <a:rPr lang="de-AT" altLang="de-DE" sz="700"/>
              <a:t>HH (Consumer </a:t>
            </a:r>
            <a:r>
              <a:rPr lang="de-AT" altLang="de-DE" sz="700" b="1"/>
              <a:t>B2C)</a:t>
            </a:r>
            <a:r>
              <a:rPr lang="de-AT" altLang="de-DE" sz="700"/>
              <a:t>, Unternehmen (Business </a:t>
            </a:r>
            <a:r>
              <a:rPr lang="de-AT" altLang="de-DE" sz="700" b="1"/>
              <a:t>B2B), </a:t>
            </a:r>
            <a:r>
              <a:rPr lang="de-AT" altLang="de-DE" sz="700"/>
              <a:t>Staat, ...</a:t>
            </a:r>
          </a:p>
          <a:p>
            <a:pPr eaLnBrk="1" hangingPunct="1"/>
            <a:endParaRPr lang="de-AT" altLang="de-DE" sz="700"/>
          </a:p>
          <a:p>
            <a:pPr eaLnBrk="1" hangingPunct="1"/>
            <a:endParaRPr lang="de-AT" altLang="de-DE" sz="700"/>
          </a:p>
          <a:p>
            <a:pPr eaLnBrk="1" hangingPunct="1"/>
            <a:endParaRPr lang="de-AT" altLang="de-DE" sz="700"/>
          </a:p>
          <a:p>
            <a:pPr eaLnBrk="1" hangingPunct="1"/>
            <a:r>
              <a:rPr lang="de-AT" altLang="de-DE" sz="700"/>
              <a:t>zur </a:t>
            </a:r>
            <a:r>
              <a:rPr lang="de-AT" altLang="de-DE" sz="700" b="1"/>
              <a:t>Befriedigung von </a:t>
            </a:r>
          </a:p>
          <a:p>
            <a:pPr eaLnBrk="1" hangingPunct="1"/>
            <a:r>
              <a:rPr lang="de-AT" altLang="de-DE" sz="700" b="1"/>
              <a:t>Bedürfnissen</a:t>
            </a:r>
          </a:p>
          <a:p>
            <a:pPr eaLnBrk="1" hangingPunct="1"/>
            <a:endParaRPr lang="de-AT" altLang="de-DE" sz="700" b="1"/>
          </a:p>
          <a:p>
            <a:pPr eaLnBrk="1" hangingPunct="1"/>
            <a:endParaRPr lang="de-AT" altLang="de-DE" sz="700" b="1"/>
          </a:p>
        </p:txBody>
      </p:sp>
      <p:sp>
        <p:nvSpPr>
          <p:cNvPr id="39" name="Textfeld 87">
            <a:extLst>
              <a:ext uri="{FF2B5EF4-FFF2-40B4-BE49-F238E27FC236}">
                <a16:creationId xmlns:a16="http://schemas.microsoft.com/office/drawing/2014/main" id="{7D4A5339-4428-78AE-1358-FE8CF18B5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4294188"/>
            <a:ext cx="1223962" cy="1922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AT" altLang="de-DE" sz="700" b="1"/>
              <a:t>Beschaffungsmarkt: Input</a:t>
            </a:r>
          </a:p>
          <a:p>
            <a:pPr eaLnBrk="1" hangingPunct="1"/>
            <a:endParaRPr lang="de-AT" altLang="de-DE" sz="700"/>
          </a:p>
          <a:p>
            <a:pPr eaLnBrk="1" hangingPunct="1"/>
            <a:r>
              <a:rPr lang="de-AT" altLang="de-DE" sz="700" b="1"/>
              <a:t>Einkauf </a:t>
            </a:r>
            <a:r>
              <a:rPr lang="de-AT" altLang="de-DE" sz="700"/>
              <a:t>von Produktions-faktoren aufgrund Vereinbarungen (Kaufvertrag)</a:t>
            </a:r>
          </a:p>
          <a:p>
            <a:pPr eaLnBrk="1" hangingPunct="1"/>
            <a:endParaRPr lang="de-AT" altLang="de-DE" sz="700"/>
          </a:p>
          <a:p>
            <a:pPr eaLnBrk="1" hangingPunct="1"/>
            <a:r>
              <a:rPr lang="de-AT" altLang="de-DE" sz="700"/>
              <a:t>Traditionelle P-Faktoren:</a:t>
            </a:r>
          </a:p>
          <a:p>
            <a:pPr eaLnBrk="1" hangingPunct="1"/>
            <a:r>
              <a:rPr lang="de-AT" altLang="de-DE" sz="700"/>
              <a:t>1) Boden (z.B. Büro)</a:t>
            </a:r>
          </a:p>
          <a:p>
            <a:pPr eaLnBrk="1" hangingPunct="1"/>
            <a:r>
              <a:rPr lang="de-AT" altLang="de-DE" sz="700"/>
              <a:t>2) Arbeit (Mitarbeiter)</a:t>
            </a:r>
          </a:p>
          <a:p>
            <a:pPr eaLnBrk="1" hangingPunct="1"/>
            <a:r>
              <a:rPr lang="de-AT" altLang="de-DE" sz="700"/>
              <a:t>3) Kapital (Maschinen)</a:t>
            </a:r>
          </a:p>
          <a:p>
            <a:pPr eaLnBrk="1" hangingPunct="1"/>
            <a:endParaRPr lang="de-AT" altLang="de-DE" sz="700"/>
          </a:p>
          <a:p>
            <a:pPr eaLnBrk="1" hangingPunct="1"/>
            <a:r>
              <a:rPr lang="de-AT" altLang="de-DE" sz="700"/>
              <a:t>Moderne: P-Faktoren</a:t>
            </a:r>
          </a:p>
          <a:p>
            <a:pPr eaLnBrk="1" hangingPunct="1"/>
            <a:r>
              <a:rPr lang="de-AT" altLang="de-DE" sz="700"/>
              <a:t>4) Informationen </a:t>
            </a:r>
          </a:p>
          <a:p>
            <a:pPr eaLnBrk="1" hangingPunct="1"/>
            <a:r>
              <a:rPr lang="de-AT" altLang="de-DE" sz="700"/>
              <a:t>5) Innovationen</a:t>
            </a:r>
          </a:p>
          <a:p>
            <a:pPr eaLnBrk="1" hangingPunct="1"/>
            <a:endParaRPr lang="de-AT" altLang="de-DE" sz="700"/>
          </a:p>
          <a:p>
            <a:pPr eaLnBrk="1" hangingPunct="1">
              <a:buFontTx/>
              <a:buAutoNum type="arabicParenR"/>
            </a:pPr>
            <a:endParaRPr lang="de-AT" altLang="de-DE" sz="700"/>
          </a:p>
        </p:txBody>
      </p:sp>
      <p:pic>
        <p:nvPicPr>
          <p:cNvPr id="13327" name="Bild 8">
            <a:extLst>
              <a:ext uri="{FF2B5EF4-FFF2-40B4-BE49-F238E27FC236}">
                <a16:creationId xmlns:a16="http://schemas.microsoft.com/office/drawing/2014/main" id="{0A4E9D21-5CA5-A14A-022F-74861F6A03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5805488"/>
            <a:ext cx="3603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Bild 9">
            <a:extLst>
              <a:ext uri="{FF2B5EF4-FFF2-40B4-BE49-F238E27FC236}">
                <a16:creationId xmlns:a16="http://schemas.microsoft.com/office/drawing/2014/main" id="{BB7E9A55-20A1-B8EC-544E-69E65E02E8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589588"/>
            <a:ext cx="36036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1" name="Bild 10">
            <a:extLst>
              <a:ext uri="{FF2B5EF4-FFF2-40B4-BE49-F238E27FC236}">
                <a16:creationId xmlns:a16="http://schemas.microsoft.com/office/drawing/2014/main" id="{71F0D203-227B-DB93-AF92-A2178B7DA4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692150"/>
            <a:ext cx="36036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2" name="Textfeld 32">
            <a:extLst>
              <a:ext uri="{FF2B5EF4-FFF2-40B4-BE49-F238E27FC236}">
                <a16:creationId xmlns:a16="http://schemas.microsoft.com/office/drawing/2014/main" id="{CC99123A-8867-D8BA-095D-DC8EA998A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33375"/>
            <a:ext cx="38163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AT" altLang="de-DE" sz="800" b="1"/>
              <a:t>Analyse eines Unternehmens: PEST Modell + Natur, Stakeholder (Anspruchsgruppen)</a:t>
            </a:r>
          </a:p>
          <a:p>
            <a:pPr eaLnBrk="1" hangingPunct="1"/>
            <a:r>
              <a:rPr lang="de-AT" altLang="de-DE" sz="800" b="1"/>
              <a:t>(S18-19)</a:t>
            </a:r>
            <a:endParaRPr lang="de-AT" altLang="de-DE" sz="800"/>
          </a:p>
        </p:txBody>
      </p:sp>
      <p:sp>
        <p:nvSpPr>
          <p:cNvPr id="47" name="Richtungspfeil 46">
            <a:extLst>
              <a:ext uri="{FF2B5EF4-FFF2-40B4-BE49-F238E27FC236}">
                <a16:creationId xmlns:a16="http://schemas.microsoft.com/office/drawing/2014/main" id="{DE8A7B40-17A2-EE3A-5AEA-6545A6902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3862388"/>
            <a:ext cx="865187" cy="287337"/>
          </a:xfrm>
          <a:prstGeom prst="homePlate">
            <a:avLst>
              <a:gd name="adj" fmla="val 50003"/>
            </a:avLst>
          </a:prstGeom>
          <a:solidFill>
            <a:srgbClr val="DDD9C3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de-DE" sz="800" b="1" dirty="0">
                <a:solidFill>
                  <a:srgbClr val="000000"/>
                </a:solidFill>
                <a:latin typeface="+mn-lt"/>
                <a:ea typeface="+mn-ea"/>
              </a:rPr>
              <a:t>Beschaffung:</a:t>
            </a:r>
          </a:p>
          <a:p>
            <a:pPr algn="ctr">
              <a:defRPr/>
            </a:pP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</a:rPr>
              <a:t>Lieferanten</a:t>
            </a:r>
          </a:p>
        </p:txBody>
      </p:sp>
      <p:sp>
        <p:nvSpPr>
          <p:cNvPr id="48" name="Richtungspfeil 47">
            <a:extLst>
              <a:ext uri="{FF2B5EF4-FFF2-40B4-BE49-F238E27FC236}">
                <a16:creationId xmlns:a16="http://schemas.microsoft.com/office/drawing/2014/main" id="{57D12974-E16D-01E5-A669-4DE88E53F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3862388"/>
            <a:ext cx="792163" cy="287337"/>
          </a:xfrm>
          <a:prstGeom prst="homePlate">
            <a:avLst>
              <a:gd name="adj" fmla="val 49995"/>
            </a:avLst>
          </a:prstGeom>
          <a:solidFill>
            <a:srgbClr val="DDD9C3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de-DE" sz="800" b="1" dirty="0">
                <a:solidFill>
                  <a:srgbClr val="000000"/>
                </a:solidFill>
                <a:latin typeface="+mn-lt"/>
                <a:ea typeface="+mn-ea"/>
              </a:rPr>
              <a:t>Absatz:</a:t>
            </a:r>
          </a:p>
          <a:p>
            <a:pPr algn="ctr">
              <a:defRPr/>
            </a:pP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</a:rPr>
              <a:t>Kunden</a:t>
            </a:r>
          </a:p>
        </p:txBody>
      </p:sp>
      <p:pic>
        <p:nvPicPr>
          <p:cNvPr id="13333" name="Bild 48">
            <a:extLst>
              <a:ext uri="{FF2B5EF4-FFF2-40B4-BE49-F238E27FC236}">
                <a16:creationId xmlns:a16="http://schemas.microsoft.com/office/drawing/2014/main" id="{FCFDA8CD-7F99-FD74-2C83-F6860B19EF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789363"/>
            <a:ext cx="504825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feld 87">
            <a:extLst>
              <a:ext uri="{FF2B5EF4-FFF2-40B4-BE49-F238E27FC236}">
                <a16:creationId xmlns:a16="http://schemas.microsoft.com/office/drawing/2014/main" id="{1F42B057-AAC1-D43F-CEC9-744D403B6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3024188"/>
            <a:ext cx="39608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AT" altLang="de-DE" sz="800" b="1"/>
              <a:t>Unternehmen können 3 Sektoren zugeordnet werden (Arbeitsteilung)</a:t>
            </a:r>
          </a:p>
          <a:p>
            <a:pPr eaLnBrk="1" hangingPunct="1">
              <a:buFontTx/>
              <a:buAutoNum type="arabicParenR"/>
            </a:pPr>
            <a:r>
              <a:rPr lang="de-AT" altLang="de-DE" sz="800"/>
              <a:t>Primär: Bergbau, Land- und Forstwirtschaft</a:t>
            </a:r>
          </a:p>
          <a:p>
            <a:pPr eaLnBrk="1" hangingPunct="1">
              <a:buFontTx/>
              <a:buAutoNum type="arabicParenR"/>
            </a:pPr>
            <a:r>
              <a:rPr lang="de-AT" altLang="de-DE" sz="800"/>
              <a:t>Sekundär: Industrie &amp; Gewerbe &gt; Herstellung und Verarbeitung</a:t>
            </a:r>
          </a:p>
          <a:p>
            <a:pPr eaLnBrk="1" hangingPunct="1">
              <a:buFontTx/>
              <a:buAutoNum type="arabicParenR"/>
            </a:pPr>
            <a:r>
              <a:rPr lang="de-AT" altLang="de-DE" sz="800"/>
              <a:t>Tertiär: Dienstleistungen, Tourismus Handel, Gesundheit, Banken, etc.</a:t>
            </a:r>
          </a:p>
          <a:p>
            <a:pPr eaLnBrk="1" hangingPunct="1"/>
            <a:r>
              <a:rPr lang="de-AT" altLang="de-DE" sz="800" b="1"/>
              <a:t>Hauptaufgabe: </a:t>
            </a:r>
            <a:r>
              <a:rPr lang="de-AT" altLang="de-DE" sz="800"/>
              <a:t>Bereitstellung von Gütern und Dienstleistungen zur Bedürfnisbefriedigung</a:t>
            </a:r>
          </a:p>
          <a:p>
            <a:pPr eaLnBrk="1" hangingPunct="1"/>
            <a:r>
              <a:rPr lang="de-AT" altLang="de-DE" sz="800"/>
              <a:t>                             </a:t>
            </a:r>
            <a:r>
              <a:rPr lang="de-AT" altLang="de-DE" sz="800" b="1"/>
              <a:t>Wertschöpfung: </a:t>
            </a:r>
            <a:r>
              <a:rPr lang="de-AT" altLang="de-DE" sz="800"/>
              <a:t> Unternehmensleistung </a:t>
            </a:r>
            <a:r>
              <a:rPr lang="mr-IN" altLang="de-DE" sz="800"/>
              <a:t>–</a:t>
            </a:r>
            <a:r>
              <a:rPr lang="de-AT" altLang="de-DE" sz="800"/>
              <a:t> Vorleistungen </a:t>
            </a:r>
            <a:r>
              <a:rPr lang="de-AT" altLang="de-DE" sz="800" b="1"/>
              <a:t>&gt; BIP Beitrag 	</a:t>
            </a:r>
            <a:r>
              <a:rPr lang="de-AT" altLang="de-DE" sz="800"/>
              <a:t> </a:t>
            </a:r>
          </a:p>
        </p:txBody>
      </p:sp>
      <p:sp>
        <p:nvSpPr>
          <p:cNvPr id="25" name="Textfeld 87">
            <a:extLst>
              <a:ext uri="{FF2B5EF4-FFF2-40B4-BE49-F238E27FC236}">
                <a16:creationId xmlns:a16="http://schemas.microsoft.com/office/drawing/2014/main" id="{798C657A-E0AE-75DC-3ED9-30181669E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6186488"/>
            <a:ext cx="41036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AT" altLang="de-DE" sz="800" b="1"/>
              <a:t>Nebenergebnisse der Unternehmensprozesse:          Abfall, Risiken, Schadstoffemissionen</a:t>
            </a:r>
          </a:p>
          <a:p>
            <a:pPr eaLnBrk="1" hangingPunct="1"/>
            <a:r>
              <a:rPr lang="de-AT" altLang="de-DE" sz="800" b="1"/>
              <a:t>Rückkoppelung  &lt;-   Wiederverwertung  </a:t>
            </a:r>
            <a:r>
              <a:rPr lang="de-AT" altLang="de-DE" sz="800"/>
              <a:t>(Recycling, Upcycling, Downcycling)   </a:t>
            </a:r>
            <a:r>
              <a:rPr lang="de-AT" altLang="de-DE" sz="800" b="1"/>
              <a:t>&lt;-   Vermeidung</a:t>
            </a:r>
          </a:p>
          <a:p>
            <a:pPr eaLnBrk="1" hangingPunct="1"/>
            <a:endParaRPr lang="de-AT" altLang="de-DE" sz="800" b="1"/>
          </a:p>
          <a:p>
            <a:pPr eaLnBrk="1" hangingPunct="1"/>
            <a:r>
              <a:rPr lang="de-AT" altLang="de-DE" sz="800" b="1"/>
              <a:t>Produktivität: </a:t>
            </a:r>
            <a:r>
              <a:rPr lang="de-AT" altLang="de-DE" sz="800"/>
              <a:t>Jedes Unternehmen möchte wirtschaftlich/produktiv mit Ressourcen umgehen</a:t>
            </a:r>
          </a:p>
          <a:p>
            <a:pPr eaLnBrk="1" hangingPunct="1"/>
            <a:r>
              <a:rPr lang="de-AT" altLang="de-DE" sz="800" b="1"/>
              <a:t>Berechnung: Output/Input z.B. </a:t>
            </a:r>
            <a:r>
              <a:rPr lang="de-AT" altLang="de-DE" sz="800"/>
              <a:t>Produktionsmenge/Arbeitsstunden, Menge / Materialinput...</a:t>
            </a:r>
          </a:p>
        </p:txBody>
      </p:sp>
      <p:sp>
        <p:nvSpPr>
          <p:cNvPr id="26" name="Textfeld 87">
            <a:extLst>
              <a:ext uri="{FF2B5EF4-FFF2-40B4-BE49-F238E27FC236}">
                <a16:creationId xmlns:a16="http://schemas.microsoft.com/office/drawing/2014/main" id="{9D7969F9-97B7-74B1-E0EE-28717B723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3933825"/>
            <a:ext cx="2087563" cy="1168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AT" altLang="de-DE" sz="700" b="1"/>
              <a:t>Ökonomische Dimension </a:t>
            </a:r>
          </a:p>
          <a:p>
            <a:pPr eaLnBrk="1" hangingPunct="1"/>
            <a:endParaRPr lang="de-AT" altLang="de-DE" sz="700"/>
          </a:p>
          <a:p>
            <a:pPr eaLnBrk="1" hangingPunct="1"/>
            <a:r>
              <a:rPr lang="de-AT" altLang="de-DE" sz="700" b="1"/>
              <a:t>Umsatzziele:</a:t>
            </a:r>
          </a:p>
          <a:p>
            <a:pPr eaLnBrk="1" hangingPunct="1"/>
            <a:r>
              <a:rPr lang="de-AT" altLang="de-DE" sz="700"/>
              <a:t>Verkäufe, Marktanteile,...</a:t>
            </a:r>
          </a:p>
          <a:p>
            <a:pPr eaLnBrk="1" hangingPunct="1"/>
            <a:r>
              <a:rPr lang="de-AT" altLang="de-DE" sz="700" b="1"/>
              <a:t>Gewinnorientierung:</a:t>
            </a:r>
          </a:p>
          <a:p>
            <a:pPr eaLnBrk="1" hangingPunct="1"/>
            <a:r>
              <a:rPr lang="de-AT" altLang="de-DE" sz="700"/>
              <a:t>Erträge </a:t>
            </a:r>
            <a:r>
              <a:rPr lang="mr-IN" altLang="de-DE" sz="700"/>
              <a:t>–</a:t>
            </a:r>
            <a:r>
              <a:rPr lang="de-AT" altLang="de-DE" sz="700"/>
              <a:t> Aufwendungen = Gewinn od. Verlust</a:t>
            </a:r>
          </a:p>
          <a:p>
            <a:pPr eaLnBrk="1" hangingPunct="1"/>
            <a:r>
              <a:rPr lang="de-AT" altLang="de-DE" sz="700" b="1"/>
              <a:t>Produktivität: Output / Input </a:t>
            </a:r>
          </a:p>
          <a:p>
            <a:pPr eaLnBrk="1" hangingPunct="1"/>
            <a:r>
              <a:rPr lang="de-AT" altLang="de-DE" sz="700"/>
              <a:t>z.B. 100 Stück pro Mitarbeiter,...</a:t>
            </a:r>
          </a:p>
          <a:p>
            <a:pPr eaLnBrk="1" hangingPunct="1"/>
            <a:r>
              <a:rPr lang="de-AT" altLang="de-DE" sz="700" b="1"/>
              <a:t>Wettbewerbsfähigkeit</a:t>
            </a:r>
            <a:endParaRPr lang="de-AT" altLang="de-DE" sz="700"/>
          </a:p>
          <a:p>
            <a:pPr eaLnBrk="1" hangingPunct="1"/>
            <a:r>
              <a:rPr lang="de-AT" altLang="de-DE" sz="700"/>
              <a:t>Lohnstückkosten gegenüber der Konkurrenz</a:t>
            </a:r>
          </a:p>
        </p:txBody>
      </p:sp>
      <p:sp>
        <p:nvSpPr>
          <p:cNvPr id="31769" name="Textfeld 32">
            <a:extLst>
              <a:ext uri="{FF2B5EF4-FFF2-40B4-BE49-F238E27FC236}">
                <a16:creationId xmlns:a16="http://schemas.microsoft.com/office/drawing/2014/main" id="{8F5B50C7-4E43-105C-1EB7-57B8BBCF2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3068638"/>
            <a:ext cx="39957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AT" altLang="de-DE" sz="800" b="1"/>
              <a:t>Nachhaltigkeit (Planet für zukünftige Generationen erhalten) durch Interessensausgleich:</a:t>
            </a:r>
          </a:p>
          <a:p>
            <a:pPr eaLnBrk="1" hangingPunct="1"/>
            <a:r>
              <a:rPr lang="de-AT" altLang="de-DE" sz="800" b="1"/>
              <a:t>S 46</a:t>
            </a:r>
          </a:p>
        </p:txBody>
      </p:sp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3CB71B71-CD29-17B6-65CB-C9EFD2D990FC}"/>
              </a:ext>
            </a:extLst>
          </p:cNvPr>
          <p:cNvCxnSpPr>
            <a:cxnSpLocks noChangeShapeType="1"/>
            <a:stCxn id="31762" idx="3"/>
          </p:cNvCxnSpPr>
          <p:nvPr/>
        </p:nvCxnSpPr>
        <p:spPr bwMode="auto">
          <a:xfrm flipH="1">
            <a:off x="4067175" y="503238"/>
            <a:ext cx="865188" cy="40481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3F8F874F-7577-74D1-0C10-724C4D0B96E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348038" y="1268413"/>
            <a:ext cx="1584325" cy="2159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Textfeld 87">
            <a:extLst>
              <a:ext uri="{FF2B5EF4-FFF2-40B4-BE49-F238E27FC236}">
                <a16:creationId xmlns:a16="http://schemas.microsoft.com/office/drawing/2014/main" id="{7F56A457-A2B0-51C5-922D-0D2007C0D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5300663"/>
            <a:ext cx="1871663" cy="12779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AT" altLang="de-DE" sz="700" b="1"/>
              <a:t>Ökologische Dimension</a:t>
            </a:r>
          </a:p>
          <a:p>
            <a:pPr eaLnBrk="1" hangingPunct="1"/>
            <a:endParaRPr lang="de-AT" altLang="de-DE" sz="700"/>
          </a:p>
          <a:p>
            <a:pPr eaLnBrk="1" hangingPunct="1"/>
            <a:r>
              <a:rPr lang="de-AT" altLang="de-DE" sz="700" b="1"/>
              <a:t>Naturschonung</a:t>
            </a:r>
          </a:p>
          <a:p>
            <a:pPr eaLnBrk="1" hangingPunct="1"/>
            <a:endParaRPr lang="de-AT" altLang="de-DE" sz="700"/>
          </a:p>
          <a:p>
            <a:pPr eaLnBrk="1" hangingPunct="1"/>
            <a:r>
              <a:rPr lang="de-AT" altLang="de-DE" sz="700" b="1"/>
              <a:t>Rohstoffschonung</a:t>
            </a:r>
          </a:p>
          <a:p>
            <a:pPr eaLnBrk="1" hangingPunct="1"/>
            <a:r>
              <a:rPr lang="de-AT" altLang="de-DE" sz="700"/>
              <a:t>beim Input z.B. auf lokale Rohstoffe setzen</a:t>
            </a:r>
          </a:p>
          <a:p>
            <a:pPr eaLnBrk="1" hangingPunct="1"/>
            <a:r>
              <a:rPr lang="de-AT" altLang="de-DE" sz="700" b="1"/>
              <a:t>Emissionsminderung</a:t>
            </a:r>
          </a:p>
          <a:p>
            <a:pPr eaLnBrk="1" hangingPunct="1"/>
            <a:r>
              <a:rPr lang="de-AT" altLang="de-DE" sz="700"/>
              <a:t>z.B. Vermeidung von Schadstoffausstoß, Filter</a:t>
            </a:r>
          </a:p>
          <a:p>
            <a:pPr eaLnBrk="1" hangingPunct="1"/>
            <a:r>
              <a:rPr lang="de-AT" altLang="de-DE" sz="700" b="1"/>
              <a:t>Wahrung der Lebensgrundlagen &amp; Lebensqualität</a:t>
            </a:r>
          </a:p>
          <a:p>
            <a:pPr eaLnBrk="1" hangingPunct="1"/>
            <a:endParaRPr lang="de-AT" altLang="de-DE" sz="700"/>
          </a:p>
        </p:txBody>
      </p:sp>
      <p:sp>
        <p:nvSpPr>
          <p:cNvPr id="33" name="Textfeld 87">
            <a:extLst>
              <a:ext uri="{FF2B5EF4-FFF2-40B4-BE49-F238E27FC236}">
                <a16:creationId xmlns:a16="http://schemas.microsoft.com/office/drawing/2014/main" id="{9D6F4962-BBCF-2FEA-5529-4591F0FB9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5300663"/>
            <a:ext cx="1655762" cy="11699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de-AT" sz="700" b="1" dirty="0"/>
              <a:t>Soziale Dimension</a:t>
            </a:r>
          </a:p>
          <a:p>
            <a:pPr eaLnBrk="1" hangingPunct="1">
              <a:defRPr/>
            </a:pPr>
            <a:endParaRPr lang="de-AT" sz="700" dirty="0"/>
          </a:p>
          <a:p>
            <a:pPr eaLnBrk="1" hangingPunct="1">
              <a:defRPr/>
            </a:pPr>
            <a:r>
              <a:rPr lang="de-AT" sz="700" b="1" dirty="0"/>
              <a:t>Faire Arbeitsbedingungen</a:t>
            </a:r>
          </a:p>
          <a:p>
            <a:pPr eaLnBrk="1" hangingPunct="1">
              <a:defRPr/>
            </a:pPr>
            <a:r>
              <a:rPr lang="de-AT" sz="700" dirty="0"/>
              <a:t>Keine Ausbeutung</a:t>
            </a:r>
          </a:p>
          <a:p>
            <a:pPr eaLnBrk="1" hangingPunct="1">
              <a:defRPr/>
            </a:pPr>
            <a:r>
              <a:rPr lang="de-AT" sz="700" b="1" dirty="0"/>
              <a:t>Mitbestimmung</a:t>
            </a:r>
          </a:p>
          <a:p>
            <a:pPr eaLnBrk="1" hangingPunct="1">
              <a:defRPr/>
            </a:pPr>
            <a:endParaRPr lang="de-AT" sz="700" b="1" dirty="0"/>
          </a:p>
          <a:p>
            <a:pPr eaLnBrk="1" hangingPunct="1">
              <a:defRPr/>
            </a:pPr>
            <a:r>
              <a:rPr lang="de-AT" sz="700" b="1" dirty="0"/>
              <a:t>Arbeitsplatzsicherheit</a:t>
            </a:r>
          </a:p>
          <a:p>
            <a:pPr eaLnBrk="1" hangingPunct="1">
              <a:defRPr/>
            </a:pPr>
            <a:endParaRPr lang="de-AT" sz="700" b="1" dirty="0"/>
          </a:p>
          <a:p>
            <a:pPr eaLnBrk="1" hangingPunct="1">
              <a:defRPr/>
            </a:pPr>
            <a:r>
              <a:rPr lang="de-AT" sz="700" b="1" dirty="0"/>
              <a:t>Gesellschaftliche Verantwortung</a:t>
            </a:r>
          </a:p>
          <a:p>
            <a:pPr eaLnBrk="1" hangingPunct="1">
              <a:defRPr/>
            </a:pPr>
            <a:endParaRPr lang="de-AT" sz="700" dirty="0"/>
          </a:p>
        </p:txBody>
      </p:sp>
      <p:sp>
        <p:nvSpPr>
          <p:cNvPr id="36" name="Textfeld 87">
            <a:extLst>
              <a:ext uri="{FF2B5EF4-FFF2-40B4-BE49-F238E27FC236}">
                <a16:creationId xmlns:a16="http://schemas.microsoft.com/office/drawing/2014/main" id="{927F1A34-4270-7E79-3760-20790D579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6050" y="3284538"/>
            <a:ext cx="38893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AT" altLang="de-DE" sz="800"/>
              <a:t>3 Dimensionen der Nachhaltigkeit</a:t>
            </a:r>
          </a:p>
          <a:p>
            <a:pPr eaLnBrk="1" hangingPunct="1">
              <a:buFontTx/>
              <a:buAutoNum type="arabicParenR"/>
            </a:pPr>
            <a:r>
              <a:rPr lang="de-AT" altLang="de-DE" sz="800"/>
              <a:t>Ökonomie (Wirtschaft)</a:t>
            </a:r>
          </a:p>
          <a:p>
            <a:pPr eaLnBrk="1" hangingPunct="1">
              <a:buFontTx/>
              <a:buAutoNum type="arabicParenR"/>
            </a:pPr>
            <a:r>
              <a:rPr lang="de-AT" altLang="de-DE" sz="800"/>
              <a:t>Ökologie (Umwelt)</a:t>
            </a:r>
          </a:p>
          <a:p>
            <a:pPr eaLnBrk="1" hangingPunct="1">
              <a:buFontTx/>
              <a:buAutoNum type="arabicParenR"/>
            </a:pPr>
            <a:r>
              <a:rPr lang="de-AT" altLang="de-DE" sz="800"/>
              <a:t>Sozial (Gesellschaft)</a:t>
            </a:r>
          </a:p>
        </p:txBody>
      </p:sp>
      <p:sp>
        <p:nvSpPr>
          <p:cNvPr id="37" name="Textfeld 87">
            <a:extLst>
              <a:ext uri="{FF2B5EF4-FFF2-40B4-BE49-F238E27FC236}">
                <a16:creationId xmlns:a16="http://schemas.microsoft.com/office/drawing/2014/main" id="{EDADC5EE-22A9-EE3E-863A-F4E6301E9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425" y="2349500"/>
            <a:ext cx="3889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de-AT" sz="800" b="1" dirty="0"/>
              <a:t>Unternehmen / Begriffe S 30</a:t>
            </a:r>
          </a:p>
          <a:p>
            <a:pPr marL="228600" indent="-228600" eaLnBrk="1" hangingPunct="1">
              <a:buFontTx/>
              <a:buAutoNum type="arabicParenR"/>
              <a:defRPr/>
            </a:pPr>
            <a:r>
              <a:rPr lang="de-AT" sz="800" dirty="0"/>
              <a:t>Firma: Name </a:t>
            </a:r>
          </a:p>
          <a:p>
            <a:pPr marL="228600" indent="-228600" eaLnBrk="1" hangingPunct="1">
              <a:buFontTx/>
              <a:buAutoNum type="arabicParenR"/>
              <a:defRPr/>
            </a:pPr>
            <a:r>
              <a:rPr lang="de-AT" sz="800" dirty="0"/>
              <a:t>Betrieb: Produktionseinheit d.h. ein Unternehmen kann mehrere Betriebe haben</a:t>
            </a:r>
          </a:p>
          <a:p>
            <a:pPr marL="228600" indent="-228600" eaLnBrk="1" hangingPunct="1">
              <a:buFontTx/>
              <a:buAutoNum type="arabicParenR"/>
              <a:defRPr/>
            </a:pPr>
            <a:r>
              <a:rPr lang="de-AT" sz="800" dirty="0"/>
              <a:t>Unternehmen: umfasst alles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40" grpId="0" animBg="1"/>
      <p:bldP spid="41" grpId="0" animBg="1"/>
      <p:bldP spid="39" grpId="0" animBg="1"/>
      <p:bldP spid="47" grpId="0" animBg="1"/>
      <p:bldP spid="48" grpId="0" animBg="1"/>
      <p:bldP spid="24" grpId="0"/>
      <p:bldP spid="25" grpId="0"/>
      <p:bldP spid="26" grpId="0" animBg="1"/>
      <p:bldP spid="32" grpId="0" animBg="1"/>
      <p:bldP spid="33" grpId="0" animBg="1"/>
      <p:bldP spid="36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78CFE67-A547-6BB1-C7A7-BF8358B59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644"/>
            <a:ext cx="9144000" cy="6450711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EA21C459-5CE0-3CA4-241B-34071724E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4757" y="5373216"/>
            <a:ext cx="5220072" cy="76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86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31382A99-0997-8616-6378-CE5FEBD01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098"/>
            <a:ext cx="9144000" cy="633780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72777490-A6FB-D33C-C6F3-C8CFEB3CD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628800"/>
            <a:ext cx="4716016" cy="155372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B91ABE5-F0A0-7FCB-2143-1745E254CF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5654462"/>
            <a:ext cx="4248472" cy="107414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FBB93CC-3CB6-C565-AE38-0FD1B7740C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8234" y="3201248"/>
            <a:ext cx="4427984" cy="94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26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1">
            <a:extLst>
              <a:ext uri="{FF2B5EF4-FFF2-40B4-BE49-F238E27FC236}">
                <a16:creationId xmlns:a16="http://schemas.microsoft.com/office/drawing/2014/main" id="{384B3A78-29B0-2573-CD25-8EA196BC7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90" y="0"/>
            <a:ext cx="8229600" cy="1143000"/>
          </a:xfrm>
        </p:spPr>
        <p:txBody>
          <a:bodyPr/>
          <a:lstStyle/>
          <a:p>
            <a:r>
              <a:rPr lang="de-DE" altLang="de-DE" dirty="0">
                <a:ea typeface="ＭＳ Ｐゴシック" panose="020B0600070205080204" pitchFamily="34" charset="-128"/>
              </a:rPr>
              <a:t>Analyse eines Unternehmens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A5E1BE3-06B3-AA40-E7F3-E48BFBD5C6B0}"/>
              </a:ext>
            </a:extLst>
          </p:cNvPr>
          <p:cNvSpPr txBox="1"/>
          <p:nvPr/>
        </p:nvSpPr>
        <p:spPr>
          <a:xfrm>
            <a:off x="2286000" y="-12683103"/>
            <a:ext cx="6400800" cy="8586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AT" sz="8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Unternehmensportrait auf </a:t>
            </a:r>
            <a:r>
              <a:rPr lang="de-AT" sz="800" b="0" i="0" u="none" strike="noStrike" dirty="0" err="1">
                <a:solidFill>
                  <a:srgbClr val="666666"/>
                </a:solidFill>
                <a:effectLst/>
                <a:latin typeface="Helvetica" pitchFamily="2" charset="0"/>
              </a:rPr>
              <a:t>Powerpoint</a:t>
            </a:r>
            <a:r>
              <a:rPr lang="de-AT" sz="8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:</a:t>
            </a:r>
          </a:p>
          <a:p>
            <a:pPr algn="l"/>
            <a:r>
              <a:rPr lang="de-AT" sz="8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1 Unternehmensbeschreibung, Geschichte, Personen,...</a:t>
            </a:r>
          </a:p>
          <a:p>
            <a:pPr algn="l"/>
            <a:r>
              <a:rPr lang="de-AT" sz="8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2 Makroumfeld (</a:t>
            </a:r>
            <a:r>
              <a:rPr lang="de-AT" sz="800" b="0" i="0" u="none" strike="noStrike" dirty="0" err="1">
                <a:solidFill>
                  <a:srgbClr val="666666"/>
                </a:solidFill>
                <a:effectLst/>
                <a:latin typeface="Helvetica" pitchFamily="2" charset="0"/>
              </a:rPr>
              <a:t>PESTle</a:t>
            </a:r>
            <a:r>
              <a:rPr lang="de-AT" sz="8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) und Mikroumfeld (Stakeholder und Interessen),</a:t>
            </a:r>
          </a:p>
          <a:p>
            <a:pPr algn="l"/>
            <a:r>
              <a:rPr lang="de-AT" sz="8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3 Zentrale Unternehmensprozesse (Input ... bis Output, Wie erfolgreich ist das Unternehmen, Nebenergebnisse),</a:t>
            </a:r>
          </a:p>
          <a:p>
            <a:pPr algn="l"/>
            <a:r>
              <a:rPr lang="de-AT" sz="8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4 Nachhaltigkeit </a:t>
            </a:r>
          </a:p>
          <a:p>
            <a:pPr algn="l"/>
            <a:r>
              <a:rPr lang="de-AT" sz="8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und min. 5 Fragen an das Management der Unternehmen...</a:t>
            </a:r>
          </a:p>
          <a:p>
            <a:pPr algn="l"/>
            <a:r>
              <a:rPr lang="de-AT" sz="8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bis 25.1.</a:t>
            </a:r>
          </a:p>
          <a:p>
            <a:pPr algn="l"/>
            <a:r>
              <a:rPr lang="de-AT" sz="8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 </a:t>
            </a:r>
          </a:p>
          <a:p>
            <a:pPr algn="l"/>
            <a:r>
              <a:rPr lang="de-AT" sz="8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am 26.1. 17h Call mit den Unternehmen</a:t>
            </a:r>
          </a:p>
          <a:p>
            <a:pPr algn="l"/>
            <a:r>
              <a:rPr lang="de-AT" sz="8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 </a:t>
            </a:r>
          </a:p>
          <a:p>
            <a:pPr algn="l"/>
            <a:r>
              <a:rPr lang="de-AT" sz="8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Gruppe 1: Kommunalkredit: Nora Steiner (Leiterin HR Abteilung)</a:t>
            </a:r>
          </a:p>
          <a:p>
            <a:pPr algn="l"/>
            <a:r>
              <a:rPr lang="de-AT" sz="800" b="0" i="0" u="sng" strike="noStrike" dirty="0">
                <a:solidFill>
                  <a:srgbClr val="C26D00"/>
                </a:solidFill>
                <a:effectLst/>
                <a:latin typeface="Helvetica" pitchFamily="2" charset="0"/>
                <a:hlinkClick r:id="rId2" tooltip="https://www.ionica.energy/wordpress/wp-content/uploads/2019/06/4_Kettenhuber_Kommunalkredit_Austria_IONICA.pdf"/>
              </a:rPr>
              <a:t>https://www.ionica.energy/wordpress/wp-content/uploads/2019/06/4_Kettenhuber_Kommunalkredit_Austria_IONICA.pdf</a:t>
            </a:r>
            <a:endParaRPr lang="de-AT" sz="800" b="0" i="0" u="none" strike="noStrike" dirty="0">
              <a:solidFill>
                <a:srgbClr val="666666"/>
              </a:solidFill>
              <a:effectLst/>
              <a:latin typeface="Helvetica" pitchFamily="2" charset="0"/>
            </a:endParaRPr>
          </a:p>
          <a:p>
            <a:pPr algn="l"/>
            <a:r>
              <a:rPr lang="de-AT" sz="800" b="0" i="0" u="sng" strike="noStrike" dirty="0">
                <a:solidFill>
                  <a:srgbClr val="C26D00"/>
                </a:solidFill>
                <a:effectLst/>
                <a:latin typeface="Helvetica" pitchFamily="2" charset="0"/>
                <a:hlinkClick r:id="rId3" tooltip="https://www.kommunalkredit.at/fileadmin/user_upload/Processed/Investor-Relations/Praesentationen/221223-Kommunalkredit-Company-Presentation-DE.pdf"/>
              </a:rPr>
              <a:t>https://www.kommunalkredit.at/fileadmin/user_upload/Processed/Investor-Relations/Praesentationen/221223-Kommunalkredit-Company-Presentation-DE.pdf</a:t>
            </a:r>
            <a:endParaRPr lang="de-AT" sz="800" b="0" i="0" u="none" strike="noStrike" dirty="0">
              <a:solidFill>
                <a:srgbClr val="666666"/>
              </a:solidFill>
              <a:effectLst/>
              <a:latin typeface="Helvetica" pitchFamily="2" charset="0"/>
            </a:endParaRPr>
          </a:p>
          <a:p>
            <a:pPr algn="l"/>
            <a:r>
              <a:rPr lang="de-AT" sz="800" b="0" i="0" u="sng" strike="noStrike" dirty="0">
                <a:solidFill>
                  <a:srgbClr val="C26D00"/>
                </a:solidFill>
                <a:effectLst/>
                <a:latin typeface="Helvetica" pitchFamily="2" charset="0"/>
                <a:hlinkClick r:id="rId4" tooltip="https://www.northdata.de/Kommunalkredit+Austria+AG,+Wien/45776v"/>
              </a:rPr>
              <a:t>https://www.northdata.de/Kommunalkredit+Austria+AG,+Wien/45776v</a:t>
            </a:r>
            <a:endParaRPr lang="de-AT" sz="800" b="0" i="0" u="none" strike="noStrike" dirty="0">
              <a:solidFill>
                <a:srgbClr val="666666"/>
              </a:solidFill>
              <a:effectLst/>
              <a:latin typeface="Helvetica" pitchFamily="2" charset="0"/>
            </a:endParaRPr>
          </a:p>
          <a:p>
            <a:pPr algn="l"/>
            <a:r>
              <a:rPr lang="de-AT" sz="8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 </a:t>
            </a:r>
          </a:p>
          <a:p>
            <a:pPr algn="l"/>
            <a:r>
              <a:rPr lang="de-AT" sz="8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Gruppe 2: Hartlauer: Johannes Weinzierl (Geschäftsführung)</a:t>
            </a:r>
          </a:p>
          <a:p>
            <a:pPr algn="l"/>
            <a:r>
              <a:rPr lang="de-AT" sz="8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Videos auf </a:t>
            </a:r>
            <a:r>
              <a:rPr lang="de-AT" sz="800" b="0" i="0" u="none" strike="noStrike" dirty="0" err="1">
                <a:solidFill>
                  <a:srgbClr val="666666"/>
                </a:solidFill>
                <a:effectLst/>
                <a:latin typeface="Helvetica" pitchFamily="2" charset="0"/>
              </a:rPr>
              <a:t>Youtube</a:t>
            </a:r>
            <a:r>
              <a:rPr lang="de-AT" sz="8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 über Hartlauer, Raiffeisen, Artikel in Zeitungen</a:t>
            </a:r>
          </a:p>
          <a:p>
            <a:pPr algn="l"/>
            <a:r>
              <a:rPr lang="de-AT" sz="800" b="0" i="0" u="sng" strike="noStrike" dirty="0">
                <a:solidFill>
                  <a:srgbClr val="C26D00"/>
                </a:solidFill>
                <a:effectLst/>
                <a:latin typeface="Helvetica" pitchFamily="2" charset="0"/>
                <a:hlinkClick r:id="rId5" tooltip="https://www.northdata.de/Hartlauer+Handelsgesellschaft+mbH,+Steyr/122018p"/>
              </a:rPr>
              <a:t>https://www.northdata.de/Hartlauer+Handelsgesellschaft+mbH,+Steyr/122018p</a:t>
            </a:r>
            <a:endParaRPr lang="de-AT" sz="800" b="0" i="0" u="none" strike="noStrike" dirty="0">
              <a:solidFill>
                <a:srgbClr val="666666"/>
              </a:solidFill>
              <a:effectLst/>
              <a:latin typeface="Helvetica" pitchFamily="2" charset="0"/>
            </a:endParaRPr>
          </a:p>
          <a:p>
            <a:pPr algn="l"/>
            <a:r>
              <a:rPr lang="de-AT" sz="8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 </a:t>
            </a:r>
          </a:p>
          <a:p>
            <a:pPr algn="l"/>
            <a:r>
              <a:rPr lang="de-AT" sz="8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Gruppe 3: Österreichischer Bundesverlag: Johannes </a:t>
            </a:r>
            <a:r>
              <a:rPr lang="de-AT" sz="800" b="0" i="0" u="none" strike="noStrike" dirty="0" err="1">
                <a:solidFill>
                  <a:srgbClr val="666666"/>
                </a:solidFill>
                <a:effectLst/>
                <a:latin typeface="Helvetica" pitchFamily="2" charset="0"/>
              </a:rPr>
              <a:t>Schulyok</a:t>
            </a:r>
            <a:r>
              <a:rPr lang="de-AT" sz="8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 (Geschäftsführer)</a:t>
            </a:r>
          </a:p>
          <a:p>
            <a:pPr algn="l"/>
            <a:r>
              <a:rPr lang="de-AT" sz="800" b="0" i="0" u="sng" strike="noStrike" dirty="0">
                <a:solidFill>
                  <a:srgbClr val="C26D00"/>
                </a:solidFill>
                <a:effectLst/>
                <a:latin typeface="Helvetica" pitchFamily="2" charset="0"/>
                <a:hlinkClick r:id="rId6" tooltip="https://de.wikipedia.org/wiki/Österreichischer_Bundesverlag https://www.youtube.com/watch?v=EuzaNlBhk64 https://www.youtube.com/watch?v=O1qsph54Rfk https://kurier.at/wirtschaft/businessoesterreich/schulbuecher-als-geschaeftsmodell/235.826.791"/>
              </a:rPr>
              <a:t>https://de.wikipedia.org/wiki/Österreichischer_Bundesverlag</a:t>
            </a:r>
            <a:endParaRPr lang="de-AT" sz="800" b="0" i="0" u="none" strike="noStrike" dirty="0">
              <a:solidFill>
                <a:srgbClr val="666666"/>
              </a:solidFill>
              <a:effectLst/>
              <a:latin typeface="Helvetica" pitchFamily="2" charset="0"/>
            </a:endParaRPr>
          </a:p>
          <a:p>
            <a:pPr algn="l"/>
            <a:r>
              <a:rPr lang="de-AT" sz="800" b="0" i="0" u="sng" strike="noStrike" dirty="0">
                <a:solidFill>
                  <a:srgbClr val="C26D00"/>
                </a:solidFill>
                <a:effectLst/>
                <a:latin typeface="Helvetica" pitchFamily="2" charset="0"/>
                <a:hlinkClick r:id="rId7" tooltip="https://www.oebv.at/ueber-uns"/>
              </a:rPr>
              <a:t>https://www.oebv.at/ueber-uns</a:t>
            </a:r>
            <a:endParaRPr lang="de-AT" sz="800" b="0" i="0" u="none" strike="noStrike" dirty="0">
              <a:solidFill>
                <a:srgbClr val="666666"/>
              </a:solidFill>
              <a:effectLst/>
              <a:latin typeface="Helvetica" pitchFamily="2" charset="0"/>
            </a:endParaRPr>
          </a:p>
          <a:p>
            <a:pPr algn="l"/>
            <a:r>
              <a:rPr lang="de-AT" sz="800" b="0" i="0" u="sng" strike="noStrike" dirty="0">
                <a:solidFill>
                  <a:srgbClr val="C26D00"/>
                </a:solidFill>
                <a:effectLst/>
                <a:latin typeface="Helvetica" pitchFamily="2" charset="0"/>
                <a:hlinkClick r:id="rId8" tooltip="https://epub.jku.at/obvulihs/download/pdf/2272054?originalFilename=true"/>
              </a:rPr>
              <a:t>https://epub.jku.at/obvulihs/download/pdf/2272054?originalFilename=true</a:t>
            </a:r>
            <a:endParaRPr lang="de-AT" sz="800" b="0" i="0" u="none" strike="noStrike" dirty="0">
              <a:solidFill>
                <a:srgbClr val="666666"/>
              </a:solidFill>
              <a:effectLst/>
              <a:latin typeface="Helvetica" pitchFamily="2" charset="0"/>
            </a:endParaRPr>
          </a:p>
          <a:p>
            <a:pPr algn="l"/>
            <a:r>
              <a:rPr lang="de-AT" sz="800" b="0" i="0" u="sng" strike="noStrike" dirty="0">
                <a:solidFill>
                  <a:srgbClr val="C26D00"/>
                </a:solidFill>
                <a:effectLst/>
                <a:latin typeface="Helvetica" pitchFamily="2" charset="0"/>
                <a:hlinkClick r:id="rId6" tooltip="https://de.wikipedia.org/wiki/Österreichischer_Bundesverlag https://www.youtube.com/watch?v=EuzaNlBhk64 https://www.youtube.com/watch?v=O1qsph54Rfk https://kurier.at/wirtschaft/businessoesterreich/schulbuecher-als-geschaeftsmodell/235.826.791"/>
              </a:rPr>
              <a:t>https://www.youtube.com/watch?v=EuzaNlBhk64</a:t>
            </a:r>
            <a:endParaRPr lang="de-AT" sz="800" b="0" i="0" u="none" strike="noStrike" dirty="0">
              <a:solidFill>
                <a:srgbClr val="666666"/>
              </a:solidFill>
              <a:effectLst/>
              <a:latin typeface="Helvetica" pitchFamily="2" charset="0"/>
            </a:endParaRPr>
          </a:p>
          <a:p>
            <a:pPr algn="l"/>
            <a:r>
              <a:rPr lang="de-AT" sz="800" b="0" i="0" u="sng" strike="noStrike" dirty="0">
                <a:solidFill>
                  <a:srgbClr val="C26D00"/>
                </a:solidFill>
                <a:effectLst/>
                <a:latin typeface="Helvetica" pitchFamily="2" charset="0"/>
                <a:hlinkClick r:id="rId6" tooltip="https://de.wikipedia.org/wiki/Österreichischer_Bundesverlag https://www.youtube.com/watch?v=EuzaNlBhk64 https://www.youtube.com/watch?v=O1qsph54Rfk https://kurier.at/wirtschaft/businessoesterreich/schulbuecher-als-geschaeftsmodell/235.826.791"/>
              </a:rPr>
              <a:t>https://www.youtube.com/watch?v=O1qsph54Rfk</a:t>
            </a:r>
            <a:endParaRPr lang="de-AT" sz="800" b="0" i="0" u="none" strike="noStrike" dirty="0">
              <a:solidFill>
                <a:srgbClr val="666666"/>
              </a:solidFill>
              <a:effectLst/>
              <a:latin typeface="Helvetica" pitchFamily="2" charset="0"/>
            </a:endParaRPr>
          </a:p>
          <a:p>
            <a:pPr algn="l"/>
            <a:r>
              <a:rPr lang="de-AT" sz="800" b="0" i="0" u="sng" strike="noStrike" dirty="0">
                <a:solidFill>
                  <a:srgbClr val="C26D00"/>
                </a:solidFill>
                <a:effectLst/>
                <a:latin typeface="Helvetica" pitchFamily="2" charset="0"/>
                <a:hlinkClick r:id="rId6" tooltip="https://de.wikipedia.org/wiki/Österreichischer_Bundesverlag https://www.youtube.com/watch?v=EuzaNlBhk64 https://www.youtube.com/watch?v=O1qsph54Rfk https://kurier.at/wirtschaft/businessoesterreich/schulbuecher-als-geschaeftsmodell/235.826.791"/>
              </a:rPr>
              <a:t>https://kurier.at/wirtschaft/businessoesterreich/schulbuecher-als-geschaeftsmodell/235.826.791</a:t>
            </a:r>
            <a:endParaRPr lang="de-AT" sz="800" b="0" i="0" u="none" strike="noStrike" dirty="0">
              <a:solidFill>
                <a:srgbClr val="666666"/>
              </a:solidFill>
              <a:effectLst/>
              <a:latin typeface="Helvetica" pitchFamily="2" charset="0"/>
            </a:endParaRPr>
          </a:p>
          <a:p>
            <a:pPr algn="l"/>
            <a:r>
              <a:rPr lang="de-AT" sz="8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 </a:t>
            </a:r>
          </a:p>
          <a:p>
            <a:pPr algn="l"/>
            <a:r>
              <a:rPr lang="de-AT" sz="800" b="0" i="0" u="sng" strike="noStrike" dirty="0">
                <a:solidFill>
                  <a:srgbClr val="C26D00"/>
                </a:solidFill>
                <a:effectLst/>
                <a:latin typeface="Helvetica" pitchFamily="2" charset="0"/>
                <a:hlinkClick r:id="rId9" tooltip="https://www.northdata.de/Österreichischer+Bundesverlag+GmbH,+Wien/067945w"/>
              </a:rPr>
              <a:t>https://www.northdata.de/Österreichischer+Bundesverlag+GmbH,+Wien/067945w</a:t>
            </a:r>
            <a:endParaRPr lang="de-AT" sz="800" b="0" i="0" u="none" strike="noStrike" dirty="0">
              <a:solidFill>
                <a:srgbClr val="666666"/>
              </a:solidFill>
              <a:effectLst/>
              <a:latin typeface="Helvetica" pitchFamily="2" charset="0"/>
            </a:endParaRPr>
          </a:p>
          <a:p>
            <a:pPr algn="l"/>
            <a:r>
              <a:rPr lang="de-AT" sz="8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 </a:t>
            </a:r>
          </a:p>
          <a:p>
            <a:pPr algn="l"/>
            <a:r>
              <a:rPr lang="de-AT" sz="8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 </a:t>
            </a:r>
          </a:p>
          <a:p>
            <a:pPr algn="l"/>
            <a:r>
              <a:rPr lang="de-AT" sz="8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Gruppe 4: Hartl Haus: Geschäftsführung Philip Müller</a:t>
            </a:r>
          </a:p>
          <a:p>
            <a:pPr algn="l"/>
            <a:r>
              <a:rPr lang="de-AT" sz="800" b="0" i="0" u="sng" strike="noStrike" dirty="0">
                <a:solidFill>
                  <a:srgbClr val="C26D00"/>
                </a:solidFill>
                <a:effectLst/>
                <a:latin typeface="Helvetica" pitchFamily="2" charset="0"/>
                <a:hlinkClick r:id="rId10" tooltip="https://www.hartlhaus.at/unternehmen/ueber-uns/das-unternehmen"/>
              </a:rPr>
              <a:t>https://www.hartlhaus.at/unternehmen/ueber-uns/das-unternehmen</a:t>
            </a:r>
            <a:endParaRPr lang="de-AT" sz="800" b="0" i="0" u="none" strike="noStrike" dirty="0">
              <a:solidFill>
                <a:srgbClr val="666666"/>
              </a:solidFill>
              <a:effectLst/>
              <a:latin typeface="Helvetica" pitchFamily="2" charset="0"/>
            </a:endParaRPr>
          </a:p>
          <a:p>
            <a:pPr algn="l"/>
            <a:r>
              <a:rPr lang="de-AT" sz="800" b="0" i="0" u="sng" strike="noStrike" dirty="0">
                <a:solidFill>
                  <a:srgbClr val="C26D00"/>
                </a:solidFill>
                <a:effectLst/>
                <a:latin typeface="Helvetica" pitchFamily="2" charset="0"/>
                <a:hlinkClick r:id="rId11" tooltip="https://de.wikipedia.org/wiki/Hartl_Haus https://www.youtube.com/watch?v=wtKP9G560O0 https://www.exclusive-bauen-wohnen.at/presse-hartl-haus-unternehmenspraesentation https://www.northdata.de/Hartl+Haus+Holzindustrie+Vertriebsgesellschaft+für+Fertighäuser+mbH,+Furth/Amtsgericht+Landshut+HRB+7278"/>
              </a:rPr>
              <a:t>https://de.wikipedia.org/wiki/Hartl_Haus</a:t>
            </a:r>
            <a:endParaRPr lang="de-AT" sz="800" b="0" i="0" u="none" strike="noStrike" dirty="0">
              <a:solidFill>
                <a:srgbClr val="666666"/>
              </a:solidFill>
              <a:effectLst/>
              <a:latin typeface="Helvetica" pitchFamily="2" charset="0"/>
            </a:endParaRPr>
          </a:p>
          <a:p>
            <a:pPr algn="l"/>
            <a:r>
              <a:rPr lang="de-AT" sz="800" b="0" i="0" u="sng" strike="noStrike" dirty="0">
                <a:solidFill>
                  <a:srgbClr val="C26D00"/>
                </a:solidFill>
                <a:effectLst/>
                <a:latin typeface="Helvetica" pitchFamily="2" charset="0"/>
                <a:hlinkClick r:id="rId11" tooltip="https://de.wikipedia.org/wiki/Hartl_Haus https://www.youtube.com/watch?v=wtKP9G560O0 https://www.exclusive-bauen-wohnen.at/presse-hartl-haus-unternehmenspraesentation https://www.northdata.de/Hartl+Haus+Holzindustrie+Vertriebsgesellschaft+für+Fertighäuser+mbH,+Furth/Amtsgericht+Landshut+HRB+7278"/>
              </a:rPr>
              <a:t>https://www.youtube.com/watch?v=wtKP9G560O0</a:t>
            </a:r>
            <a:endParaRPr lang="de-AT" sz="800" b="0" i="0" u="none" strike="noStrike" dirty="0">
              <a:solidFill>
                <a:srgbClr val="666666"/>
              </a:solidFill>
              <a:effectLst/>
              <a:latin typeface="Helvetica" pitchFamily="2" charset="0"/>
            </a:endParaRPr>
          </a:p>
          <a:p>
            <a:pPr algn="l"/>
            <a:r>
              <a:rPr lang="de-AT" sz="800" b="0" i="0" u="sng" strike="noStrike" dirty="0">
                <a:solidFill>
                  <a:srgbClr val="C26D00"/>
                </a:solidFill>
                <a:effectLst/>
                <a:latin typeface="Helvetica" pitchFamily="2" charset="0"/>
                <a:hlinkClick r:id="rId11" tooltip="https://de.wikipedia.org/wiki/Hartl_Haus https://www.youtube.com/watch?v=wtKP9G560O0 https://www.exclusive-bauen-wohnen.at/presse-hartl-haus-unternehmenspraesentation https://www.northdata.de/Hartl+Haus+Holzindustrie+Vertriebsgesellschaft+für+Fertighäuser+mbH,+Furth/Amtsgericht+Landshut+HRB+7278"/>
              </a:rPr>
              <a:t>https://www.exclusive-bauen-wohnen.at/presse-hartl-haus-unternehmenspraesentation</a:t>
            </a:r>
            <a:endParaRPr lang="de-AT" sz="800" b="0" i="0" u="none" strike="noStrike" dirty="0">
              <a:solidFill>
                <a:srgbClr val="666666"/>
              </a:solidFill>
              <a:effectLst/>
              <a:latin typeface="Helvetica" pitchFamily="2" charset="0"/>
            </a:endParaRPr>
          </a:p>
          <a:p>
            <a:pPr algn="l"/>
            <a:r>
              <a:rPr lang="de-AT" sz="800" b="0" i="0" u="sng" strike="noStrike" dirty="0">
                <a:solidFill>
                  <a:srgbClr val="C26D00"/>
                </a:solidFill>
                <a:effectLst/>
                <a:latin typeface="Helvetica" pitchFamily="2" charset="0"/>
                <a:hlinkClick r:id="rId11" tooltip="https://de.wikipedia.org/wiki/Hartl_Haus https://www.youtube.com/watch?v=wtKP9G560O0 https://www.exclusive-bauen-wohnen.at/presse-hartl-haus-unternehmenspraesentation https://www.northdata.de/Hartl+Haus+Holzindustrie+Vertriebsgesellschaft+für+Fertighäuser+mbH,+Furth/Amtsgericht+Landshut+HRB+7278"/>
              </a:rPr>
              <a:t>https://www.northdata.de/Hartl+Haus+Holzindustrie+Vertriebsgesellschaft+für+Fertighäuser+mbH,+Furth/Amtsgericht+Landshut+HRB+7278</a:t>
            </a:r>
            <a:endParaRPr lang="de-AT" sz="800" b="0" i="0" u="none" strike="noStrike" dirty="0">
              <a:solidFill>
                <a:srgbClr val="666666"/>
              </a:solidFill>
              <a:effectLst/>
              <a:latin typeface="Helvetica" pitchFamily="2" charset="0"/>
            </a:endParaRPr>
          </a:p>
          <a:p>
            <a:pPr algn="l"/>
            <a:r>
              <a:rPr lang="de-AT" sz="8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 </a:t>
            </a:r>
          </a:p>
          <a:p>
            <a:pPr algn="l"/>
            <a:r>
              <a:rPr lang="de-AT" sz="8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 </a:t>
            </a:r>
          </a:p>
          <a:p>
            <a:pPr algn="l"/>
            <a:r>
              <a:rPr lang="de-AT" sz="8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Gruppe 5: SES Spar European Shopping Centers: Stephan </a:t>
            </a:r>
            <a:r>
              <a:rPr lang="de-AT" sz="800" b="0" i="0" u="none" strike="noStrike" dirty="0" err="1">
                <a:solidFill>
                  <a:srgbClr val="666666"/>
                </a:solidFill>
                <a:effectLst/>
                <a:latin typeface="Helvetica" pitchFamily="2" charset="0"/>
              </a:rPr>
              <a:t>Kalteis</a:t>
            </a:r>
            <a:r>
              <a:rPr lang="de-AT" sz="8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 (Head </a:t>
            </a:r>
            <a:r>
              <a:rPr lang="de-AT" sz="800" b="0" i="0" u="none" strike="noStrike" dirty="0" err="1">
                <a:solidFill>
                  <a:srgbClr val="666666"/>
                </a:solidFill>
                <a:effectLst/>
                <a:latin typeface="Helvetica" pitchFamily="2" charset="0"/>
              </a:rPr>
              <a:t>of</a:t>
            </a:r>
            <a:r>
              <a:rPr lang="de-AT" sz="8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 Center Management)</a:t>
            </a:r>
          </a:p>
          <a:p>
            <a:pPr algn="l"/>
            <a:r>
              <a:rPr lang="de-AT" sz="800" b="0" i="0" u="sng" strike="noStrike" dirty="0">
                <a:solidFill>
                  <a:srgbClr val="C26D00"/>
                </a:solidFill>
                <a:effectLst/>
                <a:latin typeface="Helvetica" pitchFamily="2" charset="0"/>
                <a:hlinkClick r:id="rId12" tooltip="https://www.youtube.com/watch?v=SQyfZ7A1qYw https://www.youtube.com/watch?v=-Um_mke8kKA https://www.ses-european.com/ueber-uns/ https://www.northdata.de/SES+Spar+European+Shopping+Centers,+Salzburg/089054m https://salzburg.orf.at/stories/3057381/"/>
              </a:rPr>
              <a:t>https://www.youtube.com/watch?v=SQyfZ7A1qYw</a:t>
            </a:r>
            <a:endParaRPr lang="de-AT" sz="800" b="0" i="0" u="none" strike="noStrike" dirty="0">
              <a:solidFill>
                <a:srgbClr val="666666"/>
              </a:solidFill>
              <a:effectLst/>
              <a:latin typeface="Helvetica" pitchFamily="2" charset="0"/>
            </a:endParaRPr>
          </a:p>
          <a:p>
            <a:pPr algn="l"/>
            <a:r>
              <a:rPr lang="de-AT" sz="800" b="0" i="0" u="sng" strike="noStrike" dirty="0">
                <a:solidFill>
                  <a:srgbClr val="C26D00"/>
                </a:solidFill>
                <a:effectLst/>
                <a:latin typeface="Helvetica" pitchFamily="2" charset="0"/>
                <a:hlinkClick r:id="rId12" tooltip="https://www.youtube.com/watch?v=SQyfZ7A1qYw https://www.youtube.com/watch?v=-Um_mke8kKA https://www.ses-european.com/ueber-uns/ https://www.northdata.de/SES+Spar+European+Shopping+Centers,+Salzburg/089054m https://salzburg.orf.at/stories/3057381/"/>
              </a:rPr>
              <a:t>https://www.youtube.com/watch?v=-Um_mke8kKA</a:t>
            </a:r>
            <a:endParaRPr lang="de-AT" sz="800" b="0" i="0" u="none" strike="noStrike" dirty="0">
              <a:solidFill>
                <a:srgbClr val="666666"/>
              </a:solidFill>
              <a:effectLst/>
              <a:latin typeface="Helvetica" pitchFamily="2" charset="0"/>
            </a:endParaRPr>
          </a:p>
          <a:p>
            <a:pPr algn="l"/>
            <a:r>
              <a:rPr lang="de-AT" sz="800" b="0" i="0" u="sng" strike="noStrike" dirty="0">
                <a:solidFill>
                  <a:srgbClr val="C26D00"/>
                </a:solidFill>
                <a:effectLst/>
                <a:latin typeface="Helvetica" pitchFamily="2" charset="0"/>
                <a:hlinkClick r:id="rId12" tooltip="https://www.youtube.com/watch?v=SQyfZ7A1qYw https://www.youtube.com/watch?v=-Um_mke8kKA https://www.ses-european.com/ueber-uns/ https://www.northdata.de/SES+Spar+European+Shopping+Centers,+Salzburg/089054m https://salzburg.orf.at/stories/3057381/"/>
              </a:rPr>
              <a:t>https://www.ses-european.com/ueber-uns/</a:t>
            </a:r>
            <a:endParaRPr lang="de-AT" sz="800" b="0" i="0" u="none" strike="noStrike" dirty="0">
              <a:solidFill>
                <a:srgbClr val="666666"/>
              </a:solidFill>
              <a:effectLst/>
              <a:latin typeface="Helvetica" pitchFamily="2" charset="0"/>
            </a:endParaRPr>
          </a:p>
          <a:p>
            <a:pPr algn="l"/>
            <a:r>
              <a:rPr lang="de-AT" sz="8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 </a:t>
            </a:r>
          </a:p>
          <a:p>
            <a:pPr algn="l"/>
            <a:r>
              <a:rPr lang="de-AT" sz="800" b="0" i="0" u="sng" strike="noStrike" dirty="0">
                <a:solidFill>
                  <a:srgbClr val="C26D00"/>
                </a:solidFill>
                <a:effectLst/>
                <a:latin typeface="Helvetica" pitchFamily="2" charset="0"/>
                <a:hlinkClick r:id="rId12" tooltip="https://www.youtube.com/watch?v=SQyfZ7A1qYw https://www.youtube.com/watch?v=-Um_mke8kKA https://www.ses-european.com/ueber-uns/ https://www.northdata.de/SES+Spar+European+Shopping+Centers,+Salzburg/089054m https://salzburg.orf.at/stories/3057381/"/>
              </a:rPr>
              <a:t>https://www.northdata.de/SES+Spar+European+Shopping+Centers,+Salzburg/089054m</a:t>
            </a:r>
            <a:endParaRPr lang="de-AT" sz="800" b="0" i="0" u="none" strike="noStrike" dirty="0">
              <a:solidFill>
                <a:srgbClr val="666666"/>
              </a:solidFill>
              <a:effectLst/>
              <a:latin typeface="Helvetica" pitchFamily="2" charset="0"/>
            </a:endParaRPr>
          </a:p>
          <a:p>
            <a:pPr algn="l"/>
            <a:r>
              <a:rPr lang="de-AT" sz="800" b="0" i="0" u="sng" strike="noStrike" dirty="0">
                <a:solidFill>
                  <a:srgbClr val="C26D00"/>
                </a:solidFill>
                <a:effectLst/>
                <a:latin typeface="Helvetica" pitchFamily="2" charset="0"/>
                <a:hlinkClick r:id="rId12" tooltip="https://www.youtube.com/watch?v=SQyfZ7A1qYw https://www.youtube.com/watch?v=-Um_mke8kKA https://www.ses-european.com/ueber-uns/ https://www.northdata.de/SES+Spar+European+Shopping+Centers,+Salzburg/089054m https://salzburg.orf.at/stories/3057381/"/>
              </a:rPr>
              <a:t>https://salzburg.orf.at/stories/3057381/</a:t>
            </a:r>
            <a:endParaRPr lang="de-AT" sz="800" b="0" i="0" u="none" strike="noStrike" dirty="0">
              <a:solidFill>
                <a:srgbClr val="666666"/>
              </a:solidFill>
              <a:effectLst/>
              <a:latin typeface="Helvetica" pitchFamily="2" charset="0"/>
            </a:endParaRPr>
          </a:p>
          <a:p>
            <a:pPr algn="l"/>
            <a:r>
              <a:rPr lang="de-AT" sz="8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 </a:t>
            </a:r>
          </a:p>
          <a:p>
            <a:pPr algn="l"/>
            <a:r>
              <a:rPr lang="de-AT" sz="8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 </a:t>
            </a:r>
          </a:p>
          <a:p>
            <a:pPr algn="l"/>
            <a:r>
              <a:rPr lang="de-AT" sz="8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mögliche Unternehmensexkursionen ...</a:t>
            </a:r>
          </a:p>
          <a:p>
            <a:pPr algn="l"/>
            <a:r>
              <a:rPr lang="de-AT" sz="8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Gruppe 6: Hafen Wien</a:t>
            </a:r>
          </a:p>
          <a:p>
            <a:pPr algn="l"/>
            <a:r>
              <a:rPr lang="de-AT" sz="800" b="0" i="0" u="sng" strike="noStrike" dirty="0">
                <a:solidFill>
                  <a:srgbClr val="C26D00"/>
                </a:solidFill>
                <a:effectLst/>
                <a:latin typeface="Helvetica" pitchFamily="2" charset="0"/>
                <a:hlinkClick r:id="rId13" tooltip="https://www.youtube.com/watch?v=0RsxE_6p6I8 Hafen Wien ist Tochterunternehmen der Wien Holding GmbH https://www.northdata.de/Wien+Holding+GmbH,+Wien/039079w https://www.hafen-wien.com/de-at/home https://www.hafen-wien.com/de-at/home/unternehmen/zahlen-daten https://www.hafen-wien.com/media/file/121_HW_Folder_Mailversand.pdf"/>
              </a:rPr>
              <a:t>https://www.youtube.com/watch?v=0RsxE_6p6I8</a:t>
            </a:r>
            <a:endParaRPr lang="de-AT" sz="800" b="0" i="0" u="none" strike="noStrike" dirty="0">
              <a:solidFill>
                <a:srgbClr val="666666"/>
              </a:solidFill>
              <a:effectLst/>
              <a:latin typeface="Helvetica" pitchFamily="2" charset="0"/>
            </a:endParaRPr>
          </a:p>
          <a:p>
            <a:pPr algn="l"/>
            <a:r>
              <a:rPr lang="de-AT" sz="800" b="0" i="0" u="sng" strike="noStrike" dirty="0">
                <a:solidFill>
                  <a:srgbClr val="C26D00"/>
                </a:solidFill>
                <a:effectLst/>
                <a:latin typeface="Helvetica" pitchFamily="2" charset="0"/>
                <a:hlinkClick r:id="rId13" tooltip="https://www.youtube.com/watch?v=0RsxE_6p6I8 Hafen Wien ist Tochterunternehmen der Wien Holding GmbH https://www.northdata.de/Wien+Holding+GmbH,+Wien/039079w https://www.hafen-wien.com/de-at/home https://www.hafen-wien.com/de-at/home/unternehmen/zahlen-daten https://www.hafen-wien.com/media/file/121_HW_Folder_Mailversand.pdf"/>
              </a:rPr>
              <a:t>Hafen Wien ist Tochterunternehmen der Wien Holding GmbH</a:t>
            </a:r>
            <a:endParaRPr lang="de-AT" sz="800" b="0" i="0" u="none" strike="noStrike" dirty="0">
              <a:solidFill>
                <a:srgbClr val="666666"/>
              </a:solidFill>
              <a:effectLst/>
              <a:latin typeface="Helvetica" pitchFamily="2" charset="0"/>
            </a:endParaRPr>
          </a:p>
          <a:p>
            <a:pPr algn="l"/>
            <a:r>
              <a:rPr lang="de-AT" sz="800" b="0" i="0" u="sng" strike="noStrike" dirty="0">
                <a:solidFill>
                  <a:srgbClr val="C26D00"/>
                </a:solidFill>
                <a:effectLst/>
                <a:latin typeface="Helvetica" pitchFamily="2" charset="0"/>
                <a:hlinkClick r:id="rId13" tooltip="https://www.youtube.com/watch?v=0RsxE_6p6I8 Hafen Wien ist Tochterunternehmen der Wien Holding GmbH https://www.northdata.de/Wien+Holding+GmbH,+Wien/039079w https://www.hafen-wien.com/de-at/home https://www.hafen-wien.com/de-at/home/unternehmen/zahlen-daten https://www.hafen-wien.com/media/file/121_HW_Folder_Mailversand.pdf"/>
              </a:rPr>
              <a:t>https://www.northdata.de/Wien+Holding+GmbH,+Wien/039079w</a:t>
            </a:r>
            <a:endParaRPr lang="de-AT" sz="800" b="0" i="0" u="none" strike="noStrike" dirty="0">
              <a:solidFill>
                <a:srgbClr val="666666"/>
              </a:solidFill>
              <a:effectLst/>
              <a:latin typeface="Helvetica" pitchFamily="2" charset="0"/>
            </a:endParaRPr>
          </a:p>
          <a:p>
            <a:pPr algn="l"/>
            <a:r>
              <a:rPr lang="de-AT" sz="800" b="0" i="0" u="sng" strike="noStrike" dirty="0">
                <a:solidFill>
                  <a:srgbClr val="C26D00"/>
                </a:solidFill>
                <a:effectLst/>
                <a:latin typeface="Helvetica" pitchFamily="2" charset="0"/>
                <a:hlinkClick r:id="rId13" tooltip="https://www.youtube.com/watch?v=0RsxE_6p6I8 Hafen Wien ist Tochterunternehmen der Wien Holding GmbH https://www.northdata.de/Wien+Holding+GmbH,+Wien/039079w https://www.hafen-wien.com/de-at/home https://www.hafen-wien.com/de-at/home/unternehmen/zahlen-daten https://www.hafen-wien.com/media/file/121_HW_Folder_Mailversand.pdf"/>
              </a:rPr>
              <a:t>https://www.hafen-wien.com/de-at/home</a:t>
            </a:r>
            <a:endParaRPr lang="de-AT" sz="800" b="0" i="0" u="none" strike="noStrike" dirty="0">
              <a:solidFill>
                <a:srgbClr val="666666"/>
              </a:solidFill>
              <a:effectLst/>
              <a:latin typeface="Helvetica" pitchFamily="2" charset="0"/>
            </a:endParaRPr>
          </a:p>
          <a:p>
            <a:pPr algn="l"/>
            <a:r>
              <a:rPr lang="de-AT" sz="800" b="0" i="0" u="sng" strike="noStrike" dirty="0">
                <a:solidFill>
                  <a:srgbClr val="C26D00"/>
                </a:solidFill>
                <a:effectLst/>
                <a:latin typeface="Helvetica" pitchFamily="2" charset="0"/>
                <a:hlinkClick r:id="rId13" tooltip="https://www.youtube.com/watch?v=0RsxE_6p6I8 Hafen Wien ist Tochterunternehmen der Wien Holding GmbH https://www.northdata.de/Wien+Holding+GmbH,+Wien/039079w https://www.hafen-wien.com/de-at/home https://www.hafen-wien.com/de-at/home/unternehmen/zahlen-daten https://www.hafen-wien.com/media/file/121_HW_Folder_Mailversand.pdf"/>
              </a:rPr>
              <a:t>https://www.hafen-wien.com/de-at/home/unternehmen/zahlen-daten</a:t>
            </a:r>
            <a:endParaRPr lang="de-AT" sz="800" b="0" i="0" u="none" strike="noStrike" dirty="0">
              <a:solidFill>
                <a:srgbClr val="666666"/>
              </a:solidFill>
              <a:effectLst/>
              <a:latin typeface="Helvetica" pitchFamily="2" charset="0"/>
            </a:endParaRPr>
          </a:p>
          <a:p>
            <a:pPr algn="l"/>
            <a:r>
              <a:rPr lang="de-AT" sz="800" b="0" i="0" u="sng" strike="noStrike" dirty="0">
                <a:solidFill>
                  <a:srgbClr val="C26D00"/>
                </a:solidFill>
                <a:effectLst/>
                <a:latin typeface="Helvetica" pitchFamily="2" charset="0"/>
                <a:hlinkClick r:id="rId13" tooltip="https://www.youtube.com/watch?v=0RsxE_6p6I8 Hafen Wien ist Tochterunternehmen der Wien Holding GmbH https://www.northdata.de/Wien+Holding+GmbH,+Wien/039079w https://www.hafen-wien.com/de-at/home https://www.hafen-wien.com/de-at/home/unternehmen/zahlen-daten https://www.hafen-wien.com/media/file/121_HW_Folder_Mailversand.pdf"/>
              </a:rPr>
              <a:t>https://www.hafen-wien.com/media/file/121_HW_Folder_Mailversand.pdf</a:t>
            </a:r>
            <a:endParaRPr lang="de-AT" sz="800" b="0" i="0" u="none" strike="noStrike" dirty="0">
              <a:solidFill>
                <a:srgbClr val="666666"/>
              </a:solidFill>
              <a:effectLst/>
              <a:latin typeface="Helvetica" pitchFamily="2" charset="0"/>
            </a:endParaRPr>
          </a:p>
          <a:p>
            <a:pPr algn="l"/>
            <a:r>
              <a:rPr lang="de-AT" sz="8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 </a:t>
            </a:r>
          </a:p>
          <a:p>
            <a:pPr algn="l"/>
            <a:r>
              <a:rPr lang="de-AT" sz="8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 </a:t>
            </a:r>
          </a:p>
          <a:p>
            <a:pPr algn="l"/>
            <a:r>
              <a:rPr lang="de-AT" sz="8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Gruppe 7: Rosenbauer</a:t>
            </a:r>
          </a:p>
          <a:p>
            <a:pPr algn="l"/>
            <a:r>
              <a:rPr lang="de-AT" sz="800" b="0" i="0" u="sng" strike="noStrike" dirty="0">
                <a:solidFill>
                  <a:srgbClr val="C26D00"/>
                </a:solidFill>
                <a:effectLst/>
                <a:latin typeface="Helvetica" pitchFamily="2" charset="0"/>
                <a:hlinkClick r:id="rId14" tooltip="https://www.youtube.com/watch?v=-eGKum4qNdc"/>
              </a:rPr>
              <a:t>https://www.youtube.com/watch?v=S5V6j6AN13s</a:t>
            </a:r>
            <a:endParaRPr lang="de-AT" sz="800" b="0" i="0" u="none" strike="noStrike" dirty="0">
              <a:solidFill>
                <a:srgbClr val="666666"/>
              </a:solidFill>
              <a:effectLst/>
              <a:latin typeface="Helvetica" pitchFamily="2" charset="0"/>
            </a:endParaRPr>
          </a:p>
          <a:p>
            <a:pPr algn="l"/>
            <a:r>
              <a:rPr lang="de-AT" sz="800" b="0" i="0" u="sng" strike="noStrike" dirty="0">
                <a:solidFill>
                  <a:srgbClr val="C26D00"/>
                </a:solidFill>
                <a:effectLst/>
                <a:latin typeface="Helvetica" pitchFamily="2" charset="0"/>
                <a:hlinkClick r:id="rId14" tooltip="https://www.youtube.com/watch?v=-eGKum4qNdc"/>
              </a:rPr>
              <a:t>https://www.youtube.com/watch?v=-eGKum4qNdc</a:t>
            </a:r>
            <a:endParaRPr lang="de-AT" sz="800" b="0" i="0" u="none" strike="noStrike" dirty="0">
              <a:solidFill>
                <a:srgbClr val="666666"/>
              </a:solidFill>
              <a:effectLst/>
              <a:latin typeface="Helvetica" pitchFamily="2" charset="0"/>
            </a:endParaRPr>
          </a:p>
          <a:p>
            <a:pPr algn="l"/>
            <a:r>
              <a:rPr lang="de-AT" sz="800" b="0" i="0" u="sng" strike="noStrike" dirty="0">
                <a:solidFill>
                  <a:srgbClr val="C26D00"/>
                </a:solidFill>
                <a:effectLst/>
                <a:latin typeface="Helvetica" pitchFamily="2" charset="0"/>
                <a:hlinkClick r:id="rId14" tooltip="https://www.youtube.com/watch?v=-eGKum4qNdc"/>
              </a:rPr>
              <a:t>https://bericht.rosenbauer.com/2021/</a:t>
            </a:r>
            <a:endParaRPr lang="de-AT" sz="800" b="0" i="0" u="none" strike="noStrike" dirty="0">
              <a:solidFill>
                <a:srgbClr val="666666"/>
              </a:solidFill>
              <a:effectLst/>
              <a:latin typeface="Helvetica" pitchFamily="2" charset="0"/>
            </a:endParaRPr>
          </a:p>
          <a:p>
            <a:pPr algn="l"/>
            <a:r>
              <a:rPr lang="de-AT" sz="8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 </a:t>
            </a:r>
          </a:p>
          <a:p>
            <a:pPr algn="l"/>
            <a:r>
              <a:rPr lang="de-AT" sz="8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 </a:t>
            </a:r>
          </a:p>
          <a:p>
            <a:pPr algn="l"/>
            <a:r>
              <a:rPr lang="de-AT" sz="8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Gruppe 8: VÖST Linz</a:t>
            </a:r>
          </a:p>
          <a:p>
            <a:pPr algn="l"/>
            <a:r>
              <a:rPr lang="de-AT" sz="800" b="0" i="0" u="sng" strike="noStrike" dirty="0">
                <a:solidFill>
                  <a:srgbClr val="C26D00"/>
                </a:solidFill>
                <a:effectLst/>
                <a:latin typeface="Helvetica" pitchFamily="2" charset="0"/>
                <a:hlinkClick r:id="rId15" tooltip="https://www.voestalpine.com/stahlwelt/Besuch-planen/Schulklassen"/>
              </a:rPr>
              <a:t>https://www.youtube.com/watch?v=0adADEpgyhE</a:t>
            </a:r>
            <a:endParaRPr lang="de-AT" sz="800" b="0" i="0" u="none" strike="noStrike" dirty="0">
              <a:solidFill>
                <a:srgbClr val="666666"/>
              </a:solidFill>
              <a:effectLst/>
              <a:latin typeface="Helvetica" pitchFamily="2" charset="0"/>
            </a:endParaRPr>
          </a:p>
          <a:p>
            <a:pPr algn="l"/>
            <a:r>
              <a:rPr lang="de-AT" sz="800" b="0" i="0" u="sng" strike="noStrike" dirty="0">
                <a:solidFill>
                  <a:srgbClr val="C26D00"/>
                </a:solidFill>
                <a:effectLst/>
                <a:latin typeface="Helvetica" pitchFamily="2" charset="0"/>
                <a:hlinkClick r:id="rId15" tooltip="https://www.voestalpine.com/stahlwelt/Besuch-planen/Schulklassen"/>
              </a:rPr>
              <a:t>https://www.voestalpine.com/group/de/konzern/ueberblick/</a:t>
            </a:r>
            <a:endParaRPr lang="de-AT" sz="800" b="0" i="0" u="none" strike="noStrike" dirty="0">
              <a:solidFill>
                <a:srgbClr val="666666"/>
              </a:solidFill>
              <a:effectLst/>
              <a:latin typeface="Helvetica" pitchFamily="2" charset="0"/>
            </a:endParaRPr>
          </a:p>
          <a:p>
            <a:pPr algn="l"/>
            <a:r>
              <a:rPr lang="de-AT" sz="800" b="0" i="0" u="sng" strike="noStrike" dirty="0">
                <a:solidFill>
                  <a:srgbClr val="C26D00"/>
                </a:solidFill>
                <a:effectLst/>
                <a:latin typeface="Helvetica" pitchFamily="2" charset="0"/>
                <a:hlinkClick r:id="rId15" tooltip="https://www.voestalpine.com/stahlwelt/Besuch-planen/Schulklassen"/>
              </a:rPr>
              <a:t>https://www.voestalpine.com/stahlwelt/Besuch-planen/Schulklassen</a:t>
            </a:r>
            <a:endParaRPr lang="de-AT" sz="800" b="0" i="0" u="none" strike="noStrike" dirty="0">
              <a:solidFill>
                <a:srgbClr val="666666"/>
              </a:solidFill>
              <a:effectLst/>
              <a:latin typeface="Helvetica" pitchFamily="2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39AD60D-833D-1281-EA68-E449B7BE67D0}"/>
              </a:ext>
            </a:extLst>
          </p:cNvPr>
          <p:cNvSpPr txBox="1"/>
          <p:nvPr/>
        </p:nvSpPr>
        <p:spPr>
          <a:xfrm>
            <a:off x="428825" y="-17702983"/>
            <a:ext cx="7254552" cy="627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AT" sz="6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Unternehmensportrait auf </a:t>
            </a:r>
            <a:r>
              <a:rPr lang="de-AT" sz="600" b="0" i="0" u="none" strike="noStrike" dirty="0" err="1">
                <a:solidFill>
                  <a:srgbClr val="666666"/>
                </a:solidFill>
                <a:effectLst/>
                <a:latin typeface="Helvetica" pitchFamily="2" charset="0"/>
              </a:rPr>
              <a:t>Powerpoint</a:t>
            </a:r>
            <a:r>
              <a:rPr lang="de-AT" sz="6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:</a:t>
            </a:r>
          </a:p>
          <a:p>
            <a:pPr algn="l"/>
            <a:r>
              <a:rPr lang="de-AT" sz="6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1 Unternehmensbeschreibung, Geschichte, Personen,...</a:t>
            </a:r>
          </a:p>
          <a:p>
            <a:pPr algn="l"/>
            <a:r>
              <a:rPr lang="de-AT" sz="6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2 Makroumfeld (</a:t>
            </a:r>
            <a:r>
              <a:rPr lang="de-AT" sz="600" b="0" i="0" u="none" strike="noStrike" dirty="0" err="1">
                <a:solidFill>
                  <a:srgbClr val="666666"/>
                </a:solidFill>
                <a:effectLst/>
                <a:latin typeface="Helvetica" pitchFamily="2" charset="0"/>
              </a:rPr>
              <a:t>PESTle</a:t>
            </a:r>
            <a:r>
              <a:rPr lang="de-AT" sz="6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) und Mikroumfeld (Stakeholder und Interessen),</a:t>
            </a:r>
          </a:p>
          <a:p>
            <a:pPr algn="l"/>
            <a:r>
              <a:rPr lang="de-AT" sz="6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3 Zentrale Unternehmensprozesse (Input ... bis Output, Wie erfolgreich ist das Unternehmen, Nebenergebnisse),</a:t>
            </a:r>
          </a:p>
          <a:p>
            <a:pPr algn="l"/>
            <a:r>
              <a:rPr lang="de-AT" sz="6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4 Nachhaltigkeit </a:t>
            </a:r>
          </a:p>
          <a:p>
            <a:pPr algn="l"/>
            <a:r>
              <a:rPr lang="de-AT" sz="6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und min. 5 Fragen an das Management der Unternehmen...</a:t>
            </a:r>
          </a:p>
          <a:p>
            <a:pPr algn="l"/>
            <a:r>
              <a:rPr lang="de-AT" sz="6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bis 25.1.</a:t>
            </a:r>
          </a:p>
          <a:p>
            <a:pPr algn="l"/>
            <a:r>
              <a:rPr lang="de-AT" sz="6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 </a:t>
            </a:r>
          </a:p>
          <a:p>
            <a:pPr algn="l"/>
            <a:r>
              <a:rPr lang="de-AT" sz="6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am 26.1. 17h Call mit den Unternehmen</a:t>
            </a:r>
          </a:p>
          <a:p>
            <a:pPr algn="l"/>
            <a:r>
              <a:rPr lang="de-AT" sz="6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 </a:t>
            </a:r>
          </a:p>
          <a:p>
            <a:pPr algn="l"/>
            <a:r>
              <a:rPr lang="de-AT" sz="6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Gruppe 1: Kommunalkredit: Nora Steiner (Leiterin HR Abteilung)</a:t>
            </a:r>
          </a:p>
          <a:p>
            <a:pPr algn="l"/>
            <a:r>
              <a:rPr lang="de-AT" sz="600" b="0" i="0" u="sng" strike="noStrike" dirty="0">
                <a:solidFill>
                  <a:srgbClr val="C26D00"/>
                </a:solidFill>
                <a:effectLst/>
                <a:latin typeface="Helvetica" pitchFamily="2" charset="0"/>
                <a:hlinkClick r:id="rId2" tooltip="https://www.ionica.energy/wordpress/wp-content/uploads/2019/06/4_Kettenhuber_Kommunalkredit_Austria_IONICA.pdf"/>
              </a:rPr>
              <a:t>https://www.ionica.energy/wordpress/wp-content/uploads/2019/06/4_Kettenhuber_Kommunalkredit_Austria_IONICA.pdf</a:t>
            </a:r>
            <a:endParaRPr lang="de-AT" sz="600" b="0" i="0" u="none" strike="noStrike" dirty="0">
              <a:solidFill>
                <a:srgbClr val="666666"/>
              </a:solidFill>
              <a:effectLst/>
              <a:latin typeface="Helvetica" pitchFamily="2" charset="0"/>
            </a:endParaRPr>
          </a:p>
          <a:p>
            <a:pPr algn="l"/>
            <a:r>
              <a:rPr lang="de-AT" sz="600" b="0" i="0" u="sng" strike="noStrike" dirty="0">
                <a:solidFill>
                  <a:srgbClr val="C26D00"/>
                </a:solidFill>
                <a:effectLst/>
                <a:latin typeface="Helvetica" pitchFamily="2" charset="0"/>
                <a:hlinkClick r:id="rId3" tooltip="https://www.kommunalkredit.at/fileadmin/user_upload/Processed/Investor-Relations/Praesentationen/221223-Kommunalkredit-Company-Presentation-DE.pdf"/>
              </a:rPr>
              <a:t>https://www.kommunalkredit.at/fileadmin/user_upload/Processed/Investor-Relations/Praesentationen/221223-Kommunalkredit-Company-Presentation-DE.pdf</a:t>
            </a:r>
            <a:endParaRPr lang="de-AT" sz="600" b="0" i="0" u="none" strike="noStrike" dirty="0">
              <a:solidFill>
                <a:srgbClr val="666666"/>
              </a:solidFill>
              <a:effectLst/>
              <a:latin typeface="Helvetica" pitchFamily="2" charset="0"/>
            </a:endParaRPr>
          </a:p>
          <a:p>
            <a:pPr algn="l"/>
            <a:r>
              <a:rPr lang="de-AT" sz="600" b="0" i="0" u="sng" strike="noStrike" dirty="0">
                <a:solidFill>
                  <a:srgbClr val="C26D00"/>
                </a:solidFill>
                <a:effectLst/>
                <a:latin typeface="Helvetica" pitchFamily="2" charset="0"/>
                <a:hlinkClick r:id="rId4" tooltip="https://www.northdata.de/Kommunalkredit+Austria+AG,+Wien/45776v"/>
              </a:rPr>
              <a:t>https://www.northdata.de/Kommunalkredit+Austria+AG,+Wien/45776v</a:t>
            </a:r>
            <a:endParaRPr lang="de-AT" sz="600" b="0" i="0" u="none" strike="noStrike" dirty="0">
              <a:solidFill>
                <a:srgbClr val="666666"/>
              </a:solidFill>
              <a:effectLst/>
              <a:latin typeface="Helvetica" pitchFamily="2" charset="0"/>
            </a:endParaRPr>
          </a:p>
          <a:p>
            <a:pPr algn="l"/>
            <a:r>
              <a:rPr lang="de-AT" sz="6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 </a:t>
            </a:r>
          </a:p>
          <a:p>
            <a:pPr algn="l"/>
            <a:r>
              <a:rPr lang="de-AT" sz="6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Gruppe 2: Hartlauer: Johannes Weinzierl (Geschäftsführung)</a:t>
            </a:r>
          </a:p>
          <a:p>
            <a:pPr algn="l"/>
            <a:r>
              <a:rPr lang="de-AT" sz="6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Videos auf </a:t>
            </a:r>
            <a:r>
              <a:rPr lang="de-AT" sz="600" b="0" i="0" u="none" strike="noStrike" dirty="0" err="1">
                <a:solidFill>
                  <a:srgbClr val="666666"/>
                </a:solidFill>
                <a:effectLst/>
                <a:latin typeface="Helvetica" pitchFamily="2" charset="0"/>
              </a:rPr>
              <a:t>Youtube</a:t>
            </a:r>
            <a:r>
              <a:rPr lang="de-AT" sz="6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 über Hartlauer, Raiffeisen, Artikel in Zeitungen</a:t>
            </a:r>
          </a:p>
          <a:p>
            <a:pPr algn="l"/>
            <a:r>
              <a:rPr lang="de-AT" sz="600" b="0" i="0" u="sng" strike="noStrike" dirty="0">
                <a:solidFill>
                  <a:srgbClr val="C26D00"/>
                </a:solidFill>
                <a:effectLst/>
                <a:latin typeface="Helvetica" pitchFamily="2" charset="0"/>
                <a:hlinkClick r:id="rId5" tooltip="https://www.northdata.de/Hartlauer+Handelsgesellschaft+mbH,+Steyr/122018p"/>
              </a:rPr>
              <a:t>https://www.northdata.de/Hartlauer+Handelsgesellschaft+mbH,+Steyr/122018p</a:t>
            </a:r>
            <a:endParaRPr lang="de-AT" sz="600" b="0" i="0" u="none" strike="noStrike" dirty="0">
              <a:solidFill>
                <a:srgbClr val="666666"/>
              </a:solidFill>
              <a:effectLst/>
              <a:latin typeface="Helvetica" pitchFamily="2" charset="0"/>
            </a:endParaRPr>
          </a:p>
          <a:p>
            <a:pPr algn="l"/>
            <a:r>
              <a:rPr lang="de-AT" sz="6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 </a:t>
            </a:r>
          </a:p>
          <a:p>
            <a:pPr algn="l"/>
            <a:r>
              <a:rPr lang="de-AT" sz="6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Gruppe 3: Österreichischer Bundesverlag: Johannes </a:t>
            </a:r>
            <a:r>
              <a:rPr lang="de-AT" sz="600" b="0" i="0" u="none" strike="noStrike" dirty="0" err="1">
                <a:solidFill>
                  <a:srgbClr val="666666"/>
                </a:solidFill>
                <a:effectLst/>
                <a:latin typeface="Helvetica" pitchFamily="2" charset="0"/>
              </a:rPr>
              <a:t>Schulyok</a:t>
            </a:r>
            <a:r>
              <a:rPr lang="de-AT" sz="6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 (Geschäftsführer)</a:t>
            </a:r>
          </a:p>
          <a:p>
            <a:pPr algn="l"/>
            <a:r>
              <a:rPr lang="de-AT" sz="600" b="0" i="0" u="sng" strike="noStrike" dirty="0">
                <a:solidFill>
                  <a:srgbClr val="C26D00"/>
                </a:solidFill>
                <a:effectLst/>
                <a:latin typeface="Helvetica" pitchFamily="2" charset="0"/>
                <a:hlinkClick r:id="rId6" tooltip="https://de.wikipedia.org/wiki/Österreichischer_Bundesverlag https://www.youtube.com/watch?v=EuzaNlBhk64 https://www.youtube.com/watch?v=O1qsph54Rfk https://kurier.at/wirtschaft/businessoesterreich/schulbuecher-als-geschaeftsmodell/235.826.791"/>
              </a:rPr>
              <a:t>https://de.wikipedia.org/wiki/Österreichischer_Bundesverlag</a:t>
            </a:r>
            <a:endParaRPr lang="de-AT" sz="600" b="0" i="0" u="none" strike="noStrike" dirty="0">
              <a:solidFill>
                <a:srgbClr val="666666"/>
              </a:solidFill>
              <a:effectLst/>
              <a:latin typeface="Helvetica" pitchFamily="2" charset="0"/>
            </a:endParaRPr>
          </a:p>
          <a:p>
            <a:pPr algn="l"/>
            <a:r>
              <a:rPr lang="de-AT" sz="600" b="0" i="0" u="sng" strike="noStrike" dirty="0">
                <a:solidFill>
                  <a:srgbClr val="C26D00"/>
                </a:solidFill>
                <a:effectLst/>
                <a:latin typeface="Helvetica" pitchFamily="2" charset="0"/>
                <a:hlinkClick r:id="rId7" tooltip="https://www.oebv.at/ueber-uns"/>
              </a:rPr>
              <a:t>https://www.oebv.at/ueber-uns</a:t>
            </a:r>
            <a:endParaRPr lang="de-AT" sz="600" b="0" i="0" u="none" strike="noStrike" dirty="0">
              <a:solidFill>
                <a:srgbClr val="666666"/>
              </a:solidFill>
              <a:effectLst/>
              <a:latin typeface="Helvetica" pitchFamily="2" charset="0"/>
            </a:endParaRPr>
          </a:p>
          <a:p>
            <a:pPr algn="l"/>
            <a:r>
              <a:rPr lang="de-AT" sz="600" b="0" i="0" u="sng" strike="noStrike" dirty="0">
                <a:solidFill>
                  <a:srgbClr val="C26D00"/>
                </a:solidFill>
                <a:effectLst/>
                <a:latin typeface="Helvetica" pitchFamily="2" charset="0"/>
                <a:hlinkClick r:id="rId8" tooltip="https://epub.jku.at/obvulihs/download/pdf/2272054?originalFilename=true"/>
              </a:rPr>
              <a:t>https://epub.jku.at/obvulihs/download/pdf/2272054?originalFilename=true</a:t>
            </a:r>
            <a:endParaRPr lang="de-AT" sz="600" b="0" i="0" u="none" strike="noStrike" dirty="0">
              <a:solidFill>
                <a:srgbClr val="666666"/>
              </a:solidFill>
              <a:effectLst/>
              <a:latin typeface="Helvetica" pitchFamily="2" charset="0"/>
            </a:endParaRPr>
          </a:p>
          <a:p>
            <a:pPr algn="l"/>
            <a:r>
              <a:rPr lang="de-AT" sz="600" b="0" i="0" u="sng" strike="noStrike" dirty="0">
                <a:solidFill>
                  <a:srgbClr val="C26D00"/>
                </a:solidFill>
                <a:effectLst/>
                <a:latin typeface="Helvetica" pitchFamily="2" charset="0"/>
                <a:hlinkClick r:id="rId6" tooltip="https://de.wikipedia.org/wiki/Österreichischer_Bundesverlag https://www.youtube.com/watch?v=EuzaNlBhk64 https://www.youtube.com/watch?v=O1qsph54Rfk https://kurier.at/wirtschaft/businessoesterreich/schulbuecher-als-geschaeftsmodell/235.826.791"/>
              </a:rPr>
              <a:t>https://www.youtube.com/watch?v=EuzaNlBhk64</a:t>
            </a:r>
            <a:endParaRPr lang="de-AT" sz="600" b="0" i="0" u="none" strike="noStrike" dirty="0">
              <a:solidFill>
                <a:srgbClr val="666666"/>
              </a:solidFill>
              <a:effectLst/>
              <a:latin typeface="Helvetica" pitchFamily="2" charset="0"/>
            </a:endParaRPr>
          </a:p>
          <a:p>
            <a:pPr algn="l"/>
            <a:r>
              <a:rPr lang="de-AT" sz="600" b="0" i="0" u="sng" strike="noStrike" dirty="0">
                <a:solidFill>
                  <a:srgbClr val="C26D00"/>
                </a:solidFill>
                <a:effectLst/>
                <a:latin typeface="Helvetica" pitchFamily="2" charset="0"/>
                <a:hlinkClick r:id="rId6" tooltip="https://de.wikipedia.org/wiki/Österreichischer_Bundesverlag https://www.youtube.com/watch?v=EuzaNlBhk64 https://www.youtube.com/watch?v=O1qsph54Rfk https://kurier.at/wirtschaft/businessoesterreich/schulbuecher-als-geschaeftsmodell/235.826.791"/>
              </a:rPr>
              <a:t>https://www.youtube.com/watch?v=O1qsph54Rfk</a:t>
            </a:r>
            <a:endParaRPr lang="de-AT" sz="600" b="0" i="0" u="none" strike="noStrike" dirty="0">
              <a:solidFill>
                <a:srgbClr val="666666"/>
              </a:solidFill>
              <a:effectLst/>
              <a:latin typeface="Helvetica" pitchFamily="2" charset="0"/>
            </a:endParaRPr>
          </a:p>
          <a:p>
            <a:pPr algn="l"/>
            <a:r>
              <a:rPr lang="de-AT" sz="600" b="0" i="0" u="sng" strike="noStrike" dirty="0">
                <a:solidFill>
                  <a:srgbClr val="C26D00"/>
                </a:solidFill>
                <a:effectLst/>
                <a:latin typeface="Helvetica" pitchFamily="2" charset="0"/>
                <a:hlinkClick r:id="rId6" tooltip="https://de.wikipedia.org/wiki/Österreichischer_Bundesverlag https://www.youtube.com/watch?v=EuzaNlBhk64 https://www.youtube.com/watch?v=O1qsph54Rfk https://kurier.at/wirtschaft/businessoesterreich/schulbuecher-als-geschaeftsmodell/235.826.791"/>
              </a:rPr>
              <a:t>https://kurier.at/wirtschaft/businessoesterreich/schulbuecher-als-geschaeftsmodell/235.826.791</a:t>
            </a:r>
            <a:endParaRPr lang="de-AT" sz="600" b="0" i="0" u="none" strike="noStrike" dirty="0">
              <a:solidFill>
                <a:srgbClr val="666666"/>
              </a:solidFill>
              <a:effectLst/>
              <a:latin typeface="Helvetica" pitchFamily="2" charset="0"/>
            </a:endParaRPr>
          </a:p>
          <a:p>
            <a:pPr algn="l"/>
            <a:r>
              <a:rPr lang="de-AT" sz="6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 </a:t>
            </a:r>
          </a:p>
          <a:p>
            <a:pPr algn="l"/>
            <a:r>
              <a:rPr lang="de-AT" sz="600" b="0" i="0" u="sng" strike="noStrike" dirty="0">
                <a:solidFill>
                  <a:srgbClr val="C26D00"/>
                </a:solidFill>
                <a:effectLst/>
                <a:latin typeface="Helvetica" pitchFamily="2" charset="0"/>
                <a:hlinkClick r:id="rId9" tooltip="https://www.northdata.de/Österreichischer+Bundesverlag+GmbH,+Wien/067945w"/>
              </a:rPr>
              <a:t>https://www.northdata.de/Österreichischer+Bundesverlag+GmbH,+Wien/067945w</a:t>
            </a:r>
            <a:endParaRPr lang="de-AT" sz="600" b="0" i="0" u="none" strike="noStrike" dirty="0">
              <a:solidFill>
                <a:srgbClr val="666666"/>
              </a:solidFill>
              <a:effectLst/>
              <a:latin typeface="Helvetica" pitchFamily="2" charset="0"/>
            </a:endParaRPr>
          </a:p>
          <a:p>
            <a:pPr algn="l"/>
            <a:r>
              <a:rPr lang="de-AT" sz="6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 </a:t>
            </a:r>
          </a:p>
          <a:p>
            <a:pPr algn="l"/>
            <a:r>
              <a:rPr lang="de-AT" sz="6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 </a:t>
            </a:r>
          </a:p>
          <a:p>
            <a:pPr algn="l"/>
            <a:r>
              <a:rPr lang="de-AT" sz="6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Gruppe 4: Hartl Haus: Geschäftsführung Philip Müller</a:t>
            </a:r>
          </a:p>
          <a:p>
            <a:pPr algn="l"/>
            <a:r>
              <a:rPr lang="de-AT" sz="600" b="0" i="0" u="sng" strike="noStrike" dirty="0">
                <a:solidFill>
                  <a:srgbClr val="C26D00"/>
                </a:solidFill>
                <a:effectLst/>
                <a:latin typeface="Helvetica" pitchFamily="2" charset="0"/>
                <a:hlinkClick r:id="rId10" tooltip="https://www.hartlhaus.at/unternehmen/ueber-uns/das-unternehmen"/>
              </a:rPr>
              <a:t>https://www.hartlhaus.at/unternehmen/ueber-uns/das-unternehmen</a:t>
            </a:r>
            <a:endParaRPr lang="de-AT" sz="600" b="0" i="0" u="none" strike="noStrike" dirty="0">
              <a:solidFill>
                <a:srgbClr val="666666"/>
              </a:solidFill>
              <a:effectLst/>
              <a:latin typeface="Helvetica" pitchFamily="2" charset="0"/>
            </a:endParaRPr>
          </a:p>
          <a:p>
            <a:pPr algn="l"/>
            <a:r>
              <a:rPr lang="de-AT" sz="600" b="0" i="0" u="sng" strike="noStrike" dirty="0">
                <a:solidFill>
                  <a:srgbClr val="C26D00"/>
                </a:solidFill>
                <a:effectLst/>
                <a:latin typeface="Helvetica" pitchFamily="2" charset="0"/>
                <a:hlinkClick r:id="rId11" tooltip="https://de.wikipedia.org/wiki/Hartl_Haus https://www.youtube.com/watch?v=wtKP9G560O0 https://www.exclusive-bauen-wohnen.at/presse-hartl-haus-unternehmenspraesentation https://www.northdata.de/Hartl+Haus+Holzindustrie+Vertriebsgesellschaft+für+Fertighäuser+mbH,+Furth/Amtsgericht+Landshut+HRB+7278"/>
              </a:rPr>
              <a:t>https://de.wikipedia.org/wiki/Hartl_Haus</a:t>
            </a:r>
            <a:endParaRPr lang="de-AT" sz="600" b="0" i="0" u="none" strike="noStrike" dirty="0">
              <a:solidFill>
                <a:srgbClr val="666666"/>
              </a:solidFill>
              <a:effectLst/>
              <a:latin typeface="Helvetica" pitchFamily="2" charset="0"/>
            </a:endParaRPr>
          </a:p>
          <a:p>
            <a:pPr algn="l"/>
            <a:r>
              <a:rPr lang="de-AT" sz="600" b="0" i="0" u="sng" strike="noStrike" dirty="0">
                <a:solidFill>
                  <a:srgbClr val="C26D00"/>
                </a:solidFill>
                <a:effectLst/>
                <a:latin typeface="Helvetica" pitchFamily="2" charset="0"/>
                <a:hlinkClick r:id="rId11" tooltip="https://de.wikipedia.org/wiki/Hartl_Haus https://www.youtube.com/watch?v=wtKP9G560O0 https://www.exclusive-bauen-wohnen.at/presse-hartl-haus-unternehmenspraesentation https://www.northdata.de/Hartl+Haus+Holzindustrie+Vertriebsgesellschaft+für+Fertighäuser+mbH,+Furth/Amtsgericht+Landshut+HRB+7278"/>
              </a:rPr>
              <a:t>https://www.youtube.com/watch?v=wtKP9G560O0</a:t>
            </a:r>
            <a:endParaRPr lang="de-AT" sz="600" b="0" i="0" u="none" strike="noStrike" dirty="0">
              <a:solidFill>
                <a:srgbClr val="666666"/>
              </a:solidFill>
              <a:effectLst/>
              <a:latin typeface="Helvetica" pitchFamily="2" charset="0"/>
            </a:endParaRPr>
          </a:p>
          <a:p>
            <a:pPr algn="l"/>
            <a:r>
              <a:rPr lang="de-AT" sz="600" b="0" i="0" u="sng" strike="noStrike" dirty="0">
                <a:solidFill>
                  <a:srgbClr val="C26D00"/>
                </a:solidFill>
                <a:effectLst/>
                <a:latin typeface="Helvetica" pitchFamily="2" charset="0"/>
                <a:hlinkClick r:id="rId11" tooltip="https://de.wikipedia.org/wiki/Hartl_Haus https://www.youtube.com/watch?v=wtKP9G560O0 https://www.exclusive-bauen-wohnen.at/presse-hartl-haus-unternehmenspraesentation https://www.northdata.de/Hartl+Haus+Holzindustrie+Vertriebsgesellschaft+für+Fertighäuser+mbH,+Furth/Amtsgericht+Landshut+HRB+7278"/>
              </a:rPr>
              <a:t>https://www.exclusive-bauen-wohnen.at/presse-hartl-haus-unternehmenspraesentation</a:t>
            </a:r>
            <a:endParaRPr lang="de-AT" sz="600" b="0" i="0" u="none" strike="noStrike" dirty="0">
              <a:solidFill>
                <a:srgbClr val="666666"/>
              </a:solidFill>
              <a:effectLst/>
              <a:latin typeface="Helvetica" pitchFamily="2" charset="0"/>
            </a:endParaRPr>
          </a:p>
          <a:p>
            <a:pPr algn="l"/>
            <a:r>
              <a:rPr lang="de-AT" sz="600" b="0" i="0" u="sng" strike="noStrike" dirty="0">
                <a:solidFill>
                  <a:srgbClr val="C26D00"/>
                </a:solidFill>
                <a:effectLst/>
                <a:latin typeface="Helvetica" pitchFamily="2" charset="0"/>
                <a:hlinkClick r:id="rId11" tooltip="https://de.wikipedia.org/wiki/Hartl_Haus https://www.youtube.com/watch?v=wtKP9G560O0 https://www.exclusive-bauen-wohnen.at/presse-hartl-haus-unternehmenspraesentation https://www.northdata.de/Hartl+Haus+Holzindustrie+Vertriebsgesellschaft+für+Fertighäuser+mbH,+Furth/Amtsgericht+Landshut+HRB+7278"/>
              </a:rPr>
              <a:t>https://www.northdata.de/Hartl+Haus+Holzindustrie+Vertriebsgesellschaft+für+Fertighäuser+mbH,+Furth/Amtsgericht+Landshut+HRB+7278</a:t>
            </a:r>
            <a:endParaRPr lang="de-AT" sz="600" b="0" i="0" u="none" strike="noStrike" dirty="0">
              <a:solidFill>
                <a:srgbClr val="666666"/>
              </a:solidFill>
              <a:effectLst/>
              <a:latin typeface="Helvetica" pitchFamily="2" charset="0"/>
            </a:endParaRPr>
          </a:p>
          <a:p>
            <a:pPr algn="l"/>
            <a:r>
              <a:rPr lang="de-AT" sz="6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 </a:t>
            </a:r>
          </a:p>
          <a:p>
            <a:pPr algn="l"/>
            <a:r>
              <a:rPr lang="de-AT" sz="6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 </a:t>
            </a:r>
          </a:p>
          <a:p>
            <a:pPr algn="l"/>
            <a:r>
              <a:rPr lang="de-AT" sz="6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Gruppe 5: SES Spar European Shopping Centers: Stephan </a:t>
            </a:r>
            <a:r>
              <a:rPr lang="de-AT" sz="600" b="0" i="0" u="none" strike="noStrike" dirty="0" err="1">
                <a:solidFill>
                  <a:srgbClr val="666666"/>
                </a:solidFill>
                <a:effectLst/>
                <a:latin typeface="Helvetica" pitchFamily="2" charset="0"/>
              </a:rPr>
              <a:t>Kalteis</a:t>
            </a:r>
            <a:r>
              <a:rPr lang="de-AT" sz="6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 (Head </a:t>
            </a:r>
            <a:r>
              <a:rPr lang="de-AT" sz="600" b="0" i="0" u="none" strike="noStrike" dirty="0" err="1">
                <a:solidFill>
                  <a:srgbClr val="666666"/>
                </a:solidFill>
                <a:effectLst/>
                <a:latin typeface="Helvetica" pitchFamily="2" charset="0"/>
              </a:rPr>
              <a:t>of</a:t>
            </a:r>
            <a:r>
              <a:rPr lang="de-AT" sz="6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 Center Management)</a:t>
            </a:r>
          </a:p>
          <a:p>
            <a:pPr algn="l"/>
            <a:r>
              <a:rPr lang="de-AT" sz="600" b="0" i="0" u="sng" strike="noStrike" dirty="0">
                <a:solidFill>
                  <a:srgbClr val="C26D00"/>
                </a:solidFill>
                <a:effectLst/>
                <a:latin typeface="Helvetica" pitchFamily="2" charset="0"/>
                <a:hlinkClick r:id="rId12" tooltip="https://www.youtube.com/watch?v=SQyfZ7A1qYw https://www.youtube.com/watch?v=-Um_mke8kKA https://www.ses-european.com/ueber-uns/ https://www.northdata.de/SES+Spar+European+Shopping+Centers,+Salzburg/089054m https://salzburg.orf.at/stories/3057381/"/>
              </a:rPr>
              <a:t>https://www.youtube.com/watch?v=SQyfZ7A1qYw</a:t>
            </a:r>
            <a:endParaRPr lang="de-AT" sz="600" b="0" i="0" u="none" strike="noStrike" dirty="0">
              <a:solidFill>
                <a:srgbClr val="666666"/>
              </a:solidFill>
              <a:effectLst/>
              <a:latin typeface="Helvetica" pitchFamily="2" charset="0"/>
            </a:endParaRPr>
          </a:p>
          <a:p>
            <a:pPr algn="l"/>
            <a:r>
              <a:rPr lang="de-AT" sz="600" b="0" i="0" u="sng" strike="noStrike" dirty="0">
                <a:solidFill>
                  <a:srgbClr val="C26D00"/>
                </a:solidFill>
                <a:effectLst/>
                <a:latin typeface="Helvetica" pitchFamily="2" charset="0"/>
                <a:hlinkClick r:id="rId12" tooltip="https://www.youtube.com/watch?v=SQyfZ7A1qYw https://www.youtube.com/watch?v=-Um_mke8kKA https://www.ses-european.com/ueber-uns/ https://www.northdata.de/SES+Spar+European+Shopping+Centers,+Salzburg/089054m https://salzburg.orf.at/stories/3057381/"/>
              </a:rPr>
              <a:t>https://www.youtube.com/watch?v=-Um_mke8kKA</a:t>
            </a:r>
            <a:endParaRPr lang="de-AT" sz="600" b="0" i="0" u="none" strike="noStrike" dirty="0">
              <a:solidFill>
                <a:srgbClr val="666666"/>
              </a:solidFill>
              <a:effectLst/>
              <a:latin typeface="Helvetica" pitchFamily="2" charset="0"/>
            </a:endParaRPr>
          </a:p>
          <a:p>
            <a:pPr algn="l"/>
            <a:r>
              <a:rPr lang="de-AT" sz="600" b="0" i="0" u="sng" strike="noStrike" dirty="0">
                <a:solidFill>
                  <a:srgbClr val="C26D00"/>
                </a:solidFill>
                <a:effectLst/>
                <a:latin typeface="Helvetica" pitchFamily="2" charset="0"/>
                <a:hlinkClick r:id="rId12" tooltip="https://www.youtube.com/watch?v=SQyfZ7A1qYw https://www.youtube.com/watch?v=-Um_mke8kKA https://www.ses-european.com/ueber-uns/ https://www.northdata.de/SES+Spar+European+Shopping+Centers,+Salzburg/089054m https://salzburg.orf.at/stories/3057381/"/>
              </a:rPr>
              <a:t>https://www.ses-european.com/ueber-uns/</a:t>
            </a:r>
            <a:endParaRPr lang="de-AT" sz="600" b="0" i="0" u="none" strike="noStrike" dirty="0">
              <a:solidFill>
                <a:srgbClr val="666666"/>
              </a:solidFill>
              <a:effectLst/>
              <a:latin typeface="Helvetica" pitchFamily="2" charset="0"/>
            </a:endParaRPr>
          </a:p>
          <a:p>
            <a:pPr algn="l"/>
            <a:r>
              <a:rPr lang="de-AT" sz="6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 </a:t>
            </a:r>
          </a:p>
          <a:p>
            <a:pPr algn="l"/>
            <a:r>
              <a:rPr lang="de-AT" sz="600" b="0" i="0" u="sng" strike="noStrike" dirty="0">
                <a:solidFill>
                  <a:srgbClr val="C26D00"/>
                </a:solidFill>
                <a:effectLst/>
                <a:latin typeface="Helvetica" pitchFamily="2" charset="0"/>
                <a:hlinkClick r:id="rId12" tooltip="https://www.youtube.com/watch?v=SQyfZ7A1qYw https://www.youtube.com/watch?v=-Um_mke8kKA https://www.ses-european.com/ueber-uns/ https://www.northdata.de/SES+Spar+European+Shopping+Centers,+Salzburg/089054m https://salzburg.orf.at/stories/3057381/"/>
              </a:rPr>
              <a:t>https://www.northdata.de/SES+Spar+European+Shopping+Centers,+Salzburg/089054m</a:t>
            </a:r>
            <a:endParaRPr lang="de-AT" sz="600" b="0" i="0" u="none" strike="noStrike" dirty="0">
              <a:solidFill>
                <a:srgbClr val="666666"/>
              </a:solidFill>
              <a:effectLst/>
              <a:latin typeface="Helvetica" pitchFamily="2" charset="0"/>
            </a:endParaRPr>
          </a:p>
          <a:p>
            <a:pPr algn="l"/>
            <a:r>
              <a:rPr lang="de-AT" sz="600" b="0" i="0" u="sng" strike="noStrike" dirty="0">
                <a:solidFill>
                  <a:srgbClr val="C26D00"/>
                </a:solidFill>
                <a:effectLst/>
                <a:latin typeface="Helvetica" pitchFamily="2" charset="0"/>
                <a:hlinkClick r:id="rId12" tooltip="https://www.youtube.com/watch?v=SQyfZ7A1qYw https://www.youtube.com/watch?v=-Um_mke8kKA https://www.ses-european.com/ueber-uns/ https://www.northdata.de/SES+Spar+European+Shopping+Centers,+Salzburg/089054m https://salzburg.orf.at/stories/3057381/"/>
              </a:rPr>
              <a:t>https://salzburg.orf.at/stories/3057381/</a:t>
            </a:r>
            <a:endParaRPr lang="de-AT" sz="600" b="0" i="0" u="none" strike="noStrike" dirty="0">
              <a:solidFill>
                <a:srgbClr val="666666"/>
              </a:solidFill>
              <a:effectLst/>
              <a:latin typeface="Helvetica" pitchFamily="2" charset="0"/>
            </a:endParaRPr>
          </a:p>
          <a:p>
            <a:pPr algn="l"/>
            <a:r>
              <a:rPr lang="de-AT" sz="6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 </a:t>
            </a:r>
          </a:p>
          <a:p>
            <a:pPr algn="l"/>
            <a:r>
              <a:rPr lang="de-AT" sz="6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 </a:t>
            </a:r>
          </a:p>
          <a:p>
            <a:pPr algn="l"/>
            <a:r>
              <a:rPr lang="de-AT" sz="6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mögliche Unternehmensexkursionen ...</a:t>
            </a:r>
          </a:p>
          <a:p>
            <a:pPr algn="l"/>
            <a:r>
              <a:rPr lang="de-AT" sz="6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Gruppe 6: Hafen Wien</a:t>
            </a:r>
          </a:p>
          <a:p>
            <a:pPr algn="l"/>
            <a:r>
              <a:rPr lang="de-AT" sz="600" b="0" i="0" u="sng" strike="noStrike" dirty="0">
                <a:solidFill>
                  <a:srgbClr val="C26D00"/>
                </a:solidFill>
                <a:effectLst/>
                <a:latin typeface="Helvetica" pitchFamily="2" charset="0"/>
                <a:hlinkClick r:id="rId13" tooltip="https://www.youtube.com/watch?v=0RsxE_6p6I8 Hafen Wien ist Tochterunternehmen der Wien Holding GmbH https://www.northdata.de/Wien+Holding+GmbH,+Wien/039079w https://www.hafen-wien.com/de-at/home https://www.hafen-wien.com/de-at/home/unternehmen/zahlen-daten https://www.hafen-wien.com/media/file/121_HW_Folder_Mailversand.pdf"/>
              </a:rPr>
              <a:t>https://www.youtube.com/watch?v=0RsxE_6p6I8</a:t>
            </a:r>
            <a:endParaRPr lang="de-AT" sz="600" b="0" i="0" u="none" strike="noStrike" dirty="0">
              <a:solidFill>
                <a:srgbClr val="666666"/>
              </a:solidFill>
              <a:effectLst/>
              <a:latin typeface="Helvetica" pitchFamily="2" charset="0"/>
            </a:endParaRPr>
          </a:p>
          <a:p>
            <a:pPr algn="l"/>
            <a:r>
              <a:rPr lang="de-AT" sz="600" b="0" i="0" u="sng" strike="noStrike" dirty="0">
                <a:solidFill>
                  <a:srgbClr val="C26D00"/>
                </a:solidFill>
                <a:effectLst/>
                <a:latin typeface="Helvetica" pitchFamily="2" charset="0"/>
                <a:hlinkClick r:id="rId13" tooltip="https://www.youtube.com/watch?v=0RsxE_6p6I8 Hafen Wien ist Tochterunternehmen der Wien Holding GmbH https://www.northdata.de/Wien+Holding+GmbH,+Wien/039079w https://www.hafen-wien.com/de-at/home https://www.hafen-wien.com/de-at/home/unternehmen/zahlen-daten https://www.hafen-wien.com/media/file/121_HW_Folder_Mailversand.pdf"/>
              </a:rPr>
              <a:t>Hafen Wien ist Tochterunternehmen der Wien Holding GmbH</a:t>
            </a:r>
            <a:endParaRPr lang="de-AT" sz="600" b="0" i="0" u="none" strike="noStrike" dirty="0">
              <a:solidFill>
                <a:srgbClr val="666666"/>
              </a:solidFill>
              <a:effectLst/>
              <a:latin typeface="Helvetica" pitchFamily="2" charset="0"/>
            </a:endParaRPr>
          </a:p>
          <a:p>
            <a:pPr algn="l"/>
            <a:r>
              <a:rPr lang="de-AT" sz="600" b="0" i="0" u="sng" strike="noStrike" dirty="0">
                <a:solidFill>
                  <a:srgbClr val="C26D00"/>
                </a:solidFill>
                <a:effectLst/>
                <a:latin typeface="Helvetica" pitchFamily="2" charset="0"/>
                <a:hlinkClick r:id="rId13" tooltip="https://www.youtube.com/watch?v=0RsxE_6p6I8 Hafen Wien ist Tochterunternehmen der Wien Holding GmbH https://www.northdata.de/Wien+Holding+GmbH,+Wien/039079w https://www.hafen-wien.com/de-at/home https://www.hafen-wien.com/de-at/home/unternehmen/zahlen-daten https://www.hafen-wien.com/media/file/121_HW_Folder_Mailversand.pdf"/>
              </a:rPr>
              <a:t>https://www.northdata.de/Wien+Holding+GmbH,+Wien/039079w</a:t>
            </a:r>
            <a:endParaRPr lang="de-AT" sz="600" b="0" i="0" u="none" strike="noStrike" dirty="0">
              <a:solidFill>
                <a:srgbClr val="666666"/>
              </a:solidFill>
              <a:effectLst/>
              <a:latin typeface="Helvetica" pitchFamily="2" charset="0"/>
            </a:endParaRPr>
          </a:p>
          <a:p>
            <a:pPr algn="l"/>
            <a:r>
              <a:rPr lang="de-AT" sz="600" b="0" i="0" u="sng" strike="noStrike" dirty="0">
                <a:solidFill>
                  <a:srgbClr val="C26D00"/>
                </a:solidFill>
                <a:effectLst/>
                <a:latin typeface="Helvetica" pitchFamily="2" charset="0"/>
                <a:hlinkClick r:id="rId13" tooltip="https://www.youtube.com/watch?v=0RsxE_6p6I8 Hafen Wien ist Tochterunternehmen der Wien Holding GmbH https://www.northdata.de/Wien+Holding+GmbH,+Wien/039079w https://www.hafen-wien.com/de-at/home https://www.hafen-wien.com/de-at/home/unternehmen/zahlen-daten https://www.hafen-wien.com/media/file/121_HW_Folder_Mailversand.pdf"/>
              </a:rPr>
              <a:t>https://www.hafen-wien.com/de-at/home</a:t>
            </a:r>
            <a:endParaRPr lang="de-AT" sz="600" b="0" i="0" u="none" strike="noStrike" dirty="0">
              <a:solidFill>
                <a:srgbClr val="666666"/>
              </a:solidFill>
              <a:effectLst/>
              <a:latin typeface="Helvetica" pitchFamily="2" charset="0"/>
            </a:endParaRPr>
          </a:p>
          <a:p>
            <a:pPr algn="l"/>
            <a:r>
              <a:rPr lang="de-AT" sz="600" b="0" i="0" u="sng" strike="noStrike" dirty="0">
                <a:solidFill>
                  <a:srgbClr val="C26D00"/>
                </a:solidFill>
                <a:effectLst/>
                <a:latin typeface="Helvetica" pitchFamily="2" charset="0"/>
                <a:hlinkClick r:id="rId13" tooltip="https://www.youtube.com/watch?v=0RsxE_6p6I8 Hafen Wien ist Tochterunternehmen der Wien Holding GmbH https://www.northdata.de/Wien+Holding+GmbH,+Wien/039079w https://www.hafen-wien.com/de-at/home https://www.hafen-wien.com/de-at/home/unternehmen/zahlen-daten https://www.hafen-wien.com/media/file/121_HW_Folder_Mailversand.pdf"/>
              </a:rPr>
              <a:t>https://www.hafen-wien.com/de-at/home/unternehmen/zahlen-daten</a:t>
            </a:r>
            <a:endParaRPr lang="de-AT" sz="600" b="0" i="0" u="none" strike="noStrike" dirty="0">
              <a:solidFill>
                <a:srgbClr val="666666"/>
              </a:solidFill>
              <a:effectLst/>
              <a:latin typeface="Helvetica" pitchFamily="2" charset="0"/>
            </a:endParaRPr>
          </a:p>
          <a:p>
            <a:pPr algn="l"/>
            <a:r>
              <a:rPr lang="de-AT" sz="600" b="0" i="0" u="sng" strike="noStrike" dirty="0">
                <a:solidFill>
                  <a:srgbClr val="C26D00"/>
                </a:solidFill>
                <a:effectLst/>
                <a:latin typeface="Helvetica" pitchFamily="2" charset="0"/>
                <a:hlinkClick r:id="rId13" tooltip="https://www.youtube.com/watch?v=0RsxE_6p6I8 Hafen Wien ist Tochterunternehmen der Wien Holding GmbH https://www.northdata.de/Wien+Holding+GmbH,+Wien/039079w https://www.hafen-wien.com/de-at/home https://www.hafen-wien.com/de-at/home/unternehmen/zahlen-daten https://www.hafen-wien.com/media/file/121_HW_Folder_Mailversand.pdf"/>
              </a:rPr>
              <a:t>https://www.hafen-wien.com/media/file/121_HW_Folder_Mailversand.pdf</a:t>
            </a:r>
            <a:endParaRPr lang="de-AT" sz="600" b="0" i="0" u="none" strike="noStrike" dirty="0">
              <a:solidFill>
                <a:srgbClr val="666666"/>
              </a:solidFill>
              <a:effectLst/>
              <a:latin typeface="Helvetica" pitchFamily="2" charset="0"/>
            </a:endParaRPr>
          </a:p>
          <a:p>
            <a:pPr algn="l"/>
            <a:r>
              <a:rPr lang="de-AT" sz="6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 </a:t>
            </a:r>
          </a:p>
          <a:p>
            <a:pPr algn="l"/>
            <a:r>
              <a:rPr lang="de-AT" sz="6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 </a:t>
            </a:r>
          </a:p>
          <a:p>
            <a:pPr algn="l"/>
            <a:r>
              <a:rPr lang="de-AT" sz="6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Gruppe 7: Rosenbauer</a:t>
            </a:r>
          </a:p>
          <a:p>
            <a:pPr algn="l"/>
            <a:r>
              <a:rPr lang="de-AT" sz="600" b="0" i="0" u="sng" strike="noStrike" dirty="0">
                <a:solidFill>
                  <a:srgbClr val="C26D00"/>
                </a:solidFill>
                <a:effectLst/>
                <a:latin typeface="Helvetica" pitchFamily="2" charset="0"/>
                <a:hlinkClick r:id="rId14" tooltip="https://www.youtube.com/watch?v=-eGKum4qNdc"/>
              </a:rPr>
              <a:t>https://www.youtube.com/watch?v=S5V6j6AN13s</a:t>
            </a:r>
            <a:endParaRPr lang="de-AT" sz="600" b="0" i="0" u="none" strike="noStrike" dirty="0">
              <a:solidFill>
                <a:srgbClr val="666666"/>
              </a:solidFill>
              <a:effectLst/>
              <a:latin typeface="Helvetica" pitchFamily="2" charset="0"/>
            </a:endParaRPr>
          </a:p>
          <a:p>
            <a:pPr algn="l"/>
            <a:r>
              <a:rPr lang="de-AT" sz="600" b="0" i="0" u="sng" strike="noStrike" dirty="0">
                <a:solidFill>
                  <a:srgbClr val="C26D00"/>
                </a:solidFill>
                <a:effectLst/>
                <a:latin typeface="Helvetica" pitchFamily="2" charset="0"/>
                <a:hlinkClick r:id="rId14" tooltip="https://www.youtube.com/watch?v=-eGKum4qNdc"/>
              </a:rPr>
              <a:t>https://www.youtube.com/watch?v=-eGKum4qNdc</a:t>
            </a:r>
            <a:endParaRPr lang="de-AT" sz="600" b="0" i="0" u="none" strike="noStrike" dirty="0">
              <a:solidFill>
                <a:srgbClr val="666666"/>
              </a:solidFill>
              <a:effectLst/>
              <a:latin typeface="Helvetica" pitchFamily="2" charset="0"/>
            </a:endParaRPr>
          </a:p>
          <a:p>
            <a:pPr algn="l"/>
            <a:r>
              <a:rPr lang="de-AT" sz="600" b="0" i="0" u="sng" strike="noStrike" dirty="0">
                <a:solidFill>
                  <a:srgbClr val="C26D00"/>
                </a:solidFill>
                <a:effectLst/>
                <a:latin typeface="Helvetica" pitchFamily="2" charset="0"/>
                <a:hlinkClick r:id="rId14" tooltip="https://www.youtube.com/watch?v=-eGKum4qNdc"/>
              </a:rPr>
              <a:t>https://bericht.rosenbauer.com/2021/</a:t>
            </a:r>
            <a:endParaRPr lang="de-AT" sz="600" b="0" i="0" u="none" strike="noStrike" dirty="0">
              <a:solidFill>
                <a:srgbClr val="666666"/>
              </a:solidFill>
              <a:effectLst/>
              <a:latin typeface="Helvetica" pitchFamily="2" charset="0"/>
            </a:endParaRPr>
          </a:p>
          <a:p>
            <a:pPr algn="l"/>
            <a:r>
              <a:rPr lang="de-AT" sz="6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 </a:t>
            </a:r>
          </a:p>
          <a:p>
            <a:pPr algn="l"/>
            <a:r>
              <a:rPr lang="de-AT" sz="6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 </a:t>
            </a:r>
          </a:p>
          <a:p>
            <a:pPr algn="l"/>
            <a:r>
              <a:rPr lang="de-AT" sz="6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Gruppe 8: VÖST Linz</a:t>
            </a:r>
          </a:p>
          <a:p>
            <a:pPr algn="l"/>
            <a:r>
              <a:rPr lang="de-AT" sz="600" b="0" i="0" u="sng" strike="noStrike" dirty="0">
                <a:solidFill>
                  <a:srgbClr val="C26D00"/>
                </a:solidFill>
                <a:effectLst/>
                <a:latin typeface="Helvetica" pitchFamily="2" charset="0"/>
                <a:hlinkClick r:id="rId15" tooltip="https://www.voestalpine.com/stahlwelt/Besuch-planen/Schulklassen"/>
              </a:rPr>
              <a:t>https://www.youtube.com/watch?v=0adADEpgyhE</a:t>
            </a:r>
            <a:endParaRPr lang="de-AT" sz="600" b="0" i="0" u="none" strike="noStrike" dirty="0">
              <a:solidFill>
                <a:srgbClr val="666666"/>
              </a:solidFill>
              <a:effectLst/>
              <a:latin typeface="Helvetica" pitchFamily="2" charset="0"/>
            </a:endParaRPr>
          </a:p>
          <a:p>
            <a:pPr algn="l"/>
            <a:r>
              <a:rPr lang="de-AT" sz="600" b="0" i="0" u="sng" strike="noStrike" dirty="0">
                <a:solidFill>
                  <a:srgbClr val="C26D00"/>
                </a:solidFill>
                <a:effectLst/>
                <a:latin typeface="Helvetica" pitchFamily="2" charset="0"/>
                <a:hlinkClick r:id="rId15" tooltip="https://www.voestalpine.com/stahlwelt/Besuch-planen/Schulklassen"/>
              </a:rPr>
              <a:t>https://www.voestalpine.com/group/de/konzern/ueberblick/</a:t>
            </a:r>
            <a:endParaRPr lang="de-AT" sz="600" b="0" i="0" u="none" strike="noStrike" dirty="0">
              <a:solidFill>
                <a:srgbClr val="666666"/>
              </a:solidFill>
              <a:effectLst/>
              <a:latin typeface="Helvetica" pitchFamily="2" charset="0"/>
            </a:endParaRPr>
          </a:p>
          <a:p>
            <a:pPr algn="l"/>
            <a:r>
              <a:rPr lang="de-AT" sz="600" b="0" i="0" u="sng" strike="noStrike" dirty="0">
                <a:solidFill>
                  <a:srgbClr val="C26D00"/>
                </a:solidFill>
                <a:effectLst/>
                <a:latin typeface="Helvetica" pitchFamily="2" charset="0"/>
                <a:hlinkClick r:id="rId15" tooltip="https://www.voestalpine.com/stahlwelt/Besuch-planen/Schulklassen"/>
              </a:rPr>
              <a:t>https://www.voestalpine.com/stahlwelt/Besuch-planen/Schulklassen</a:t>
            </a:r>
            <a:endParaRPr lang="de-AT" sz="600" b="0" i="0" u="none" strike="noStrike" dirty="0">
              <a:solidFill>
                <a:srgbClr val="666666"/>
              </a:solidFill>
              <a:effectLst/>
              <a:latin typeface="Helvetica" pitchFamily="2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4D30157-B527-EDBD-F6C2-C74B3C22F88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7861" y="930781"/>
            <a:ext cx="1707836" cy="5440362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AF1F75F0-05CB-63CD-B1B1-AD5A07D65C68}"/>
              </a:ext>
            </a:extLst>
          </p:cNvPr>
          <p:cNvSpPr txBox="1"/>
          <p:nvPr/>
        </p:nvSpPr>
        <p:spPr>
          <a:xfrm>
            <a:off x="-1823810" y="-11044608"/>
            <a:ext cx="4572000" cy="11726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de-AT" dirty="0">
                <a:solidFill>
                  <a:srgbClr val="635C5C"/>
                </a:solidFill>
                <a:effectLst/>
                <a:latin typeface="TrebuchetMS" panose="020B0603020202020204" pitchFamily="34" charset="0"/>
              </a:rPr>
            </a:br>
            <a:r>
              <a:rPr lang="de-AT" dirty="0">
                <a:solidFill>
                  <a:srgbClr val="635C5C"/>
                </a:solidFill>
                <a:effectLst/>
                <a:latin typeface="TrebuchetMS" panose="020B0603020202020204" pitchFamily="34" charset="0"/>
              </a:rPr>
              <a:t>betreffend der Initiative </a:t>
            </a:r>
            <a:r>
              <a:rPr lang="de-AT" dirty="0" err="1">
                <a:solidFill>
                  <a:srgbClr val="635C5C"/>
                </a:solidFill>
                <a:effectLst/>
                <a:latin typeface="TrebuchetMS" panose="020B0603020202020204" pitchFamily="34" charset="0"/>
              </a:rPr>
              <a:t>schülerInnen.gestalten.wandel</a:t>
            </a:r>
            <a:r>
              <a:rPr lang="de-AT" dirty="0">
                <a:solidFill>
                  <a:srgbClr val="635C5C"/>
                </a:solidFill>
                <a:effectLst/>
                <a:latin typeface="TrebuchetMS" panose="020B0603020202020204" pitchFamily="34" charset="0"/>
              </a:rPr>
              <a:t>., </a:t>
            </a:r>
            <a:r>
              <a:rPr lang="de-AT" dirty="0">
                <a:solidFill>
                  <a:srgbClr val="635C5C"/>
                </a:solidFill>
                <a:effectLst/>
                <a:latin typeface="TrebuchetMS" panose="020B0603020202020204" pitchFamily="34" charset="0"/>
                <a:hlinkClick r:id="rId17" tooltip="http://www.schuelergestaltenwandel.at/"/>
              </a:rPr>
              <a:t>www.schuelergestaltenwandel.at</a:t>
            </a:r>
            <a:r>
              <a:rPr lang="de-AT" dirty="0">
                <a:solidFill>
                  <a:srgbClr val="635C5C"/>
                </a:solidFill>
                <a:effectLst/>
                <a:latin typeface="TrebuchetMS" panose="020B0603020202020204" pitchFamily="34" charset="0"/>
              </a:rPr>
              <a:t>:</a:t>
            </a:r>
            <a:endParaRPr lang="de-AT" dirty="0"/>
          </a:p>
          <a:p>
            <a:br>
              <a:rPr lang="de-AT" dirty="0">
                <a:solidFill>
                  <a:srgbClr val="635C5C"/>
                </a:solidFill>
                <a:effectLst/>
                <a:latin typeface="TrebuchetMS" panose="020B0603020202020204" pitchFamily="34" charset="0"/>
              </a:rPr>
            </a:br>
            <a:endParaRPr lang="de-AT" dirty="0"/>
          </a:p>
          <a:p>
            <a:br>
              <a:rPr lang="de-AT" dirty="0">
                <a:solidFill>
                  <a:srgbClr val="635C5C"/>
                </a:solidFill>
                <a:effectLst/>
                <a:latin typeface="TrebuchetMS" panose="020B0603020202020204" pitchFamily="34" charset="0"/>
              </a:rPr>
            </a:br>
            <a:endParaRPr lang="de-AT" dirty="0"/>
          </a:p>
          <a:p>
            <a:r>
              <a:rPr lang="de-AT" b="1" dirty="0">
                <a:solidFill>
                  <a:srgbClr val="635C5C"/>
                </a:solidFill>
                <a:effectLst/>
                <a:latin typeface="TrebuchetMS" panose="020B0603020202020204" pitchFamily="34" charset="0"/>
              </a:rPr>
              <a:t>I)</a:t>
            </a:r>
            <a:r>
              <a:rPr lang="de-AT" dirty="0">
                <a:solidFill>
                  <a:srgbClr val="635C5C"/>
                </a:solidFill>
                <a:effectLst/>
                <a:latin typeface="TrebuchetMS" panose="020B0603020202020204" pitchFamily="34" charset="0"/>
              </a:rPr>
              <a:t> möchte ich Sie an die nächste </a:t>
            </a:r>
            <a:r>
              <a:rPr lang="de-AT" b="1" dirty="0">
                <a:solidFill>
                  <a:srgbClr val="635C5C"/>
                </a:solidFill>
                <a:effectLst/>
                <a:latin typeface="TrebuchetMS" panose="020B0603020202020204" pitchFamily="34" charset="0"/>
              </a:rPr>
              <a:t>große </a:t>
            </a:r>
            <a:r>
              <a:rPr lang="de-AT" b="1" u="sng" dirty="0">
                <a:solidFill>
                  <a:srgbClr val="635C5C"/>
                </a:solidFill>
                <a:effectLst/>
                <a:latin typeface="TrebuchetMS" panose="020B0603020202020204" pitchFamily="34" charset="0"/>
              </a:rPr>
              <a:t>online</a:t>
            </a:r>
            <a:r>
              <a:rPr lang="de-AT" b="1" dirty="0">
                <a:solidFill>
                  <a:srgbClr val="635C5C"/>
                </a:solidFill>
                <a:effectLst/>
                <a:latin typeface="TrebuchetMS" panose="020B0603020202020204" pitchFamily="34" charset="0"/>
              </a:rPr>
              <a:t> Diskussionsrunde</a:t>
            </a:r>
            <a:r>
              <a:rPr lang="de-AT" dirty="0">
                <a:solidFill>
                  <a:srgbClr val="635C5C"/>
                </a:solidFill>
                <a:effectLst/>
                <a:latin typeface="TrebuchetMS" panose="020B0603020202020204" pitchFamily="34" charset="0"/>
              </a:rPr>
              <a:t> erinnern, die </a:t>
            </a:r>
            <a:r>
              <a:rPr lang="de-AT" b="1" dirty="0">
                <a:solidFill>
                  <a:srgbClr val="635C5C"/>
                </a:solidFill>
                <a:effectLst/>
                <a:latin typeface="TrebuchetMS" panose="020B0603020202020204" pitchFamily="34" charset="0"/>
              </a:rPr>
              <a:t>am Donnerstag, 26. Jänner 2023, um 17.00 Uhr </a:t>
            </a:r>
            <a:r>
              <a:rPr lang="de-AT" dirty="0">
                <a:solidFill>
                  <a:srgbClr val="635C5C"/>
                </a:solidFill>
                <a:effectLst/>
                <a:latin typeface="TrebuchetMS" panose="020B0603020202020204" pitchFamily="34" charset="0"/>
              </a:rPr>
              <a:t>stattfinden wird.</a:t>
            </a:r>
            <a:endParaRPr lang="de-AT" dirty="0"/>
          </a:p>
          <a:p>
            <a:pPr algn="l"/>
            <a:br>
              <a:rPr lang="de-AT" b="0" i="0" u="none" strike="noStrike" dirty="0">
                <a:solidFill>
                  <a:srgbClr val="000000"/>
                </a:solidFill>
                <a:effectLst/>
                <a:latin typeface="TrebuchetMS" panose="020B0603020202020204" pitchFamily="34" charset="0"/>
              </a:rPr>
            </a:br>
            <a:endParaRPr lang="de-AT" b="0" i="0" u="none" strike="noStrike" dirty="0">
              <a:solidFill>
                <a:srgbClr val="000000"/>
              </a:solidFill>
              <a:effectLst/>
              <a:latin typeface="TrebuchetMS" panose="020B0603020202020204" pitchFamily="34" charset="0"/>
            </a:endParaRPr>
          </a:p>
          <a:p>
            <a:pPr algn="l"/>
            <a:r>
              <a:rPr lang="de-AT" b="0" i="0" u="none" strike="noStrike" dirty="0">
                <a:solidFill>
                  <a:srgbClr val="000000"/>
                </a:solidFill>
                <a:effectLst/>
                <a:latin typeface="TrebuchetMS" panose="020B0603020202020204" pitchFamily="34" charset="0"/>
              </a:rPr>
              <a:t>Folgende Personen haben </a:t>
            </a:r>
            <a:r>
              <a:rPr lang="de-AT" b="1" i="0" u="sng" strike="noStrike" dirty="0">
                <a:solidFill>
                  <a:srgbClr val="000000"/>
                </a:solidFill>
                <a:effectLst/>
                <a:latin typeface="TrebuchetMS" panose="020B0603020202020204" pitchFamily="34" charset="0"/>
              </a:rPr>
              <a:t>bereits zugesagt</a:t>
            </a:r>
            <a:r>
              <a:rPr lang="de-AT" b="0" i="0" u="none" strike="noStrike" dirty="0">
                <a:solidFill>
                  <a:srgbClr val="000000"/>
                </a:solidFill>
                <a:effectLst/>
                <a:latin typeface="TrebuchetMS" panose="020B0603020202020204" pitchFamily="34" charset="0"/>
              </a:rPr>
              <a:t>:</a:t>
            </a:r>
          </a:p>
          <a:p>
            <a:pPr algn="l"/>
            <a:br>
              <a:rPr lang="de-AT" b="0" i="0" u="none" strike="noStrike" dirty="0">
                <a:solidFill>
                  <a:srgbClr val="000000"/>
                </a:solidFill>
                <a:effectLst/>
                <a:latin typeface="TrebuchetMS" panose="020B0603020202020204" pitchFamily="34" charset="0"/>
              </a:rPr>
            </a:br>
            <a:endParaRPr lang="de-AT" b="0" i="0" u="none" strike="noStrike" dirty="0">
              <a:solidFill>
                <a:srgbClr val="000000"/>
              </a:solidFill>
              <a:effectLst/>
              <a:latin typeface="TrebuchetMS" panose="020B0603020202020204" pitchFamily="34" charset="0"/>
            </a:endParaRPr>
          </a:p>
          <a:p>
            <a:pPr algn="l"/>
            <a:br>
              <a:rPr lang="de-AT" b="0" i="0" u="none" strike="noStrike" dirty="0">
                <a:solidFill>
                  <a:srgbClr val="000000"/>
                </a:solidFill>
                <a:effectLst/>
                <a:latin typeface="TrebuchetMS" panose="020B0603020202020204" pitchFamily="34" charset="0"/>
              </a:rPr>
            </a:br>
            <a:endParaRPr lang="de-AT" b="0" i="0" u="none" strike="noStrike" dirty="0">
              <a:solidFill>
                <a:srgbClr val="000000"/>
              </a:solidFill>
              <a:effectLst/>
              <a:latin typeface="TrebuchetMS" panose="020B0603020202020204" pitchFamily="34" charset="0"/>
            </a:endParaRPr>
          </a:p>
          <a:p>
            <a:pPr algn="l"/>
            <a:r>
              <a:rPr lang="de-AT" b="1" i="0" u="none" strike="noStrike" dirty="0">
                <a:solidFill>
                  <a:srgbClr val="000000"/>
                </a:solidFill>
                <a:effectLst/>
                <a:latin typeface="TrebuchetMS" panose="020B0603020202020204" pitchFamily="34" charset="0"/>
              </a:rPr>
              <a:t>1)</a:t>
            </a:r>
            <a:r>
              <a:rPr lang="de-AT" b="0" i="0" u="none" strike="noStrike" dirty="0">
                <a:solidFill>
                  <a:srgbClr val="000000"/>
                </a:solidFill>
                <a:effectLst/>
                <a:latin typeface="TrebuchetMS" panose="020B0603020202020204" pitchFamily="34" charset="0"/>
              </a:rPr>
              <a:t> Frau Nora Steiner, HR-Leiterin „Kommunalkredit“</a:t>
            </a:r>
          </a:p>
          <a:p>
            <a:pPr algn="l"/>
            <a:br>
              <a:rPr lang="de-AT" b="0" i="0" u="none" strike="noStrike" dirty="0">
                <a:solidFill>
                  <a:srgbClr val="000000"/>
                </a:solidFill>
                <a:effectLst/>
                <a:latin typeface="TrebuchetMS" panose="020B0603020202020204" pitchFamily="34" charset="0"/>
              </a:rPr>
            </a:br>
            <a:endParaRPr lang="de-AT" b="0" i="0" u="none" strike="noStrike" dirty="0">
              <a:solidFill>
                <a:srgbClr val="000000"/>
              </a:solidFill>
              <a:effectLst/>
              <a:latin typeface="TrebuchetMS" panose="020B0603020202020204" pitchFamily="34" charset="0"/>
            </a:endParaRPr>
          </a:p>
          <a:p>
            <a:pPr algn="l"/>
            <a:r>
              <a:rPr lang="de-AT" b="1" i="0" u="none" strike="noStrike" dirty="0">
                <a:solidFill>
                  <a:srgbClr val="000000"/>
                </a:solidFill>
                <a:effectLst/>
                <a:latin typeface="TrebuchetMS" panose="020B0603020202020204" pitchFamily="34" charset="0"/>
              </a:rPr>
              <a:t>2)</a:t>
            </a:r>
            <a:r>
              <a:rPr lang="de-AT" b="0" i="0" u="none" strike="noStrike" dirty="0">
                <a:solidFill>
                  <a:srgbClr val="000000"/>
                </a:solidFill>
                <a:effectLst/>
                <a:latin typeface="TrebuchetMS" panose="020B0603020202020204" pitchFamily="34" charset="0"/>
              </a:rPr>
              <a:t> Herr Johannes Weinzierl, Geschäftsführer, „Hartlauer"</a:t>
            </a:r>
          </a:p>
          <a:p>
            <a:pPr algn="l"/>
            <a:br>
              <a:rPr lang="de-AT" b="0" i="0" u="none" strike="noStrike" dirty="0">
                <a:solidFill>
                  <a:srgbClr val="000000"/>
                </a:solidFill>
                <a:effectLst/>
                <a:latin typeface="TrebuchetMS" panose="020B0603020202020204" pitchFamily="34" charset="0"/>
              </a:rPr>
            </a:br>
            <a:endParaRPr lang="de-AT" b="0" i="0" u="none" strike="noStrike" dirty="0">
              <a:solidFill>
                <a:srgbClr val="000000"/>
              </a:solidFill>
              <a:effectLst/>
              <a:latin typeface="TrebuchetMS" panose="020B0603020202020204" pitchFamily="34" charset="0"/>
            </a:endParaRPr>
          </a:p>
          <a:p>
            <a:pPr algn="l"/>
            <a:r>
              <a:rPr lang="de-AT" b="1" i="0" u="none" strike="noStrike" dirty="0">
                <a:solidFill>
                  <a:srgbClr val="000000"/>
                </a:solidFill>
                <a:effectLst/>
                <a:latin typeface="TrebuchetMS" panose="020B0603020202020204" pitchFamily="34" charset="0"/>
              </a:rPr>
              <a:t>3)</a:t>
            </a:r>
            <a:r>
              <a:rPr lang="de-AT" b="0" i="0" u="none" strike="noStrike" dirty="0">
                <a:solidFill>
                  <a:srgbClr val="000000"/>
                </a:solidFill>
                <a:effectLst/>
                <a:latin typeface="TrebuchetMS" panose="020B0603020202020204" pitchFamily="34" charset="0"/>
              </a:rPr>
              <a:t> Herr Maximilian </a:t>
            </a:r>
            <a:r>
              <a:rPr lang="de-AT" b="0" i="0" u="none" strike="noStrike" dirty="0" err="1">
                <a:solidFill>
                  <a:srgbClr val="000000"/>
                </a:solidFill>
                <a:effectLst/>
                <a:latin typeface="TrebuchetMS" panose="020B0603020202020204" pitchFamily="34" charset="0"/>
              </a:rPr>
              <a:t>Schulyok</a:t>
            </a:r>
            <a:r>
              <a:rPr lang="de-AT" b="0" i="0" u="none" strike="noStrike" dirty="0">
                <a:solidFill>
                  <a:srgbClr val="000000"/>
                </a:solidFill>
                <a:effectLst/>
                <a:latin typeface="TrebuchetMS" panose="020B0603020202020204" pitchFamily="34" charset="0"/>
              </a:rPr>
              <a:t>, Geschäftsführer, "Österreichischer Bundesverlag“</a:t>
            </a:r>
          </a:p>
          <a:p>
            <a:pPr algn="l"/>
            <a:br>
              <a:rPr lang="de-AT" b="0" i="0" u="none" strike="noStrike" dirty="0">
                <a:solidFill>
                  <a:srgbClr val="000000"/>
                </a:solidFill>
                <a:effectLst/>
                <a:latin typeface="TrebuchetMS" panose="020B0603020202020204" pitchFamily="34" charset="0"/>
              </a:rPr>
            </a:br>
            <a:endParaRPr lang="de-AT" b="0" i="0" u="none" strike="noStrike" dirty="0">
              <a:solidFill>
                <a:srgbClr val="000000"/>
              </a:solidFill>
              <a:effectLst/>
              <a:latin typeface="TrebuchetMS" panose="020B0603020202020204" pitchFamily="34" charset="0"/>
            </a:endParaRPr>
          </a:p>
          <a:p>
            <a:pPr algn="l"/>
            <a:r>
              <a:rPr lang="de-AT" b="1" i="0" u="none" strike="noStrike" dirty="0">
                <a:solidFill>
                  <a:srgbClr val="000000"/>
                </a:solidFill>
                <a:effectLst/>
                <a:latin typeface="TrebuchetMS" panose="020B0603020202020204" pitchFamily="34" charset="0"/>
              </a:rPr>
              <a:t>4)</a:t>
            </a:r>
            <a:r>
              <a:rPr lang="de-AT" b="0" i="0" u="none" strike="noStrike" dirty="0">
                <a:solidFill>
                  <a:srgbClr val="000000"/>
                </a:solidFill>
                <a:effectLst/>
                <a:latin typeface="TrebuchetMS" panose="020B0603020202020204" pitchFamily="34" charset="0"/>
              </a:rPr>
              <a:t> Herr Philip Müller, Marketingleiter, „Hartl Haus“</a:t>
            </a:r>
          </a:p>
          <a:p>
            <a:pPr algn="l"/>
            <a:br>
              <a:rPr lang="de-AT" b="0" i="0" u="none" strike="noStrike" dirty="0">
                <a:solidFill>
                  <a:srgbClr val="000000"/>
                </a:solidFill>
                <a:effectLst/>
                <a:latin typeface="TrebuchetMS" panose="020B0603020202020204" pitchFamily="34" charset="0"/>
              </a:rPr>
            </a:br>
            <a:endParaRPr lang="de-AT" b="0" i="0" u="none" strike="noStrike" dirty="0">
              <a:solidFill>
                <a:srgbClr val="000000"/>
              </a:solidFill>
              <a:effectLst/>
              <a:latin typeface="TrebuchetMS" panose="020B0603020202020204" pitchFamily="34" charset="0"/>
            </a:endParaRPr>
          </a:p>
          <a:p>
            <a:pPr algn="l"/>
            <a:r>
              <a:rPr lang="de-AT" b="1" i="0" u="none" strike="noStrike" dirty="0">
                <a:solidFill>
                  <a:srgbClr val="000000"/>
                </a:solidFill>
                <a:effectLst/>
                <a:latin typeface="TrebuchetMS" panose="020B0603020202020204" pitchFamily="34" charset="0"/>
              </a:rPr>
              <a:t>5)</a:t>
            </a:r>
            <a:r>
              <a:rPr lang="de-AT" b="0" i="0" u="none" strike="noStrike" dirty="0">
                <a:solidFill>
                  <a:srgbClr val="000000"/>
                </a:solidFill>
                <a:effectLst/>
                <a:latin typeface="TrebuchetMS" panose="020B0603020202020204" pitchFamily="34" charset="0"/>
              </a:rPr>
              <a:t> Stephan </a:t>
            </a:r>
            <a:r>
              <a:rPr lang="de-AT" b="0" i="0" u="none" strike="noStrike" dirty="0" err="1">
                <a:solidFill>
                  <a:srgbClr val="000000"/>
                </a:solidFill>
                <a:effectLst/>
                <a:latin typeface="TrebuchetMS" panose="020B0603020202020204" pitchFamily="34" charset="0"/>
              </a:rPr>
              <a:t>Kalteis</a:t>
            </a:r>
            <a:r>
              <a:rPr lang="de-AT" b="0" i="0" u="none" strike="noStrike" dirty="0">
                <a:solidFill>
                  <a:srgbClr val="000000"/>
                </a:solidFill>
                <a:effectLst/>
                <a:latin typeface="TrebuchetMS" panose="020B0603020202020204" pitchFamily="34" charset="0"/>
              </a:rPr>
              <a:t>, Head </a:t>
            </a:r>
            <a:r>
              <a:rPr lang="de-AT" b="0" i="0" u="none" strike="noStrike" dirty="0" err="1">
                <a:solidFill>
                  <a:srgbClr val="000000"/>
                </a:solidFill>
                <a:effectLst/>
                <a:latin typeface="TrebuchetMS" panose="020B0603020202020204" pitchFamily="34" charset="0"/>
              </a:rPr>
              <a:t>of</a:t>
            </a:r>
            <a:r>
              <a:rPr lang="de-AT" b="0" i="0" u="none" strike="noStrike" dirty="0">
                <a:solidFill>
                  <a:srgbClr val="000000"/>
                </a:solidFill>
                <a:effectLst/>
                <a:latin typeface="TrebuchetMS" panose="020B0603020202020204" pitchFamily="34" charset="0"/>
              </a:rPr>
              <a:t> Center Management, „SES Spar European </a:t>
            </a:r>
            <a:r>
              <a:rPr lang="de-AT" b="0" i="0" u="none" strike="noStrike" dirty="0" err="1">
                <a:solidFill>
                  <a:srgbClr val="000000"/>
                </a:solidFill>
                <a:effectLst/>
                <a:latin typeface="TrebuchetMS" panose="020B0603020202020204" pitchFamily="34" charset="0"/>
              </a:rPr>
              <a:t>Sopping</a:t>
            </a:r>
            <a:r>
              <a:rPr lang="de-AT" b="0" i="0" u="none" strike="noStrike" dirty="0">
                <a:solidFill>
                  <a:srgbClr val="000000"/>
                </a:solidFill>
                <a:effectLst/>
                <a:latin typeface="TrebuchetMS" panose="020B0603020202020204" pitchFamily="34" charset="0"/>
              </a:rPr>
              <a:t> Centers“</a:t>
            </a:r>
          </a:p>
          <a:p>
            <a:br>
              <a:rPr lang="de-AT" dirty="0"/>
            </a:b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9B05CAC-0373-D1AA-4270-101BF112317E}"/>
              </a:ext>
            </a:extLst>
          </p:cNvPr>
          <p:cNvSpPr txBox="1"/>
          <p:nvPr/>
        </p:nvSpPr>
        <p:spPr>
          <a:xfrm>
            <a:off x="581225" y="-17550583"/>
            <a:ext cx="7254552" cy="627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AT" sz="6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Unternehmensportrait auf </a:t>
            </a:r>
            <a:r>
              <a:rPr lang="de-AT" sz="600" b="0" i="0" u="none" strike="noStrike" dirty="0" err="1">
                <a:solidFill>
                  <a:srgbClr val="666666"/>
                </a:solidFill>
                <a:effectLst/>
                <a:latin typeface="Helvetica" pitchFamily="2" charset="0"/>
              </a:rPr>
              <a:t>Powerpoint</a:t>
            </a:r>
            <a:r>
              <a:rPr lang="de-AT" sz="6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:</a:t>
            </a:r>
          </a:p>
          <a:p>
            <a:pPr algn="l"/>
            <a:r>
              <a:rPr lang="de-AT" sz="6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1 Unternehmensbeschreibung, Geschichte, Personen,...</a:t>
            </a:r>
          </a:p>
          <a:p>
            <a:pPr algn="l"/>
            <a:r>
              <a:rPr lang="de-AT" sz="6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2 Makroumfeld (</a:t>
            </a:r>
            <a:r>
              <a:rPr lang="de-AT" sz="600" b="0" i="0" u="none" strike="noStrike" dirty="0" err="1">
                <a:solidFill>
                  <a:srgbClr val="666666"/>
                </a:solidFill>
                <a:effectLst/>
                <a:latin typeface="Helvetica" pitchFamily="2" charset="0"/>
              </a:rPr>
              <a:t>PESTle</a:t>
            </a:r>
            <a:r>
              <a:rPr lang="de-AT" sz="6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) und Mikroumfeld (Stakeholder und Interessen),</a:t>
            </a:r>
          </a:p>
          <a:p>
            <a:pPr algn="l"/>
            <a:r>
              <a:rPr lang="de-AT" sz="6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3 Zentrale Unternehmensprozesse (Input ... bis Output, Wie erfolgreich ist das Unternehmen, Nebenergebnisse),</a:t>
            </a:r>
          </a:p>
          <a:p>
            <a:pPr algn="l"/>
            <a:r>
              <a:rPr lang="de-AT" sz="6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4 Nachhaltigkeit </a:t>
            </a:r>
          </a:p>
          <a:p>
            <a:pPr algn="l"/>
            <a:r>
              <a:rPr lang="de-AT" sz="6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und min. 5 Fragen an das Management der Unternehmen...</a:t>
            </a:r>
          </a:p>
          <a:p>
            <a:pPr algn="l"/>
            <a:r>
              <a:rPr lang="de-AT" sz="6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bis 25.1.</a:t>
            </a:r>
          </a:p>
          <a:p>
            <a:pPr algn="l"/>
            <a:r>
              <a:rPr lang="de-AT" sz="6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 </a:t>
            </a:r>
          </a:p>
          <a:p>
            <a:pPr algn="l"/>
            <a:r>
              <a:rPr lang="de-AT" sz="6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am 26.1. 17h Call mit den Unternehmen</a:t>
            </a:r>
          </a:p>
          <a:p>
            <a:pPr algn="l"/>
            <a:r>
              <a:rPr lang="de-AT" sz="6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 </a:t>
            </a:r>
          </a:p>
          <a:p>
            <a:pPr algn="l"/>
            <a:r>
              <a:rPr lang="de-AT" sz="6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Gruppe 1: Kommunalkredit: Nora Steiner (Leiterin HR Abteilung)</a:t>
            </a:r>
          </a:p>
          <a:p>
            <a:pPr algn="l"/>
            <a:r>
              <a:rPr lang="de-AT" sz="600" b="0" i="0" u="sng" strike="noStrike" dirty="0">
                <a:solidFill>
                  <a:srgbClr val="C26D00"/>
                </a:solidFill>
                <a:effectLst/>
                <a:latin typeface="Helvetica" pitchFamily="2" charset="0"/>
                <a:hlinkClick r:id="rId2" tooltip="https://www.ionica.energy/wordpress/wp-content/uploads/2019/06/4_Kettenhuber_Kommunalkredit_Austria_IONICA.pdf"/>
              </a:rPr>
              <a:t>https://www.ionica.energy/wordpress/wp-content/uploads/2019/06/4_Kettenhuber_Kommunalkredit_Austria_IONICA.pdf</a:t>
            </a:r>
            <a:endParaRPr lang="de-AT" sz="600" b="0" i="0" u="none" strike="noStrike" dirty="0">
              <a:solidFill>
                <a:srgbClr val="666666"/>
              </a:solidFill>
              <a:effectLst/>
              <a:latin typeface="Helvetica" pitchFamily="2" charset="0"/>
            </a:endParaRPr>
          </a:p>
          <a:p>
            <a:pPr algn="l"/>
            <a:r>
              <a:rPr lang="de-AT" sz="600" b="0" i="0" u="sng" strike="noStrike" dirty="0">
                <a:solidFill>
                  <a:srgbClr val="C26D00"/>
                </a:solidFill>
                <a:effectLst/>
                <a:latin typeface="Helvetica" pitchFamily="2" charset="0"/>
                <a:hlinkClick r:id="rId3" tooltip="https://www.kommunalkredit.at/fileadmin/user_upload/Processed/Investor-Relations/Praesentationen/221223-Kommunalkredit-Company-Presentation-DE.pdf"/>
              </a:rPr>
              <a:t>https://www.kommunalkredit.at/fileadmin/user_upload/Processed/Investor-Relations/Praesentationen/221223-Kommunalkredit-Company-Presentation-DE.pdf</a:t>
            </a:r>
            <a:endParaRPr lang="de-AT" sz="600" b="0" i="0" u="none" strike="noStrike" dirty="0">
              <a:solidFill>
                <a:srgbClr val="666666"/>
              </a:solidFill>
              <a:effectLst/>
              <a:latin typeface="Helvetica" pitchFamily="2" charset="0"/>
            </a:endParaRPr>
          </a:p>
          <a:p>
            <a:pPr algn="l"/>
            <a:r>
              <a:rPr lang="de-AT" sz="600" b="0" i="0" u="sng" strike="noStrike" dirty="0">
                <a:solidFill>
                  <a:srgbClr val="C26D00"/>
                </a:solidFill>
                <a:effectLst/>
                <a:latin typeface="Helvetica" pitchFamily="2" charset="0"/>
                <a:hlinkClick r:id="rId4" tooltip="https://www.northdata.de/Kommunalkredit+Austria+AG,+Wien/45776v"/>
              </a:rPr>
              <a:t>https://www.northdata.de/Kommunalkredit+Austria+AG,+Wien/45776v</a:t>
            </a:r>
            <a:endParaRPr lang="de-AT" sz="600" b="0" i="0" u="none" strike="noStrike" dirty="0">
              <a:solidFill>
                <a:srgbClr val="666666"/>
              </a:solidFill>
              <a:effectLst/>
              <a:latin typeface="Helvetica" pitchFamily="2" charset="0"/>
            </a:endParaRPr>
          </a:p>
          <a:p>
            <a:pPr algn="l"/>
            <a:r>
              <a:rPr lang="de-AT" sz="6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 </a:t>
            </a:r>
          </a:p>
          <a:p>
            <a:pPr algn="l"/>
            <a:r>
              <a:rPr lang="de-AT" sz="6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Gruppe 2: Hartlauer: Johannes Weinzierl (Geschäftsführung)</a:t>
            </a:r>
          </a:p>
          <a:p>
            <a:pPr algn="l"/>
            <a:r>
              <a:rPr lang="de-AT" sz="6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Videos auf </a:t>
            </a:r>
            <a:r>
              <a:rPr lang="de-AT" sz="600" b="0" i="0" u="none" strike="noStrike" dirty="0" err="1">
                <a:solidFill>
                  <a:srgbClr val="666666"/>
                </a:solidFill>
                <a:effectLst/>
                <a:latin typeface="Helvetica" pitchFamily="2" charset="0"/>
              </a:rPr>
              <a:t>Youtube</a:t>
            </a:r>
            <a:r>
              <a:rPr lang="de-AT" sz="6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 über Hartlauer, Raiffeisen, Artikel in Zeitungen</a:t>
            </a:r>
          </a:p>
          <a:p>
            <a:pPr algn="l"/>
            <a:r>
              <a:rPr lang="de-AT" sz="600" b="0" i="0" u="sng" strike="noStrike" dirty="0">
                <a:solidFill>
                  <a:srgbClr val="C26D00"/>
                </a:solidFill>
                <a:effectLst/>
                <a:latin typeface="Helvetica" pitchFamily="2" charset="0"/>
                <a:hlinkClick r:id="rId5" tooltip="https://www.northdata.de/Hartlauer+Handelsgesellschaft+mbH,+Steyr/122018p"/>
              </a:rPr>
              <a:t>https://www.northdata.de/Hartlauer+Handelsgesellschaft+mbH,+Steyr/122018p</a:t>
            </a:r>
            <a:endParaRPr lang="de-AT" sz="600" b="0" i="0" u="none" strike="noStrike" dirty="0">
              <a:solidFill>
                <a:srgbClr val="666666"/>
              </a:solidFill>
              <a:effectLst/>
              <a:latin typeface="Helvetica" pitchFamily="2" charset="0"/>
            </a:endParaRPr>
          </a:p>
          <a:p>
            <a:pPr algn="l"/>
            <a:r>
              <a:rPr lang="de-AT" sz="6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 </a:t>
            </a:r>
          </a:p>
          <a:p>
            <a:pPr algn="l"/>
            <a:r>
              <a:rPr lang="de-AT" sz="6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Gruppe 3: Österreichischer Bundesverlag: Johannes </a:t>
            </a:r>
            <a:r>
              <a:rPr lang="de-AT" sz="600" b="0" i="0" u="none" strike="noStrike" dirty="0" err="1">
                <a:solidFill>
                  <a:srgbClr val="666666"/>
                </a:solidFill>
                <a:effectLst/>
                <a:latin typeface="Helvetica" pitchFamily="2" charset="0"/>
              </a:rPr>
              <a:t>Schulyok</a:t>
            </a:r>
            <a:r>
              <a:rPr lang="de-AT" sz="6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 (Geschäftsführer)</a:t>
            </a:r>
          </a:p>
          <a:p>
            <a:pPr algn="l"/>
            <a:r>
              <a:rPr lang="de-AT" sz="600" b="0" i="0" u="sng" strike="noStrike" dirty="0">
                <a:solidFill>
                  <a:srgbClr val="C26D00"/>
                </a:solidFill>
                <a:effectLst/>
                <a:latin typeface="Helvetica" pitchFamily="2" charset="0"/>
                <a:hlinkClick r:id="rId6" tooltip="https://de.wikipedia.org/wiki/Österreichischer_Bundesverlag https://www.youtube.com/watch?v=EuzaNlBhk64 https://www.youtube.com/watch?v=O1qsph54Rfk https://kurier.at/wirtschaft/businessoesterreich/schulbuecher-als-geschaeftsmodell/235.826.791"/>
              </a:rPr>
              <a:t>https://de.wikipedia.org/wiki/Österreichischer_Bundesverlag</a:t>
            </a:r>
            <a:endParaRPr lang="de-AT" sz="600" b="0" i="0" u="none" strike="noStrike" dirty="0">
              <a:solidFill>
                <a:srgbClr val="666666"/>
              </a:solidFill>
              <a:effectLst/>
              <a:latin typeface="Helvetica" pitchFamily="2" charset="0"/>
            </a:endParaRPr>
          </a:p>
          <a:p>
            <a:pPr algn="l"/>
            <a:r>
              <a:rPr lang="de-AT" sz="600" b="0" i="0" u="sng" strike="noStrike" dirty="0">
                <a:solidFill>
                  <a:srgbClr val="C26D00"/>
                </a:solidFill>
                <a:effectLst/>
                <a:latin typeface="Helvetica" pitchFamily="2" charset="0"/>
                <a:hlinkClick r:id="rId7" tooltip="https://www.oebv.at/ueber-uns"/>
              </a:rPr>
              <a:t>https://www.oebv.at/ueber-uns</a:t>
            </a:r>
            <a:endParaRPr lang="de-AT" sz="600" b="0" i="0" u="none" strike="noStrike" dirty="0">
              <a:solidFill>
                <a:srgbClr val="666666"/>
              </a:solidFill>
              <a:effectLst/>
              <a:latin typeface="Helvetica" pitchFamily="2" charset="0"/>
            </a:endParaRPr>
          </a:p>
          <a:p>
            <a:pPr algn="l"/>
            <a:r>
              <a:rPr lang="de-AT" sz="600" b="0" i="0" u="sng" strike="noStrike" dirty="0">
                <a:solidFill>
                  <a:srgbClr val="C26D00"/>
                </a:solidFill>
                <a:effectLst/>
                <a:latin typeface="Helvetica" pitchFamily="2" charset="0"/>
                <a:hlinkClick r:id="rId8" tooltip="https://epub.jku.at/obvulihs/download/pdf/2272054?originalFilename=true"/>
              </a:rPr>
              <a:t>https://epub.jku.at/obvulihs/download/pdf/2272054?originalFilename=true</a:t>
            </a:r>
            <a:endParaRPr lang="de-AT" sz="600" b="0" i="0" u="none" strike="noStrike" dirty="0">
              <a:solidFill>
                <a:srgbClr val="666666"/>
              </a:solidFill>
              <a:effectLst/>
              <a:latin typeface="Helvetica" pitchFamily="2" charset="0"/>
            </a:endParaRPr>
          </a:p>
          <a:p>
            <a:pPr algn="l"/>
            <a:r>
              <a:rPr lang="de-AT" sz="600" b="0" i="0" u="sng" strike="noStrike" dirty="0">
                <a:solidFill>
                  <a:srgbClr val="C26D00"/>
                </a:solidFill>
                <a:effectLst/>
                <a:latin typeface="Helvetica" pitchFamily="2" charset="0"/>
                <a:hlinkClick r:id="rId6" tooltip="https://de.wikipedia.org/wiki/Österreichischer_Bundesverlag https://www.youtube.com/watch?v=EuzaNlBhk64 https://www.youtube.com/watch?v=O1qsph54Rfk https://kurier.at/wirtschaft/businessoesterreich/schulbuecher-als-geschaeftsmodell/235.826.791"/>
              </a:rPr>
              <a:t>https://www.youtube.com/watch?v=EuzaNlBhk64</a:t>
            </a:r>
            <a:endParaRPr lang="de-AT" sz="600" b="0" i="0" u="none" strike="noStrike" dirty="0">
              <a:solidFill>
                <a:srgbClr val="666666"/>
              </a:solidFill>
              <a:effectLst/>
              <a:latin typeface="Helvetica" pitchFamily="2" charset="0"/>
            </a:endParaRPr>
          </a:p>
          <a:p>
            <a:pPr algn="l"/>
            <a:r>
              <a:rPr lang="de-AT" sz="600" b="0" i="0" u="sng" strike="noStrike" dirty="0">
                <a:solidFill>
                  <a:srgbClr val="C26D00"/>
                </a:solidFill>
                <a:effectLst/>
                <a:latin typeface="Helvetica" pitchFamily="2" charset="0"/>
                <a:hlinkClick r:id="rId6" tooltip="https://de.wikipedia.org/wiki/Österreichischer_Bundesverlag https://www.youtube.com/watch?v=EuzaNlBhk64 https://www.youtube.com/watch?v=O1qsph54Rfk https://kurier.at/wirtschaft/businessoesterreich/schulbuecher-als-geschaeftsmodell/235.826.791"/>
              </a:rPr>
              <a:t>https://www.youtube.com/watch?v=O1qsph54Rfk</a:t>
            </a:r>
            <a:endParaRPr lang="de-AT" sz="600" b="0" i="0" u="none" strike="noStrike" dirty="0">
              <a:solidFill>
                <a:srgbClr val="666666"/>
              </a:solidFill>
              <a:effectLst/>
              <a:latin typeface="Helvetica" pitchFamily="2" charset="0"/>
            </a:endParaRPr>
          </a:p>
          <a:p>
            <a:pPr algn="l"/>
            <a:r>
              <a:rPr lang="de-AT" sz="600" b="0" i="0" u="sng" strike="noStrike" dirty="0">
                <a:solidFill>
                  <a:srgbClr val="C26D00"/>
                </a:solidFill>
                <a:effectLst/>
                <a:latin typeface="Helvetica" pitchFamily="2" charset="0"/>
                <a:hlinkClick r:id="rId6" tooltip="https://de.wikipedia.org/wiki/Österreichischer_Bundesverlag https://www.youtube.com/watch?v=EuzaNlBhk64 https://www.youtube.com/watch?v=O1qsph54Rfk https://kurier.at/wirtschaft/businessoesterreich/schulbuecher-als-geschaeftsmodell/235.826.791"/>
              </a:rPr>
              <a:t>https://kurier.at/wirtschaft/businessoesterreich/schulbuecher-als-geschaeftsmodell/235.826.791</a:t>
            </a:r>
            <a:endParaRPr lang="de-AT" sz="600" b="0" i="0" u="none" strike="noStrike" dirty="0">
              <a:solidFill>
                <a:srgbClr val="666666"/>
              </a:solidFill>
              <a:effectLst/>
              <a:latin typeface="Helvetica" pitchFamily="2" charset="0"/>
            </a:endParaRPr>
          </a:p>
          <a:p>
            <a:pPr algn="l"/>
            <a:r>
              <a:rPr lang="de-AT" sz="6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 </a:t>
            </a:r>
          </a:p>
          <a:p>
            <a:pPr algn="l"/>
            <a:r>
              <a:rPr lang="de-AT" sz="600" b="0" i="0" u="sng" strike="noStrike" dirty="0">
                <a:solidFill>
                  <a:srgbClr val="C26D00"/>
                </a:solidFill>
                <a:effectLst/>
                <a:latin typeface="Helvetica" pitchFamily="2" charset="0"/>
                <a:hlinkClick r:id="rId9" tooltip="https://www.northdata.de/Österreichischer+Bundesverlag+GmbH,+Wien/067945w"/>
              </a:rPr>
              <a:t>https://www.northdata.de/Österreichischer+Bundesverlag+GmbH,+Wien/067945w</a:t>
            </a:r>
            <a:endParaRPr lang="de-AT" sz="600" b="0" i="0" u="none" strike="noStrike" dirty="0">
              <a:solidFill>
                <a:srgbClr val="666666"/>
              </a:solidFill>
              <a:effectLst/>
              <a:latin typeface="Helvetica" pitchFamily="2" charset="0"/>
            </a:endParaRPr>
          </a:p>
          <a:p>
            <a:pPr algn="l"/>
            <a:r>
              <a:rPr lang="de-AT" sz="6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 </a:t>
            </a:r>
          </a:p>
          <a:p>
            <a:pPr algn="l"/>
            <a:r>
              <a:rPr lang="de-AT" sz="6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 </a:t>
            </a:r>
          </a:p>
          <a:p>
            <a:pPr algn="l"/>
            <a:r>
              <a:rPr lang="de-AT" sz="6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Gruppe 4: Hartl Haus: Geschäftsführung Philip Müller</a:t>
            </a:r>
          </a:p>
          <a:p>
            <a:pPr algn="l"/>
            <a:r>
              <a:rPr lang="de-AT" sz="600" b="0" i="0" u="sng" strike="noStrike" dirty="0">
                <a:solidFill>
                  <a:srgbClr val="C26D00"/>
                </a:solidFill>
                <a:effectLst/>
                <a:latin typeface="Helvetica" pitchFamily="2" charset="0"/>
                <a:hlinkClick r:id="rId10" tooltip="https://www.hartlhaus.at/unternehmen/ueber-uns/das-unternehmen"/>
              </a:rPr>
              <a:t>https://www.hartlhaus.at/unternehmen/ueber-uns/das-unternehmen</a:t>
            </a:r>
            <a:endParaRPr lang="de-AT" sz="600" b="0" i="0" u="none" strike="noStrike" dirty="0">
              <a:solidFill>
                <a:srgbClr val="666666"/>
              </a:solidFill>
              <a:effectLst/>
              <a:latin typeface="Helvetica" pitchFamily="2" charset="0"/>
            </a:endParaRPr>
          </a:p>
          <a:p>
            <a:pPr algn="l"/>
            <a:r>
              <a:rPr lang="de-AT" sz="600" b="0" i="0" u="sng" strike="noStrike" dirty="0">
                <a:solidFill>
                  <a:srgbClr val="C26D00"/>
                </a:solidFill>
                <a:effectLst/>
                <a:latin typeface="Helvetica" pitchFamily="2" charset="0"/>
                <a:hlinkClick r:id="rId11" tooltip="https://de.wikipedia.org/wiki/Hartl_Haus https://www.youtube.com/watch?v=wtKP9G560O0 https://www.exclusive-bauen-wohnen.at/presse-hartl-haus-unternehmenspraesentation https://www.northdata.de/Hartl+Haus+Holzindustrie+Vertriebsgesellschaft+für+Fertighäuser+mbH,+Furth/Amtsgericht+Landshut+HRB+7278"/>
              </a:rPr>
              <a:t>https://de.wikipedia.org/wiki/Hartl_Haus</a:t>
            </a:r>
            <a:endParaRPr lang="de-AT" sz="600" b="0" i="0" u="none" strike="noStrike" dirty="0">
              <a:solidFill>
                <a:srgbClr val="666666"/>
              </a:solidFill>
              <a:effectLst/>
              <a:latin typeface="Helvetica" pitchFamily="2" charset="0"/>
            </a:endParaRPr>
          </a:p>
          <a:p>
            <a:pPr algn="l"/>
            <a:r>
              <a:rPr lang="de-AT" sz="600" b="0" i="0" u="sng" strike="noStrike" dirty="0">
                <a:solidFill>
                  <a:srgbClr val="C26D00"/>
                </a:solidFill>
                <a:effectLst/>
                <a:latin typeface="Helvetica" pitchFamily="2" charset="0"/>
                <a:hlinkClick r:id="rId11" tooltip="https://de.wikipedia.org/wiki/Hartl_Haus https://www.youtube.com/watch?v=wtKP9G560O0 https://www.exclusive-bauen-wohnen.at/presse-hartl-haus-unternehmenspraesentation https://www.northdata.de/Hartl+Haus+Holzindustrie+Vertriebsgesellschaft+für+Fertighäuser+mbH,+Furth/Amtsgericht+Landshut+HRB+7278"/>
              </a:rPr>
              <a:t>https://www.youtube.com/watch?v=wtKP9G560O0</a:t>
            </a:r>
            <a:endParaRPr lang="de-AT" sz="600" b="0" i="0" u="none" strike="noStrike" dirty="0">
              <a:solidFill>
                <a:srgbClr val="666666"/>
              </a:solidFill>
              <a:effectLst/>
              <a:latin typeface="Helvetica" pitchFamily="2" charset="0"/>
            </a:endParaRPr>
          </a:p>
          <a:p>
            <a:pPr algn="l"/>
            <a:r>
              <a:rPr lang="de-AT" sz="600" b="0" i="0" u="sng" strike="noStrike" dirty="0">
                <a:solidFill>
                  <a:srgbClr val="C26D00"/>
                </a:solidFill>
                <a:effectLst/>
                <a:latin typeface="Helvetica" pitchFamily="2" charset="0"/>
                <a:hlinkClick r:id="rId11" tooltip="https://de.wikipedia.org/wiki/Hartl_Haus https://www.youtube.com/watch?v=wtKP9G560O0 https://www.exclusive-bauen-wohnen.at/presse-hartl-haus-unternehmenspraesentation https://www.northdata.de/Hartl+Haus+Holzindustrie+Vertriebsgesellschaft+für+Fertighäuser+mbH,+Furth/Amtsgericht+Landshut+HRB+7278"/>
              </a:rPr>
              <a:t>https://www.exclusive-bauen-wohnen.at/presse-hartl-haus-unternehmenspraesentation</a:t>
            </a:r>
            <a:endParaRPr lang="de-AT" sz="600" b="0" i="0" u="none" strike="noStrike" dirty="0">
              <a:solidFill>
                <a:srgbClr val="666666"/>
              </a:solidFill>
              <a:effectLst/>
              <a:latin typeface="Helvetica" pitchFamily="2" charset="0"/>
            </a:endParaRPr>
          </a:p>
          <a:p>
            <a:pPr algn="l"/>
            <a:r>
              <a:rPr lang="de-AT" sz="600" b="0" i="0" u="sng" strike="noStrike" dirty="0">
                <a:solidFill>
                  <a:srgbClr val="C26D00"/>
                </a:solidFill>
                <a:effectLst/>
                <a:latin typeface="Helvetica" pitchFamily="2" charset="0"/>
                <a:hlinkClick r:id="rId11" tooltip="https://de.wikipedia.org/wiki/Hartl_Haus https://www.youtube.com/watch?v=wtKP9G560O0 https://www.exclusive-bauen-wohnen.at/presse-hartl-haus-unternehmenspraesentation https://www.northdata.de/Hartl+Haus+Holzindustrie+Vertriebsgesellschaft+für+Fertighäuser+mbH,+Furth/Amtsgericht+Landshut+HRB+7278"/>
              </a:rPr>
              <a:t>https://www.northdata.de/Hartl+Haus+Holzindustrie+Vertriebsgesellschaft+für+Fertighäuser+mbH,+Furth/Amtsgericht+Landshut+HRB+7278</a:t>
            </a:r>
            <a:endParaRPr lang="de-AT" sz="600" b="0" i="0" u="none" strike="noStrike" dirty="0">
              <a:solidFill>
                <a:srgbClr val="666666"/>
              </a:solidFill>
              <a:effectLst/>
              <a:latin typeface="Helvetica" pitchFamily="2" charset="0"/>
            </a:endParaRPr>
          </a:p>
          <a:p>
            <a:pPr algn="l"/>
            <a:r>
              <a:rPr lang="de-AT" sz="6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 </a:t>
            </a:r>
          </a:p>
          <a:p>
            <a:pPr algn="l"/>
            <a:r>
              <a:rPr lang="de-AT" sz="6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 </a:t>
            </a:r>
          </a:p>
          <a:p>
            <a:pPr algn="l"/>
            <a:r>
              <a:rPr lang="de-AT" sz="6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Gruppe 5: SES Spar European Shopping Centers: Stephan </a:t>
            </a:r>
            <a:r>
              <a:rPr lang="de-AT" sz="600" b="0" i="0" u="none" strike="noStrike" dirty="0" err="1">
                <a:solidFill>
                  <a:srgbClr val="666666"/>
                </a:solidFill>
                <a:effectLst/>
                <a:latin typeface="Helvetica" pitchFamily="2" charset="0"/>
              </a:rPr>
              <a:t>Kalteis</a:t>
            </a:r>
            <a:r>
              <a:rPr lang="de-AT" sz="6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 (Head </a:t>
            </a:r>
            <a:r>
              <a:rPr lang="de-AT" sz="600" b="0" i="0" u="none" strike="noStrike" dirty="0" err="1">
                <a:solidFill>
                  <a:srgbClr val="666666"/>
                </a:solidFill>
                <a:effectLst/>
                <a:latin typeface="Helvetica" pitchFamily="2" charset="0"/>
              </a:rPr>
              <a:t>of</a:t>
            </a:r>
            <a:r>
              <a:rPr lang="de-AT" sz="6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 Center Management)</a:t>
            </a:r>
          </a:p>
          <a:p>
            <a:pPr algn="l"/>
            <a:r>
              <a:rPr lang="de-AT" sz="600" b="0" i="0" u="sng" strike="noStrike" dirty="0">
                <a:solidFill>
                  <a:srgbClr val="C26D00"/>
                </a:solidFill>
                <a:effectLst/>
                <a:latin typeface="Helvetica" pitchFamily="2" charset="0"/>
                <a:hlinkClick r:id="rId12" tooltip="https://www.youtube.com/watch?v=SQyfZ7A1qYw https://www.youtube.com/watch?v=-Um_mke8kKA https://www.ses-european.com/ueber-uns/ https://www.northdata.de/SES+Spar+European+Shopping+Centers,+Salzburg/089054m https://salzburg.orf.at/stories/3057381/"/>
              </a:rPr>
              <a:t>https://www.youtube.com/watch?v=SQyfZ7A1qYw</a:t>
            </a:r>
            <a:endParaRPr lang="de-AT" sz="600" b="0" i="0" u="none" strike="noStrike" dirty="0">
              <a:solidFill>
                <a:srgbClr val="666666"/>
              </a:solidFill>
              <a:effectLst/>
              <a:latin typeface="Helvetica" pitchFamily="2" charset="0"/>
            </a:endParaRPr>
          </a:p>
          <a:p>
            <a:pPr algn="l"/>
            <a:r>
              <a:rPr lang="de-AT" sz="600" b="0" i="0" u="sng" strike="noStrike" dirty="0">
                <a:solidFill>
                  <a:srgbClr val="C26D00"/>
                </a:solidFill>
                <a:effectLst/>
                <a:latin typeface="Helvetica" pitchFamily="2" charset="0"/>
                <a:hlinkClick r:id="rId12" tooltip="https://www.youtube.com/watch?v=SQyfZ7A1qYw https://www.youtube.com/watch?v=-Um_mke8kKA https://www.ses-european.com/ueber-uns/ https://www.northdata.de/SES+Spar+European+Shopping+Centers,+Salzburg/089054m https://salzburg.orf.at/stories/3057381/"/>
              </a:rPr>
              <a:t>https://www.youtube.com/watch?v=-Um_mke8kKA</a:t>
            </a:r>
            <a:endParaRPr lang="de-AT" sz="600" b="0" i="0" u="none" strike="noStrike" dirty="0">
              <a:solidFill>
                <a:srgbClr val="666666"/>
              </a:solidFill>
              <a:effectLst/>
              <a:latin typeface="Helvetica" pitchFamily="2" charset="0"/>
            </a:endParaRPr>
          </a:p>
          <a:p>
            <a:pPr algn="l"/>
            <a:r>
              <a:rPr lang="de-AT" sz="600" b="0" i="0" u="sng" strike="noStrike" dirty="0">
                <a:solidFill>
                  <a:srgbClr val="C26D00"/>
                </a:solidFill>
                <a:effectLst/>
                <a:latin typeface="Helvetica" pitchFamily="2" charset="0"/>
                <a:hlinkClick r:id="rId12" tooltip="https://www.youtube.com/watch?v=SQyfZ7A1qYw https://www.youtube.com/watch?v=-Um_mke8kKA https://www.ses-european.com/ueber-uns/ https://www.northdata.de/SES+Spar+European+Shopping+Centers,+Salzburg/089054m https://salzburg.orf.at/stories/3057381/"/>
              </a:rPr>
              <a:t>https://www.ses-european.com/ueber-uns/</a:t>
            </a:r>
            <a:endParaRPr lang="de-AT" sz="600" b="0" i="0" u="none" strike="noStrike" dirty="0">
              <a:solidFill>
                <a:srgbClr val="666666"/>
              </a:solidFill>
              <a:effectLst/>
              <a:latin typeface="Helvetica" pitchFamily="2" charset="0"/>
            </a:endParaRPr>
          </a:p>
          <a:p>
            <a:pPr algn="l"/>
            <a:r>
              <a:rPr lang="de-AT" sz="6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 </a:t>
            </a:r>
          </a:p>
          <a:p>
            <a:pPr algn="l"/>
            <a:r>
              <a:rPr lang="de-AT" sz="600" b="0" i="0" u="sng" strike="noStrike" dirty="0">
                <a:solidFill>
                  <a:srgbClr val="C26D00"/>
                </a:solidFill>
                <a:effectLst/>
                <a:latin typeface="Helvetica" pitchFamily="2" charset="0"/>
                <a:hlinkClick r:id="rId12" tooltip="https://www.youtube.com/watch?v=SQyfZ7A1qYw https://www.youtube.com/watch?v=-Um_mke8kKA https://www.ses-european.com/ueber-uns/ https://www.northdata.de/SES+Spar+European+Shopping+Centers,+Salzburg/089054m https://salzburg.orf.at/stories/3057381/"/>
              </a:rPr>
              <a:t>https://www.northdata.de/SES+Spar+European+Shopping+Centers,+Salzburg/089054m</a:t>
            </a:r>
            <a:endParaRPr lang="de-AT" sz="600" b="0" i="0" u="none" strike="noStrike" dirty="0">
              <a:solidFill>
                <a:srgbClr val="666666"/>
              </a:solidFill>
              <a:effectLst/>
              <a:latin typeface="Helvetica" pitchFamily="2" charset="0"/>
            </a:endParaRPr>
          </a:p>
          <a:p>
            <a:pPr algn="l"/>
            <a:r>
              <a:rPr lang="de-AT" sz="600" b="0" i="0" u="sng" strike="noStrike" dirty="0">
                <a:solidFill>
                  <a:srgbClr val="C26D00"/>
                </a:solidFill>
                <a:effectLst/>
                <a:latin typeface="Helvetica" pitchFamily="2" charset="0"/>
                <a:hlinkClick r:id="rId12" tooltip="https://www.youtube.com/watch?v=SQyfZ7A1qYw https://www.youtube.com/watch?v=-Um_mke8kKA https://www.ses-european.com/ueber-uns/ https://www.northdata.de/SES+Spar+European+Shopping+Centers,+Salzburg/089054m https://salzburg.orf.at/stories/3057381/"/>
              </a:rPr>
              <a:t>https://salzburg.orf.at/stories/3057381/</a:t>
            </a:r>
            <a:endParaRPr lang="de-AT" sz="600" b="0" i="0" u="none" strike="noStrike" dirty="0">
              <a:solidFill>
                <a:srgbClr val="666666"/>
              </a:solidFill>
              <a:effectLst/>
              <a:latin typeface="Helvetica" pitchFamily="2" charset="0"/>
            </a:endParaRPr>
          </a:p>
          <a:p>
            <a:pPr algn="l"/>
            <a:r>
              <a:rPr lang="de-AT" sz="6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 </a:t>
            </a:r>
          </a:p>
          <a:p>
            <a:pPr algn="l"/>
            <a:r>
              <a:rPr lang="de-AT" sz="6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 </a:t>
            </a:r>
          </a:p>
          <a:p>
            <a:pPr algn="l"/>
            <a:r>
              <a:rPr lang="de-AT" sz="6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mögliche Unternehmensexkursionen ...</a:t>
            </a:r>
          </a:p>
          <a:p>
            <a:pPr algn="l"/>
            <a:r>
              <a:rPr lang="de-AT" sz="6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Gruppe 6: Hafen Wien</a:t>
            </a:r>
          </a:p>
          <a:p>
            <a:pPr algn="l"/>
            <a:r>
              <a:rPr lang="de-AT" sz="600" b="0" i="0" u="sng" strike="noStrike" dirty="0">
                <a:solidFill>
                  <a:srgbClr val="C26D00"/>
                </a:solidFill>
                <a:effectLst/>
                <a:latin typeface="Helvetica" pitchFamily="2" charset="0"/>
                <a:hlinkClick r:id="rId13" tooltip="https://www.youtube.com/watch?v=0RsxE_6p6I8 Hafen Wien ist Tochterunternehmen der Wien Holding GmbH https://www.northdata.de/Wien+Holding+GmbH,+Wien/039079w https://www.hafen-wien.com/de-at/home https://www.hafen-wien.com/de-at/home/unternehmen/zahlen-daten https://www.hafen-wien.com/media/file/121_HW_Folder_Mailversand.pdf"/>
              </a:rPr>
              <a:t>https://www.youtube.com/watch?v=0RsxE_6p6I8</a:t>
            </a:r>
            <a:endParaRPr lang="de-AT" sz="600" b="0" i="0" u="none" strike="noStrike" dirty="0">
              <a:solidFill>
                <a:srgbClr val="666666"/>
              </a:solidFill>
              <a:effectLst/>
              <a:latin typeface="Helvetica" pitchFamily="2" charset="0"/>
            </a:endParaRPr>
          </a:p>
          <a:p>
            <a:pPr algn="l"/>
            <a:r>
              <a:rPr lang="de-AT" sz="600" b="0" i="0" u="sng" strike="noStrike" dirty="0">
                <a:solidFill>
                  <a:srgbClr val="C26D00"/>
                </a:solidFill>
                <a:effectLst/>
                <a:latin typeface="Helvetica" pitchFamily="2" charset="0"/>
                <a:hlinkClick r:id="rId13" tooltip="https://www.youtube.com/watch?v=0RsxE_6p6I8 Hafen Wien ist Tochterunternehmen der Wien Holding GmbH https://www.northdata.de/Wien+Holding+GmbH,+Wien/039079w https://www.hafen-wien.com/de-at/home https://www.hafen-wien.com/de-at/home/unternehmen/zahlen-daten https://www.hafen-wien.com/media/file/121_HW_Folder_Mailversand.pdf"/>
              </a:rPr>
              <a:t>Hafen Wien ist Tochterunternehmen der Wien Holding GmbH</a:t>
            </a:r>
            <a:endParaRPr lang="de-AT" sz="600" b="0" i="0" u="none" strike="noStrike" dirty="0">
              <a:solidFill>
                <a:srgbClr val="666666"/>
              </a:solidFill>
              <a:effectLst/>
              <a:latin typeface="Helvetica" pitchFamily="2" charset="0"/>
            </a:endParaRPr>
          </a:p>
          <a:p>
            <a:pPr algn="l"/>
            <a:r>
              <a:rPr lang="de-AT" sz="600" b="0" i="0" u="sng" strike="noStrike" dirty="0">
                <a:solidFill>
                  <a:srgbClr val="C26D00"/>
                </a:solidFill>
                <a:effectLst/>
                <a:latin typeface="Helvetica" pitchFamily="2" charset="0"/>
                <a:hlinkClick r:id="rId13" tooltip="https://www.youtube.com/watch?v=0RsxE_6p6I8 Hafen Wien ist Tochterunternehmen der Wien Holding GmbH https://www.northdata.de/Wien+Holding+GmbH,+Wien/039079w https://www.hafen-wien.com/de-at/home https://www.hafen-wien.com/de-at/home/unternehmen/zahlen-daten https://www.hafen-wien.com/media/file/121_HW_Folder_Mailversand.pdf"/>
              </a:rPr>
              <a:t>https://www.northdata.de/Wien+Holding+GmbH,+Wien/039079w</a:t>
            </a:r>
            <a:endParaRPr lang="de-AT" sz="600" b="0" i="0" u="none" strike="noStrike" dirty="0">
              <a:solidFill>
                <a:srgbClr val="666666"/>
              </a:solidFill>
              <a:effectLst/>
              <a:latin typeface="Helvetica" pitchFamily="2" charset="0"/>
            </a:endParaRPr>
          </a:p>
          <a:p>
            <a:pPr algn="l"/>
            <a:r>
              <a:rPr lang="de-AT" sz="600" b="0" i="0" u="sng" strike="noStrike" dirty="0">
                <a:solidFill>
                  <a:srgbClr val="C26D00"/>
                </a:solidFill>
                <a:effectLst/>
                <a:latin typeface="Helvetica" pitchFamily="2" charset="0"/>
                <a:hlinkClick r:id="rId13" tooltip="https://www.youtube.com/watch?v=0RsxE_6p6I8 Hafen Wien ist Tochterunternehmen der Wien Holding GmbH https://www.northdata.de/Wien+Holding+GmbH,+Wien/039079w https://www.hafen-wien.com/de-at/home https://www.hafen-wien.com/de-at/home/unternehmen/zahlen-daten https://www.hafen-wien.com/media/file/121_HW_Folder_Mailversand.pdf"/>
              </a:rPr>
              <a:t>https://www.hafen-wien.com/de-at/home</a:t>
            </a:r>
            <a:endParaRPr lang="de-AT" sz="600" b="0" i="0" u="none" strike="noStrike" dirty="0">
              <a:solidFill>
                <a:srgbClr val="666666"/>
              </a:solidFill>
              <a:effectLst/>
              <a:latin typeface="Helvetica" pitchFamily="2" charset="0"/>
            </a:endParaRPr>
          </a:p>
          <a:p>
            <a:pPr algn="l"/>
            <a:r>
              <a:rPr lang="de-AT" sz="600" b="0" i="0" u="sng" strike="noStrike" dirty="0">
                <a:solidFill>
                  <a:srgbClr val="C26D00"/>
                </a:solidFill>
                <a:effectLst/>
                <a:latin typeface="Helvetica" pitchFamily="2" charset="0"/>
                <a:hlinkClick r:id="rId13" tooltip="https://www.youtube.com/watch?v=0RsxE_6p6I8 Hafen Wien ist Tochterunternehmen der Wien Holding GmbH https://www.northdata.de/Wien+Holding+GmbH,+Wien/039079w https://www.hafen-wien.com/de-at/home https://www.hafen-wien.com/de-at/home/unternehmen/zahlen-daten https://www.hafen-wien.com/media/file/121_HW_Folder_Mailversand.pdf"/>
              </a:rPr>
              <a:t>https://www.hafen-wien.com/de-at/home/unternehmen/zahlen-daten</a:t>
            </a:r>
            <a:endParaRPr lang="de-AT" sz="600" b="0" i="0" u="none" strike="noStrike" dirty="0">
              <a:solidFill>
                <a:srgbClr val="666666"/>
              </a:solidFill>
              <a:effectLst/>
              <a:latin typeface="Helvetica" pitchFamily="2" charset="0"/>
            </a:endParaRPr>
          </a:p>
          <a:p>
            <a:pPr algn="l"/>
            <a:r>
              <a:rPr lang="de-AT" sz="600" b="0" i="0" u="sng" strike="noStrike" dirty="0">
                <a:solidFill>
                  <a:srgbClr val="C26D00"/>
                </a:solidFill>
                <a:effectLst/>
                <a:latin typeface="Helvetica" pitchFamily="2" charset="0"/>
                <a:hlinkClick r:id="rId13" tooltip="https://www.youtube.com/watch?v=0RsxE_6p6I8 Hafen Wien ist Tochterunternehmen der Wien Holding GmbH https://www.northdata.de/Wien+Holding+GmbH,+Wien/039079w https://www.hafen-wien.com/de-at/home https://www.hafen-wien.com/de-at/home/unternehmen/zahlen-daten https://www.hafen-wien.com/media/file/121_HW_Folder_Mailversand.pdf"/>
              </a:rPr>
              <a:t>https://www.hafen-wien.com/media/file/121_HW_Folder_Mailversand.pdf</a:t>
            </a:r>
            <a:endParaRPr lang="de-AT" sz="600" b="0" i="0" u="none" strike="noStrike" dirty="0">
              <a:solidFill>
                <a:srgbClr val="666666"/>
              </a:solidFill>
              <a:effectLst/>
              <a:latin typeface="Helvetica" pitchFamily="2" charset="0"/>
            </a:endParaRPr>
          </a:p>
          <a:p>
            <a:pPr algn="l"/>
            <a:r>
              <a:rPr lang="de-AT" sz="6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 </a:t>
            </a:r>
          </a:p>
          <a:p>
            <a:pPr algn="l"/>
            <a:r>
              <a:rPr lang="de-AT" sz="6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 </a:t>
            </a:r>
          </a:p>
          <a:p>
            <a:pPr algn="l"/>
            <a:r>
              <a:rPr lang="de-AT" sz="6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Gruppe 7: Rosenbauer</a:t>
            </a:r>
          </a:p>
          <a:p>
            <a:pPr algn="l"/>
            <a:r>
              <a:rPr lang="de-AT" sz="600" b="0" i="0" u="sng" strike="noStrike" dirty="0">
                <a:solidFill>
                  <a:srgbClr val="C26D00"/>
                </a:solidFill>
                <a:effectLst/>
                <a:latin typeface="Helvetica" pitchFamily="2" charset="0"/>
                <a:hlinkClick r:id="rId14" tooltip="https://www.youtube.com/watch?v=-eGKum4qNdc"/>
              </a:rPr>
              <a:t>https://www.youtube.com/watch?v=S5V6j6AN13s</a:t>
            </a:r>
            <a:endParaRPr lang="de-AT" sz="600" b="0" i="0" u="none" strike="noStrike" dirty="0">
              <a:solidFill>
                <a:srgbClr val="666666"/>
              </a:solidFill>
              <a:effectLst/>
              <a:latin typeface="Helvetica" pitchFamily="2" charset="0"/>
            </a:endParaRPr>
          </a:p>
          <a:p>
            <a:pPr algn="l"/>
            <a:r>
              <a:rPr lang="de-AT" sz="600" b="0" i="0" u="sng" strike="noStrike" dirty="0">
                <a:solidFill>
                  <a:srgbClr val="C26D00"/>
                </a:solidFill>
                <a:effectLst/>
                <a:latin typeface="Helvetica" pitchFamily="2" charset="0"/>
                <a:hlinkClick r:id="rId14" tooltip="https://www.youtube.com/watch?v=-eGKum4qNdc"/>
              </a:rPr>
              <a:t>https://www.youtube.com/watch?v=-eGKum4qNdc</a:t>
            </a:r>
            <a:endParaRPr lang="de-AT" sz="600" b="0" i="0" u="none" strike="noStrike" dirty="0">
              <a:solidFill>
                <a:srgbClr val="666666"/>
              </a:solidFill>
              <a:effectLst/>
              <a:latin typeface="Helvetica" pitchFamily="2" charset="0"/>
            </a:endParaRPr>
          </a:p>
          <a:p>
            <a:pPr algn="l"/>
            <a:r>
              <a:rPr lang="de-AT" sz="600" b="0" i="0" u="sng" strike="noStrike" dirty="0">
                <a:solidFill>
                  <a:srgbClr val="C26D00"/>
                </a:solidFill>
                <a:effectLst/>
                <a:latin typeface="Helvetica" pitchFamily="2" charset="0"/>
                <a:hlinkClick r:id="rId14" tooltip="https://www.youtube.com/watch?v=-eGKum4qNdc"/>
              </a:rPr>
              <a:t>https://bericht.rosenbauer.com/2021/</a:t>
            </a:r>
            <a:endParaRPr lang="de-AT" sz="600" b="0" i="0" u="none" strike="noStrike" dirty="0">
              <a:solidFill>
                <a:srgbClr val="666666"/>
              </a:solidFill>
              <a:effectLst/>
              <a:latin typeface="Helvetica" pitchFamily="2" charset="0"/>
            </a:endParaRPr>
          </a:p>
          <a:p>
            <a:pPr algn="l"/>
            <a:r>
              <a:rPr lang="de-AT" sz="6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 </a:t>
            </a:r>
          </a:p>
          <a:p>
            <a:pPr algn="l"/>
            <a:r>
              <a:rPr lang="de-AT" sz="6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 </a:t>
            </a:r>
          </a:p>
          <a:p>
            <a:pPr algn="l"/>
            <a:r>
              <a:rPr lang="de-AT" sz="600" b="0" i="0" u="none" strike="noStrike" dirty="0">
                <a:solidFill>
                  <a:srgbClr val="666666"/>
                </a:solidFill>
                <a:effectLst/>
                <a:latin typeface="Helvetica" pitchFamily="2" charset="0"/>
              </a:rPr>
              <a:t>Gruppe 8: VÖST Linz</a:t>
            </a:r>
          </a:p>
          <a:p>
            <a:pPr algn="l"/>
            <a:r>
              <a:rPr lang="de-AT" sz="600" b="0" i="0" u="sng" strike="noStrike" dirty="0">
                <a:solidFill>
                  <a:srgbClr val="C26D00"/>
                </a:solidFill>
                <a:effectLst/>
                <a:latin typeface="Helvetica" pitchFamily="2" charset="0"/>
                <a:hlinkClick r:id="rId15" tooltip="https://www.voestalpine.com/stahlwelt/Besuch-planen/Schulklassen"/>
              </a:rPr>
              <a:t>https://www.youtube.com/watch?v=0adADEpgyhE</a:t>
            </a:r>
            <a:endParaRPr lang="de-AT" sz="600" b="0" i="0" u="none" strike="noStrike" dirty="0">
              <a:solidFill>
                <a:srgbClr val="666666"/>
              </a:solidFill>
              <a:effectLst/>
              <a:latin typeface="Helvetica" pitchFamily="2" charset="0"/>
            </a:endParaRPr>
          </a:p>
          <a:p>
            <a:pPr algn="l"/>
            <a:r>
              <a:rPr lang="de-AT" sz="600" b="0" i="0" u="sng" strike="noStrike" dirty="0">
                <a:solidFill>
                  <a:srgbClr val="C26D00"/>
                </a:solidFill>
                <a:effectLst/>
                <a:latin typeface="Helvetica" pitchFamily="2" charset="0"/>
                <a:hlinkClick r:id="rId15" tooltip="https://www.voestalpine.com/stahlwelt/Besuch-planen/Schulklassen"/>
              </a:rPr>
              <a:t>https://www.voestalpine.com/group/de/konzern/ueberblick/</a:t>
            </a:r>
            <a:endParaRPr lang="de-AT" sz="600" b="0" i="0" u="none" strike="noStrike" dirty="0">
              <a:solidFill>
                <a:srgbClr val="666666"/>
              </a:solidFill>
              <a:effectLst/>
              <a:latin typeface="Helvetica" pitchFamily="2" charset="0"/>
            </a:endParaRPr>
          </a:p>
          <a:p>
            <a:pPr algn="l"/>
            <a:r>
              <a:rPr lang="de-AT" sz="600" b="0" i="0" u="sng" strike="noStrike" dirty="0">
                <a:solidFill>
                  <a:srgbClr val="C26D00"/>
                </a:solidFill>
                <a:effectLst/>
                <a:latin typeface="Helvetica" pitchFamily="2" charset="0"/>
                <a:hlinkClick r:id="rId15" tooltip="https://www.voestalpine.com/stahlwelt/Besuch-planen/Schulklassen"/>
              </a:rPr>
              <a:t>https://www.voestalpine.com/stahlwelt/Besuch-planen/Schulklassen</a:t>
            </a:r>
            <a:endParaRPr lang="de-AT" sz="600" b="0" i="0" u="none" strike="noStrike" dirty="0">
              <a:solidFill>
                <a:srgbClr val="666666"/>
              </a:solidFill>
              <a:effectLst/>
              <a:latin typeface="Helvetica" pitchFamily="2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DA16327-ABAC-85F5-ACE1-9FE6C95CB690}"/>
              </a:ext>
            </a:extLst>
          </p:cNvPr>
          <p:cNvSpPr txBox="1"/>
          <p:nvPr/>
        </p:nvSpPr>
        <p:spPr>
          <a:xfrm>
            <a:off x="1691680" y="1044210"/>
            <a:ext cx="3470502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de-DE" sz="1600" dirty="0"/>
              <a:t>Kommunalkredit AG</a:t>
            </a:r>
          </a:p>
          <a:p>
            <a:pPr marL="342900" indent="-342900">
              <a:buAutoNum type="arabicParenR"/>
            </a:pPr>
            <a:endParaRPr lang="de-DE" sz="1600" dirty="0"/>
          </a:p>
          <a:p>
            <a:pPr marL="342900" indent="-342900">
              <a:buAutoNum type="arabicParenR"/>
            </a:pPr>
            <a:endParaRPr lang="de-DE" sz="1600" dirty="0"/>
          </a:p>
          <a:p>
            <a:pPr marL="342900" indent="-342900">
              <a:buAutoNum type="arabicParenR"/>
            </a:pPr>
            <a:r>
              <a:rPr lang="de-DE" sz="1600" dirty="0"/>
              <a:t>Hartlauer GmbH</a:t>
            </a:r>
          </a:p>
          <a:p>
            <a:pPr marL="342900" indent="-342900">
              <a:buAutoNum type="arabicParenR"/>
            </a:pPr>
            <a:endParaRPr lang="de-DE" sz="1600" dirty="0"/>
          </a:p>
          <a:p>
            <a:pPr marL="342900" indent="-342900">
              <a:buAutoNum type="arabicParenR"/>
            </a:pPr>
            <a:endParaRPr lang="de-DE" sz="1600" dirty="0"/>
          </a:p>
          <a:p>
            <a:pPr marL="342900" indent="-342900">
              <a:buAutoNum type="arabicParenR"/>
            </a:pPr>
            <a:r>
              <a:rPr lang="de-DE" sz="1600" dirty="0"/>
              <a:t>ÖBV Österreichischer Bundesverlag</a:t>
            </a:r>
          </a:p>
          <a:p>
            <a:pPr marL="342900" indent="-342900">
              <a:buAutoNum type="arabicParenR"/>
            </a:pPr>
            <a:endParaRPr lang="de-DE" sz="1600" dirty="0"/>
          </a:p>
          <a:p>
            <a:pPr marL="342900" indent="-342900">
              <a:buAutoNum type="arabicParenR"/>
            </a:pPr>
            <a:r>
              <a:rPr lang="de-DE" sz="1600" dirty="0"/>
              <a:t>Hartl Haus</a:t>
            </a:r>
          </a:p>
          <a:p>
            <a:pPr marL="342900" indent="-342900">
              <a:buAutoNum type="arabicParenR"/>
            </a:pPr>
            <a:endParaRPr lang="de-DE" sz="1600" dirty="0"/>
          </a:p>
          <a:p>
            <a:pPr marL="342900" indent="-342900">
              <a:buAutoNum type="arabicParenR"/>
            </a:pPr>
            <a:endParaRPr lang="de-DE" sz="1600" dirty="0"/>
          </a:p>
          <a:p>
            <a:pPr marL="342900" indent="-342900">
              <a:buAutoNum type="arabicParenR"/>
            </a:pPr>
            <a:r>
              <a:rPr lang="de-DE" sz="1600" dirty="0"/>
              <a:t>SES Spar Europe Shopping Center</a:t>
            </a:r>
          </a:p>
          <a:p>
            <a:pPr marL="342900" indent="-342900">
              <a:buAutoNum type="arabicParenR"/>
            </a:pPr>
            <a:endParaRPr lang="de-DE" sz="1600" dirty="0"/>
          </a:p>
          <a:p>
            <a:pPr marL="342900" indent="-342900">
              <a:buAutoNum type="arabicParenR"/>
            </a:pPr>
            <a:endParaRPr lang="de-DE" sz="1600" dirty="0"/>
          </a:p>
          <a:p>
            <a:pPr marL="342900" indent="-342900">
              <a:buAutoNum type="arabicParenR"/>
            </a:pPr>
            <a:r>
              <a:rPr lang="de-DE" sz="1600" dirty="0"/>
              <a:t>Hafen Wien / Wien Holding</a:t>
            </a:r>
          </a:p>
          <a:p>
            <a:pPr marL="342900" indent="-342900">
              <a:buAutoNum type="arabicParenR"/>
            </a:pPr>
            <a:endParaRPr lang="de-DE" sz="1600" dirty="0"/>
          </a:p>
          <a:p>
            <a:pPr marL="342900" indent="-342900">
              <a:buAutoNum type="arabicParenR"/>
            </a:pPr>
            <a:endParaRPr lang="de-DE" sz="1600" dirty="0"/>
          </a:p>
          <a:p>
            <a:pPr marL="342900" indent="-342900">
              <a:buAutoNum type="arabicParenR"/>
            </a:pPr>
            <a:r>
              <a:rPr lang="de-DE" sz="1600" dirty="0"/>
              <a:t>Rosenbauer</a:t>
            </a:r>
          </a:p>
          <a:p>
            <a:pPr marL="342900" indent="-342900">
              <a:buAutoNum type="arabicParenR"/>
            </a:pPr>
            <a:endParaRPr lang="de-DE" sz="1600" dirty="0"/>
          </a:p>
          <a:p>
            <a:pPr marL="342900" indent="-342900">
              <a:buAutoNum type="arabicParenR"/>
            </a:pPr>
            <a:endParaRPr lang="de-DE" sz="1600" dirty="0"/>
          </a:p>
          <a:p>
            <a:pPr marL="342900" indent="-342900">
              <a:buAutoNum type="arabicParenR"/>
            </a:pPr>
            <a:r>
              <a:rPr lang="de-DE" sz="1600" dirty="0"/>
              <a:t>VÖST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9B4903D-75E8-7B8E-6029-31803F76887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69935" y="2443880"/>
            <a:ext cx="4774065" cy="3191561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E4204D9-E8EE-CA9D-ECDB-4668821F363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778696" y="1044210"/>
            <a:ext cx="5329808" cy="1278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Bild 3" descr="Bildschirmfoto 2019-11-15 um 12.43.32.png">
            <a:extLst>
              <a:ext uri="{FF2B5EF4-FFF2-40B4-BE49-F238E27FC236}">
                <a16:creationId xmlns:a16="http://schemas.microsoft.com/office/drawing/2014/main" id="{E4EE2932-8006-8A9A-8D68-9961A3721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0"/>
            <a:ext cx="4824413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Bild 4" descr="Bildschirmfoto 2019-11-15 um 12.43.42.png">
            <a:extLst>
              <a:ext uri="{FF2B5EF4-FFF2-40B4-BE49-F238E27FC236}">
                <a16:creationId xmlns:a16="http://schemas.microsoft.com/office/drawing/2014/main" id="{D103FF3D-F254-2490-CF50-35DD2B5AD0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860800"/>
            <a:ext cx="3851275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Bild 5" descr="Bildschirmfoto 2019-11-15 um 12.43.48.png">
            <a:extLst>
              <a:ext uri="{FF2B5EF4-FFF2-40B4-BE49-F238E27FC236}">
                <a16:creationId xmlns:a16="http://schemas.microsoft.com/office/drawing/2014/main" id="{926BD697-F070-1D59-4399-B808EF4354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789363"/>
            <a:ext cx="4140200" cy="309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feld 6">
            <a:extLst>
              <a:ext uri="{FF2B5EF4-FFF2-40B4-BE49-F238E27FC236}">
                <a16:creationId xmlns:a16="http://schemas.microsoft.com/office/drawing/2014/main" id="{AC4C6ECA-781D-2849-BBF2-4021D71E8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115888"/>
            <a:ext cx="3937000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 sz="1800"/>
              <a:t>BIP, Inflation, Arbeitslosigkeit</a:t>
            </a:r>
          </a:p>
          <a:p>
            <a:pPr eaLnBrk="1" hangingPunct="1"/>
            <a:r>
              <a:rPr lang="de-DE" altLang="de-DE" sz="1800"/>
              <a:t>Konjunktur</a:t>
            </a:r>
          </a:p>
          <a:p>
            <a:pPr eaLnBrk="1" hangingPunct="1"/>
            <a:r>
              <a:rPr lang="de-DE" altLang="de-DE" sz="1800"/>
              <a:t>Marktmodell</a:t>
            </a:r>
          </a:p>
          <a:p>
            <a:pPr eaLnBrk="1" hangingPunct="1"/>
            <a:r>
              <a:rPr lang="de-DE" altLang="de-DE" sz="1800"/>
              <a:t>Wirtschaftskreislauf und die Teilnehmer</a:t>
            </a:r>
          </a:p>
          <a:p>
            <a:pPr eaLnBrk="1" hangingPunct="1"/>
            <a:r>
              <a:rPr lang="de-DE" altLang="de-DE" sz="1800"/>
              <a:t>Geld</a:t>
            </a:r>
          </a:p>
          <a:p>
            <a:pPr eaLnBrk="1" hangingPunct="1"/>
            <a:r>
              <a:rPr lang="de-DE" altLang="de-DE" sz="1800"/>
              <a:t>Bedürfnisse</a:t>
            </a:r>
          </a:p>
          <a:p>
            <a:pPr eaLnBrk="1" hangingPunct="1"/>
            <a:r>
              <a:rPr lang="de-DE" altLang="de-DE" sz="1800"/>
              <a:t>Entscheidungen und Prinzipien</a:t>
            </a:r>
          </a:p>
          <a:p>
            <a:pPr eaLnBrk="1" hangingPunct="1"/>
            <a:r>
              <a:rPr lang="de-DE" altLang="de-DE" sz="1800"/>
              <a:t>...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FA8C4A13-D4EE-EF5E-31F1-39AFAEFFC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688" y="1628775"/>
            <a:ext cx="6049962" cy="34559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de-DE" altLang="de-DE" sz="1800">
              <a:solidFill>
                <a:srgbClr val="FFFFFF"/>
              </a:solidFill>
            </a:endParaRPr>
          </a:p>
        </p:txBody>
      </p:sp>
      <p:grpSp>
        <p:nvGrpSpPr>
          <p:cNvPr id="15362" name="Gruppierung 20">
            <a:extLst>
              <a:ext uri="{FF2B5EF4-FFF2-40B4-BE49-F238E27FC236}">
                <a16:creationId xmlns:a16="http://schemas.microsoft.com/office/drawing/2014/main" id="{C7ABEED5-748B-53C8-D383-637F68C675E0}"/>
              </a:ext>
            </a:extLst>
          </p:cNvPr>
          <p:cNvGrpSpPr>
            <a:grpSpLocks/>
          </p:cNvGrpSpPr>
          <p:nvPr/>
        </p:nvGrpSpPr>
        <p:grpSpPr bwMode="auto">
          <a:xfrm>
            <a:off x="2124075" y="1844675"/>
            <a:ext cx="5256213" cy="3024188"/>
            <a:chOff x="2267744" y="1052736"/>
            <a:chExt cx="5256584" cy="3024336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6752140D-3CFE-AAD0-5C28-872F053455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744" y="1052736"/>
              <a:ext cx="5256584" cy="3024336"/>
            </a:xfrm>
            <a:prstGeom prst="ellipse">
              <a:avLst/>
            </a:prstGeom>
            <a:solidFill>
              <a:srgbClr val="DBEEF4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de-DE" altLang="de-DE" sz="1800">
                <a:solidFill>
                  <a:srgbClr val="FFFFFF"/>
                </a:solidFill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279168A2-5DFA-A89C-1895-69703FC51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1018" y="1340088"/>
              <a:ext cx="4240511" cy="2513135"/>
            </a:xfrm>
            <a:prstGeom prst="ellipse">
              <a:avLst/>
            </a:prstGeom>
            <a:solidFill>
              <a:srgbClr val="C3D69B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de-DE" altLang="de-DE" sz="1800">
                <a:solidFill>
                  <a:srgbClr val="FFFFFF"/>
                </a:solidFill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8505F0B-302C-1517-E08B-193E246CBD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5878" y="1557586"/>
              <a:ext cx="3232378" cy="2079727"/>
            </a:xfrm>
            <a:prstGeom prst="ellipse">
              <a:avLst/>
            </a:prstGeom>
            <a:solidFill>
              <a:srgbClr val="D7E4B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de-DE" altLang="de-DE" sz="1800">
                <a:solidFill>
                  <a:srgbClr val="FFFFFF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A251697-E750-4B90-ED89-05D090DA2E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7709" y="1629027"/>
              <a:ext cx="2305213" cy="1871754"/>
            </a:xfrm>
            <a:prstGeom prst="ellipse">
              <a:avLst/>
            </a:prstGeom>
            <a:solidFill>
              <a:srgbClr val="EBF1D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de-DE" altLang="de-DE" sz="1800">
                <a:solidFill>
                  <a:srgbClr val="FFFFFF"/>
                </a:solidFill>
              </a:endParaRPr>
            </a:p>
          </p:txBody>
        </p:sp>
        <p:sp>
          <p:nvSpPr>
            <p:cNvPr id="15386" name="Textfeld 6">
              <a:extLst>
                <a:ext uri="{FF2B5EF4-FFF2-40B4-BE49-F238E27FC236}">
                  <a16:creationId xmlns:a16="http://schemas.microsoft.com/office/drawing/2014/main" id="{37100B17-01B4-1557-5371-A17465DC3C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1760" y="2492896"/>
              <a:ext cx="27741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de-DE" altLang="de-DE" sz="1400"/>
                <a:t>P</a:t>
              </a:r>
            </a:p>
          </p:txBody>
        </p:sp>
        <p:sp>
          <p:nvSpPr>
            <p:cNvPr id="15387" name="Textfeld 7">
              <a:extLst>
                <a:ext uri="{FF2B5EF4-FFF2-40B4-BE49-F238E27FC236}">
                  <a16:creationId xmlns:a16="http://schemas.microsoft.com/office/drawing/2014/main" id="{50FE2B04-BB25-8A19-1578-657C5399BA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3808" y="2492896"/>
              <a:ext cx="27741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de-DE" altLang="de-DE" sz="1400"/>
                <a:t>E</a:t>
              </a:r>
            </a:p>
          </p:txBody>
        </p:sp>
        <p:sp>
          <p:nvSpPr>
            <p:cNvPr id="15388" name="Textfeld 8">
              <a:extLst>
                <a:ext uri="{FF2B5EF4-FFF2-40B4-BE49-F238E27FC236}">
                  <a16:creationId xmlns:a16="http://schemas.microsoft.com/office/drawing/2014/main" id="{0C372C5F-DAE8-2A2B-9F5A-F4E5526E5E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7864" y="2492896"/>
              <a:ext cx="27741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de-DE" altLang="de-DE" sz="1400"/>
                <a:t>S</a:t>
              </a:r>
            </a:p>
          </p:txBody>
        </p:sp>
        <p:sp>
          <p:nvSpPr>
            <p:cNvPr id="15389" name="Textfeld 9">
              <a:extLst>
                <a:ext uri="{FF2B5EF4-FFF2-40B4-BE49-F238E27FC236}">
                  <a16:creationId xmlns:a16="http://schemas.microsoft.com/office/drawing/2014/main" id="{8BF3EC85-A232-E7BB-B03A-EA6F2B6913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9912" y="2492896"/>
              <a:ext cx="27741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de-DE" altLang="de-DE" sz="1400"/>
                <a:t>T</a:t>
              </a:r>
            </a:p>
          </p:txBody>
        </p:sp>
      </p:grpSp>
      <p:sp>
        <p:nvSpPr>
          <p:cNvPr id="15363" name="Textfeld 10">
            <a:extLst>
              <a:ext uri="{FF2B5EF4-FFF2-40B4-BE49-F238E27FC236}">
                <a16:creationId xmlns:a16="http://schemas.microsoft.com/office/drawing/2014/main" id="{9A99365A-0EE0-F5F5-E475-655B086F8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2925763"/>
            <a:ext cx="43021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 sz="1400"/>
              <a:t>+ N</a:t>
            </a:r>
          </a:p>
        </p:txBody>
      </p:sp>
      <p:sp>
        <p:nvSpPr>
          <p:cNvPr id="14" name="Richtungspfeil 13">
            <a:extLst>
              <a:ext uri="{FF2B5EF4-FFF2-40B4-BE49-F238E27FC236}">
                <a16:creationId xmlns:a16="http://schemas.microsoft.com/office/drawing/2014/main" id="{5F386671-128D-4471-43C4-2338F0F58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2708275"/>
            <a:ext cx="792163" cy="217488"/>
          </a:xfrm>
          <a:prstGeom prst="homePlate">
            <a:avLst>
              <a:gd name="adj" fmla="val 49998"/>
            </a:avLst>
          </a:prstGeom>
          <a:solidFill>
            <a:srgbClr val="DDD9C3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</a:rPr>
              <a:t>Mitarbeiter</a:t>
            </a:r>
          </a:p>
        </p:txBody>
      </p:sp>
      <p:sp>
        <p:nvSpPr>
          <p:cNvPr id="15" name="Richtungspfeil 14">
            <a:extLst>
              <a:ext uri="{FF2B5EF4-FFF2-40B4-BE49-F238E27FC236}">
                <a16:creationId xmlns:a16="http://schemas.microsoft.com/office/drawing/2014/main" id="{7EC67433-8035-2333-8C93-8C4EA367A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2713" y="2997200"/>
            <a:ext cx="792162" cy="215900"/>
          </a:xfrm>
          <a:prstGeom prst="homePlate">
            <a:avLst>
              <a:gd name="adj" fmla="val 49992"/>
            </a:avLst>
          </a:prstGeom>
          <a:solidFill>
            <a:srgbClr val="DDD9C3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</a:rPr>
              <a:t>Kapitalgeber</a:t>
            </a:r>
          </a:p>
        </p:txBody>
      </p:sp>
      <p:sp>
        <p:nvSpPr>
          <p:cNvPr id="16" name="Richtungspfeil 15">
            <a:extLst>
              <a:ext uri="{FF2B5EF4-FFF2-40B4-BE49-F238E27FC236}">
                <a16:creationId xmlns:a16="http://schemas.microsoft.com/office/drawing/2014/main" id="{634D8AD3-4618-B83D-7332-7098B0DEA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3789363"/>
            <a:ext cx="792162" cy="215900"/>
          </a:xfrm>
          <a:prstGeom prst="homePlate">
            <a:avLst>
              <a:gd name="adj" fmla="val 49992"/>
            </a:avLst>
          </a:prstGeom>
          <a:solidFill>
            <a:srgbClr val="DDD9C3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</a:rPr>
              <a:t>Staat</a:t>
            </a:r>
          </a:p>
        </p:txBody>
      </p:sp>
      <p:sp>
        <p:nvSpPr>
          <p:cNvPr id="17" name="Richtungspfeil 16">
            <a:extLst>
              <a:ext uri="{FF2B5EF4-FFF2-40B4-BE49-F238E27FC236}">
                <a16:creationId xmlns:a16="http://schemas.microsoft.com/office/drawing/2014/main" id="{96F200D1-7E1E-103D-2222-74A071071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3789363"/>
            <a:ext cx="863600" cy="215900"/>
          </a:xfrm>
          <a:prstGeom prst="homePlate">
            <a:avLst>
              <a:gd name="adj" fmla="val 50000"/>
            </a:avLst>
          </a:prstGeom>
          <a:solidFill>
            <a:srgbClr val="DDD9C3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de-DE" altLang="de-DE" sz="800">
                <a:solidFill>
                  <a:srgbClr val="000000"/>
                </a:solidFill>
              </a:rPr>
              <a:t>Öffentlichkeit</a:t>
            </a:r>
          </a:p>
        </p:txBody>
      </p:sp>
      <p:sp>
        <p:nvSpPr>
          <p:cNvPr id="18" name="Richtungspfeil 17">
            <a:extLst>
              <a:ext uri="{FF2B5EF4-FFF2-40B4-BE49-F238E27FC236}">
                <a16:creationId xmlns:a16="http://schemas.microsoft.com/office/drawing/2014/main" id="{67983F01-0006-D22D-8199-E66632107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3357563"/>
            <a:ext cx="863600" cy="287337"/>
          </a:xfrm>
          <a:prstGeom prst="homePlate">
            <a:avLst>
              <a:gd name="adj" fmla="val 49995"/>
            </a:avLst>
          </a:prstGeom>
          <a:solidFill>
            <a:srgbClr val="DDD9C3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de-DE" sz="800" b="1" dirty="0">
                <a:solidFill>
                  <a:srgbClr val="000000"/>
                </a:solidFill>
                <a:latin typeface="+mn-lt"/>
                <a:ea typeface="+mn-ea"/>
              </a:rPr>
              <a:t>Beschaffung:</a:t>
            </a:r>
          </a:p>
          <a:p>
            <a:pPr algn="ctr">
              <a:defRPr/>
            </a:pP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</a:rPr>
              <a:t>Lieferanten</a:t>
            </a:r>
          </a:p>
        </p:txBody>
      </p:sp>
      <p:sp>
        <p:nvSpPr>
          <p:cNvPr id="19" name="Richtungspfeil 18">
            <a:extLst>
              <a:ext uri="{FF2B5EF4-FFF2-40B4-BE49-F238E27FC236}">
                <a16:creationId xmlns:a16="http://schemas.microsoft.com/office/drawing/2014/main" id="{69F6E0DD-6C61-7C31-BEF8-12EF4DB26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3357563"/>
            <a:ext cx="792163" cy="287337"/>
          </a:xfrm>
          <a:prstGeom prst="homePlate">
            <a:avLst>
              <a:gd name="adj" fmla="val 49995"/>
            </a:avLst>
          </a:prstGeom>
          <a:solidFill>
            <a:srgbClr val="DDD9C3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de-DE" sz="800" b="1" dirty="0">
                <a:solidFill>
                  <a:srgbClr val="000000"/>
                </a:solidFill>
                <a:latin typeface="+mn-lt"/>
                <a:ea typeface="+mn-ea"/>
              </a:rPr>
              <a:t>Absatz:</a:t>
            </a:r>
          </a:p>
          <a:p>
            <a:pPr algn="ctr">
              <a:defRPr/>
            </a:pP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</a:rPr>
              <a:t>Kunden</a:t>
            </a:r>
          </a:p>
        </p:txBody>
      </p:sp>
      <p:sp>
        <p:nvSpPr>
          <p:cNvPr id="20" name="Richtungspfeil 19">
            <a:extLst>
              <a:ext uri="{FF2B5EF4-FFF2-40B4-BE49-F238E27FC236}">
                <a16:creationId xmlns:a16="http://schemas.microsoft.com/office/drawing/2014/main" id="{386C31BD-28E1-084D-E8FF-C0D1CE327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2997200"/>
            <a:ext cx="863600" cy="215900"/>
          </a:xfrm>
          <a:prstGeom prst="homePlate">
            <a:avLst>
              <a:gd name="adj" fmla="val 50000"/>
            </a:avLst>
          </a:prstGeom>
          <a:solidFill>
            <a:srgbClr val="DDD9C3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de-DE" sz="800" dirty="0">
                <a:solidFill>
                  <a:srgbClr val="000000"/>
                </a:solidFill>
                <a:latin typeface="+mn-lt"/>
                <a:ea typeface="+mn-ea"/>
              </a:rPr>
              <a:t>Konkurrenten</a:t>
            </a:r>
          </a:p>
        </p:txBody>
      </p:sp>
      <p:pic>
        <p:nvPicPr>
          <p:cNvPr id="15371" name="Bild 22">
            <a:extLst>
              <a:ext uri="{FF2B5EF4-FFF2-40B4-BE49-F238E27FC236}">
                <a16:creationId xmlns:a16="http://schemas.microsoft.com/office/drawing/2014/main" id="{6B166C48-B504-FA00-4996-5E369BF2F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284538"/>
            <a:ext cx="5048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2" name="Titel 6">
            <a:extLst>
              <a:ext uri="{FF2B5EF4-FFF2-40B4-BE49-F238E27FC236}">
                <a16:creationId xmlns:a16="http://schemas.microsoft.com/office/drawing/2014/main" id="{9D780607-AB6D-97A0-8EF7-6454A3914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de-DE" altLang="de-DE">
                <a:ea typeface="ＭＳ Ｐゴシック" panose="020B0600070205080204" pitchFamily="34" charset="-128"/>
              </a:rPr>
              <a:t>Umfeldanalyse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8AB15DC-DCF3-9466-94B9-D375537E6F7B}"/>
              </a:ext>
            </a:extLst>
          </p:cNvPr>
          <p:cNvSpPr txBox="1"/>
          <p:nvPr/>
        </p:nvSpPr>
        <p:spPr>
          <a:xfrm>
            <a:off x="179388" y="3933825"/>
            <a:ext cx="1562100" cy="3683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latin typeface="Calibri" charset="0"/>
                <a:ea typeface="ＭＳ Ｐゴシック" charset="0"/>
                <a:cs typeface="ＭＳ Ｐゴシック" charset="0"/>
              </a:rPr>
              <a:t>Makro-Umfeld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076AA42F-D74C-48C4-C2B6-3D8BBB62B2C9}"/>
              </a:ext>
            </a:extLst>
          </p:cNvPr>
          <p:cNvSpPr txBox="1"/>
          <p:nvPr/>
        </p:nvSpPr>
        <p:spPr>
          <a:xfrm>
            <a:off x="7675563" y="3933825"/>
            <a:ext cx="1504950" cy="3683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latin typeface="Calibri" charset="0"/>
                <a:ea typeface="ＭＳ Ｐゴシック" charset="0"/>
                <a:cs typeface="ＭＳ Ｐゴシック" charset="0"/>
              </a:rPr>
              <a:t>Mikro-Umfeld</a:t>
            </a:r>
          </a:p>
        </p:txBody>
      </p:sp>
      <p:sp>
        <p:nvSpPr>
          <p:cNvPr id="15375" name="Textfeld 8">
            <a:extLst>
              <a:ext uri="{FF2B5EF4-FFF2-40B4-BE49-F238E27FC236}">
                <a16:creationId xmlns:a16="http://schemas.microsoft.com/office/drawing/2014/main" id="{A90AD4CB-B6EF-C9E0-CC8D-BCDCCC997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292600"/>
            <a:ext cx="157956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 sz="1800"/>
              <a:t>Politisches</a:t>
            </a:r>
          </a:p>
          <a:p>
            <a:pPr eaLnBrk="1" hangingPunct="1"/>
            <a:r>
              <a:rPr lang="de-DE" altLang="de-DE" sz="1800"/>
              <a:t>Ökonomisches</a:t>
            </a:r>
          </a:p>
          <a:p>
            <a:pPr eaLnBrk="1" hangingPunct="1"/>
            <a:r>
              <a:rPr lang="de-DE" altLang="de-DE" sz="1800"/>
              <a:t>Soziales</a:t>
            </a:r>
          </a:p>
          <a:p>
            <a:pPr eaLnBrk="1" hangingPunct="1"/>
            <a:r>
              <a:rPr lang="de-DE" altLang="de-DE" sz="1800"/>
              <a:t>Technologies</a:t>
            </a:r>
          </a:p>
          <a:p>
            <a:pPr eaLnBrk="1" hangingPunct="1"/>
            <a:r>
              <a:rPr lang="de-DE" altLang="de-DE" sz="1800"/>
              <a:t>... Umfeld </a:t>
            </a:r>
          </a:p>
          <a:p>
            <a:pPr eaLnBrk="1" hangingPunct="1"/>
            <a:r>
              <a:rPr lang="de-DE" altLang="de-DE" sz="1800"/>
              <a:t>und die Natur</a:t>
            </a:r>
          </a:p>
        </p:txBody>
      </p:sp>
      <p:sp>
        <p:nvSpPr>
          <p:cNvPr id="15376" name="Textfeld 25">
            <a:extLst>
              <a:ext uri="{FF2B5EF4-FFF2-40B4-BE49-F238E27FC236}">
                <a16:creationId xmlns:a16="http://schemas.microsoft.com/office/drawing/2014/main" id="{36B2B8D6-5987-14BB-A26D-13BFB649B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5563" y="4221163"/>
            <a:ext cx="119538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 sz="1400"/>
              <a:t>Kunden</a:t>
            </a:r>
          </a:p>
          <a:p>
            <a:pPr eaLnBrk="1" hangingPunct="1"/>
            <a:r>
              <a:rPr lang="de-DE" altLang="de-DE" sz="1400"/>
              <a:t>Mitarbeiter</a:t>
            </a:r>
          </a:p>
          <a:p>
            <a:pPr eaLnBrk="1" hangingPunct="1"/>
            <a:r>
              <a:rPr lang="de-DE" altLang="de-DE" sz="1400"/>
              <a:t>Kapitalgeber</a:t>
            </a:r>
          </a:p>
          <a:p>
            <a:pPr eaLnBrk="1" hangingPunct="1"/>
            <a:r>
              <a:rPr lang="de-DE" altLang="de-DE" sz="1400"/>
              <a:t>Lieferanten</a:t>
            </a:r>
          </a:p>
          <a:p>
            <a:pPr eaLnBrk="1" hangingPunct="1"/>
            <a:r>
              <a:rPr lang="de-DE" altLang="de-DE" sz="1400"/>
              <a:t>Konkurrenten</a:t>
            </a:r>
          </a:p>
          <a:p>
            <a:pPr eaLnBrk="1" hangingPunct="1"/>
            <a:r>
              <a:rPr lang="de-DE" altLang="de-DE" sz="1400"/>
              <a:t>Staat</a:t>
            </a:r>
          </a:p>
          <a:p>
            <a:pPr eaLnBrk="1" hangingPunct="1"/>
            <a:r>
              <a:rPr lang="de-DE" altLang="de-DE" sz="1400"/>
              <a:t>Öffentlichkeit</a:t>
            </a:r>
          </a:p>
        </p:txBody>
      </p: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EEDC452D-57EB-F3AA-A413-050BF82E6915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786313" y="3357563"/>
            <a:ext cx="2447925" cy="6477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78" name="Textfeld 11">
            <a:extLst>
              <a:ext uri="{FF2B5EF4-FFF2-40B4-BE49-F238E27FC236}">
                <a16:creationId xmlns:a16="http://schemas.microsoft.com/office/drawing/2014/main" id="{786CF224-F160-4FDC-9070-30DB7FBB0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24175"/>
            <a:ext cx="15906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 sz="1800" b="1"/>
              <a:t>Welche </a:t>
            </a:r>
          </a:p>
          <a:p>
            <a:pPr eaLnBrk="1" hangingPunct="1"/>
            <a:r>
              <a:rPr lang="de-DE" altLang="de-DE" sz="1800" b="1"/>
              <a:t>Entwicklungen</a:t>
            </a:r>
          </a:p>
          <a:p>
            <a:pPr eaLnBrk="1" hangingPunct="1"/>
            <a:r>
              <a:rPr lang="de-DE" altLang="de-DE" sz="1800" b="1"/>
              <a:t>gibt es im?</a:t>
            </a:r>
          </a:p>
        </p:txBody>
      </p:sp>
      <p:sp>
        <p:nvSpPr>
          <p:cNvPr id="15379" name="Textfeld 29">
            <a:extLst>
              <a:ext uri="{FF2B5EF4-FFF2-40B4-BE49-F238E27FC236}">
                <a16:creationId xmlns:a16="http://schemas.microsoft.com/office/drawing/2014/main" id="{326129AB-1F40-1904-F162-440E7266B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2088" y="2997200"/>
            <a:ext cx="12192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 sz="1800" b="1"/>
              <a:t>Welche</a:t>
            </a:r>
          </a:p>
          <a:p>
            <a:pPr eaLnBrk="1" hangingPunct="1"/>
            <a:r>
              <a:rPr lang="de-DE" altLang="de-DE" sz="1800" b="1"/>
              <a:t>Interessen </a:t>
            </a:r>
          </a:p>
          <a:p>
            <a:pPr eaLnBrk="1" hangingPunct="1"/>
            <a:r>
              <a:rPr lang="de-DE" altLang="de-DE" sz="1800" b="1"/>
              <a:t>gibt es im? </a:t>
            </a:r>
          </a:p>
        </p:txBody>
      </p:sp>
      <p:sp>
        <p:nvSpPr>
          <p:cNvPr id="15380" name="Rechteck 12">
            <a:extLst>
              <a:ext uri="{FF2B5EF4-FFF2-40B4-BE49-F238E27FC236}">
                <a16:creationId xmlns:a16="http://schemas.microsoft.com/office/drawing/2014/main" id="{4AD9F25C-81CB-6A0A-80BB-C45F59945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8150" y="5995988"/>
            <a:ext cx="489585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AT" altLang="de-DE" sz="1000" b="1"/>
              <a:t>Zielkonflikte </a:t>
            </a:r>
            <a:r>
              <a:rPr lang="de-AT" altLang="de-DE" sz="1000"/>
              <a:t>(2 od. mehrere Anspruchsgruppen haben sich widersprechende Interessen)</a:t>
            </a:r>
            <a:r>
              <a:rPr lang="de-AT" altLang="de-DE" sz="1000" b="1"/>
              <a:t>: </a:t>
            </a:r>
          </a:p>
          <a:p>
            <a:pPr eaLnBrk="1" hangingPunct="1"/>
            <a:r>
              <a:rPr lang="de-AT" altLang="de-DE" sz="1000"/>
              <a:t>Kapitalgeber wollen Gewinn, Mitarbeiter wollen höhere Löhne (Kollektivertrag)</a:t>
            </a:r>
          </a:p>
          <a:p>
            <a:pPr eaLnBrk="1" hangingPunct="1"/>
            <a:r>
              <a:rPr lang="de-AT" altLang="de-DE" sz="1000"/>
              <a:t>Lieferanten wollen hohe Preise für Rohstoffe, Kunden wollen niedrige Preise für Produkte</a:t>
            </a:r>
          </a:p>
          <a:p>
            <a:pPr eaLnBrk="1" hangingPunct="1"/>
            <a:r>
              <a:rPr lang="de-AT" altLang="de-DE" sz="1000"/>
              <a:t>Staat und Unternehmen wollen wachsen, Öffentlichkeit will intakte Umwelt</a:t>
            </a:r>
          </a:p>
          <a:p>
            <a:pPr eaLnBrk="1" hangingPunct="1"/>
            <a:r>
              <a:rPr lang="de-AT" altLang="de-DE" sz="1000" b="1"/>
              <a:t>Zielharmonie</a:t>
            </a:r>
            <a:r>
              <a:rPr lang="de-AT" altLang="de-DE" sz="1000"/>
              <a:t>: z.B. Staat will Arbeitsplätze, Mitarbeiter wollen Arbeitsplätze, etc</a:t>
            </a:r>
            <a:endParaRPr lang="de-DE" altLang="de-DE" sz="1000"/>
          </a:p>
        </p:txBody>
      </p:sp>
      <p:pic>
        <p:nvPicPr>
          <p:cNvPr id="15381" name="Bild 31" descr="Bildschirmfoto 2019-11-15 um 12.43.32.png">
            <a:extLst>
              <a:ext uri="{FF2B5EF4-FFF2-40B4-BE49-F238E27FC236}">
                <a16:creationId xmlns:a16="http://schemas.microsoft.com/office/drawing/2014/main" id="{BDF2E02B-A361-629B-C8B0-740D8DDCE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3375"/>
            <a:ext cx="1576387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3" grpId="0" animBg="1"/>
      <p:bldP spid="15376" grpId="0"/>
      <p:bldP spid="15379" grpId="0"/>
      <p:bldP spid="153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Bild 1" descr="Bildschirmfoto 2019-11-15 um 12.44.01.png">
            <a:extLst>
              <a:ext uri="{FF2B5EF4-FFF2-40B4-BE49-F238E27FC236}">
                <a16:creationId xmlns:a16="http://schemas.microsoft.com/office/drawing/2014/main" id="{74B1E7BD-4FF5-1957-4610-E0B9BC93C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Bild 3" descr="Bildschirmfoto 2019-11-15 um 12.43.54.png">
            <a:extLst>
              <a:ext uri="{FF2B5EF4-FFF2-40B4-BE49-F238E27FC236}">
                <a16:creationId xmlns:a16="http://schemas.microsoft.com/office/drawing/2014/main" id="{255BA39E-6B34-642E-077C-648AF1BB65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1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1">
            <a:extLst>
              <a:ext uri="{FF2B5EF4-FFF2-40B4-BE49-F238E27FC236}">
                <a16:creationId xmlns:a16="http://schemas.microsoft.com/office/drawing/2014/main" id="{C5D24D77-EF76-7BC2-C779-F21757FD3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de-DE" altLang="de-DE" dirty="0">
                <a:ea typeface="ＭＳ Ｐゴシック" panose="020B0600070205080204" pitchFamily="34" charset="-128"/>
              </a:rPr>
              <a:t>Makroumfeld</a:t>
            </a:r>
          </a:p>
        </p:txBody>
      </p:sp>
      <p:pic>
        <p:nvPicPr>
          <p:cNvPr id="16386" name="Bild 2" descr="Bildschirmfoto 2019-11-15 um 13.33.32.png">
            <a:extLst>
              <a:ext uri="{FF2B5EF4-FFF2-40B4-BE49-F238E27FC236}">
                <a16:creationId xmlns:a16="http://schemas.microsoft.com/office/drawing/2014/main" id="{9D85D115-DC35-AFD4-61C3-5CAE8EDC6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052513"/>
            <a:ext cx="8207375" cy="580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>
            <a:extLst>
              <a:ext uri="{FF2B5EF4-FFF2-40B4-BE49-F238E27FC236}">
                <a16:creationId xmlns:a16="http://schemas.microsoft.com/office/drawing/2014/main" id="{131E7C8D-3860-DA1A-0563-148C366E1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3813"/>
            <a:ext cx="8229600" cy="1143000"/>
          </a:xfrm>
        </p:spPr>
        <p:txBody>
          <a:bodyPr/>
          <a:lstStyle/>
          <a:p>
            <a:r>
              <a:rPr lang="de-DE" altLang="de-DE" dirty="0">
                <a:ea typeface="ＭＳ Ｐゴシック" panose="020B0600070205080204" pitchFamily="34" charset="-128"/>
              </a:rPr>
              <a:t>Mikroumfeld Konditorei </a:t>
            </a:r>
            <a:r>
              <a:rPr lang="de-DE" altLang="de-DE" dirty="0" err="1">
                <a:ea typeface="ＭＳ Ｐゴシック" panose="020B0600070205080204" pitchFamily="34" charset="-128"/>
              </a:rPr>
              <a:t>Glawatsch</a:t>
            </a:r>
            <a:endParaRPr lang="de-DE" altLang="de-DE" dirty="0">
              <a:ea typeface="ＭＳ Ｐゴシック" panose="020B0600070205080204" pitchFamily="34" charset="-128"/>
            </a:endParaRPr>
          </a:p>
        </p:txBody>
      </p:sp>
      <p:pic>
        <p:nvPicPr>
          <p:cNvPr id="17410" name="Bild 2" descr="Bildschirmfoto 2019-11-15 um 13.33.43.png">
            <a:extLst>
              <a:ext uri="{FF2B5EF4-FFF2-40B4-BE49-F238E27FC236}">
                <a16:creationId xmlns:a16="http://schemas.microsoft.com/office/drawing/2014/main" id="{2445A89F-D561-741C-A4D1-35698AB596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052513"/>
            <a:ext cx="7691438" cy="551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 1">
            <a:extLst>
              <a:ext uri="{FF2B5EF4-FFF2-40B4-BE49-F238E27FC236}">
                <a16:creationId xmlns:a16="http://schemas.microsoft.com/office/drawing/2014/main" id="{2CAE5850-CEF8-5FF1-F7AF-19B96B460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924175"/>
            <a:ext cx="4787900" cy="2446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Bild 1" descr="Bildschirmfoto 2019-11-15 um 12.44.07.png">
            <a:extLst>
              <a:ext uri="{FF2B5EF4-FFF2-40B4-BE49-F238E27FC236}">
                <a16:creationId xmlns:a16="http://schemas.microsoft.com/office/drawing/2014/main" id="{6BBF5CC3-7BEB-9075-E27C-25E082748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538"/>
            <a:ext cx="9144000" cy="677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Bild 1" descr="Bildschirmfoto 2019-11-15 um 12.44.24.png">
            <a:extLst>
              <a:ext uri="{FF2B5EF4-FFF2-40B4-BE49-F238E27FC236}">
                <a16:creationId xmlns:a16="http://schemas.microsoft.com/office/drawing/2014/main" id="{0BA1C65B-59E6-68A0-4CAB-9ED4F6B05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3005</Words>
  <Application>Microsoft Macintosh PowerPoint</Application>
  <PresentationFormat>Bildschirmpräsentation (4:3)</PresentationFormat>
  <Paragraphs>433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9" baseType="lpstr">
      <vt:lpstr>Calibri</vt:lpstr>
      <vt:lpstr>ＭＳ Ｐゴシック</vt:lpstr>
      <vt:lpstr>Arial</vt:lpstr>
      <vt:lpstr>Office-Design</vt:lpstr>
      <vt:lpstr>Unternehmen und ihr Umfeld</vt:lpstr>
      <vt:lpstr>PowerPoint-Präsentation</vt:lpstr>
      <vt:lpstr>Umfeldanalyse</vt:lpstr>
      <vt:lpstr>PowerPoint-Präsentation</vt:lpstr>
      <vt:lpstr>PowerPoint-Präsentation</vt:lpstr>
      <vt:lpstr>Makroumfeld</vt:lpstr>
      <vt:lpstr>Mikroumfeld Konditorei Glawatsch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Analyse eines Unternehmens</vt:lpstr>
    </vt:vector>
  </TitlesOfParts>
  <Company>MyCompany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Marina</dc:creator>
  <cp:lastModifiedBy>HOLZHEU Werner</cp:lastModifiedBy>
  <cp:revision>178</cp:revision>
  <cp:lastPrinted>2023-01-16T11:03:22Z</cp:lastPrinted>
  <dcterms:created xsi:type="dcterms:W3CDTF">2016-04-20T06:25:58Z</dcterms:created>
  <dcterms:modified xsi:type="dcterms:W3CDTF">2023-01-16T11:31:00Z</dcterms:modified>
</cp:coreProperties>
</file>