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259" r:id="rId2"/>
    <p:sldId id="262" r:id="rId3"/>
    <p:sldId id="263" r:id="rId4"/>
    <p:sldId id="264" r:id="rId5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75"/>
    <p:restoredTop sz="94643"/>
  </p:normalViewPr>
  <p:slideViewPr>
    <p:cSldViewPr>
      <p:cViewPr varScale="1">
        <p:scale>
          <a:sx n="120" d="100"/>
          <a:sy n="120" d="100"/>
        </p:scale>
        <p:origin x="1408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9EF49-4644-1B44-9E61-A3ED6AF11DC2}" type="datetimeFigureOut">
              <a:rPr lang="de-DE" smtClean="0"/>
              <a:t>22.11.22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01703-BA58-4C40-96A1-CE291994DD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9480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01703-BA58-4C40-96A1-CE291994DD0A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7658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/>
              <a:t>Master-Untertitelformat bearbeiten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F908D2E-DF50-1923-B16A-AF28A60C0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C4B789-1564-8744-9F7E-089B11B67409}" type="datetimeFigureOut">
              <a:rPr lang="de-AT" altLang="de-DE"/>
              <a:pPr/>
              <a:t>22.11.22</a:t>
            </a:fld>
            <a:endParaRPr lang="de-AT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D67F21-33BB-E09E-B84D-9015D0FA7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39B6D7E-0A54-5CC2-12E4-3ECF79D10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FB3353-855A-0449-A768-46DD85616129}" type="slidenum">
              <a:rPr lang="de-AT" altLang="de-DE"/>
              <a:pPr/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2814679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80740AC-F6C9-EFFF-91DE-3C1CA402B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FDF29D-8C60-4140-A58B-149DC288AB4B}" type="datetimeFigureOut">
              <a:rPr lang="de-AT" altLang="de-DE"/>
              <a:pPr/>
              <a:t>22.11.22</a:t>
            </a:fld>
            <a:endParaRPr lang="de-AT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DD018A-754F-C7DE-BCCF-B04233011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857C60-B76E-C0E3-CC29-8A1E4F5CA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FBF01-78D8-7B43-A43F-EDE92D687150}" type="slidenum">
              <a:rPr lang="de-AT" altLang="de-DE"/>
              <a:pPr/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856212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9A31792-D896-F7DF-1B48-7379EB3A2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2324A1-99B6-454C-A024-5291AA422A99}" type="datetimeFigureOut">
              <a:rPr lang="de-AT" altLang="de-DE"/>
              <a:pPr/>
              <a:t>22.11.22</a:t>
            </a:fld>
            <a:endParaRPr lang="de-AT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B78685B-58C6-C081-17A4-80C084172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9BBDBE-D061-AC51-BE79-1D47BADD9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AA26CE-9874-7A42-B475-41B223ADC6A4}" type="slidenum">
              <a:rPr lang="de-AT" altLang="de-DE"/>
              <a:pPr/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3537532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4E4DF85-17CE-49C2-697B-E55A4FA5D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E95D3E-7E89-EF40-9705-A1FD98932328}" type="datetimeFigureOut">
              <a:rPr lang="de-AT" altLang="de-DE"/>
              <a:pPr/>
              <a:t>22.11.22</a:t>
            </a:fld>
            <a:endParaRPr lang="de-AT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AF5B86-8B92-C56A-298D-DF01CC456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DC9AA7A-CAD8-DF5A-540B-D758BE3FA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E4B3BC-8BA0-DE4A-931B-3861381366B6}" type="slidenum">
              <a:rPr lang="de-AT" altLang="de-DE"/>
              <a:pPr/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4023428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D6F2E80-233B-68B0-45F1-D0F92FC4F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A5F926-6461-D747-805A-2E8DA2A0865D}" type="datetimeFigureOut">
              <a:rPr lang="de-AT" altLang="de-DE"/>
              <a:pPr/>
              <a:t>22.11.22</a:t>
            </a:fld>
            <a:endParaRPr lang="de-AT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4727796-A536-89A2-2FD7-4BDC5496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B675843-DCF4-892A-308B-DBC28CD64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0B4763-A966-7049-83A6-8F8DC9D7FCCA}" type="slidenum">
              <a:rPr lang="de-AT" altLang="de-DE"/>
              <a:pPr/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171791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0AE90674-B243-87C8-682E-83F91B191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8D92A2-920B-3F47-AB85-51385A76D58B}" type="datetimeFigureOut">
              <a:rPr lang="de-AT" altLang="de-DE"/>
              <a:pPr/>
              <a:t>22.11.22</a:t>
            </a:fld>
            <a:endParaRPr lang="de-AT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840E354F-39E2-D459-5B15-145130EF1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39E325EE-2750-BB37-66D4-FBD6ED34D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6699B9-9DC0-E941-846A-A886CC5F82CD}" type="slidenum">
              <a:rPr lang="de-AT" altLang="de-DE"/>
              <a:pPr/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2840776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8D207C73-6711-E9AE-131D-615258E72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91365D-BA71-AA4C-8AFE-563544AD63AA}" type="datetimeFigureOut">
              <a:rPr lang="de-AT" altLang="de-DE"/>
              <a:pPr/>
              <a:t>22.11.22</a:t>
            </a:fld>
            <a:endParaRPr lang="de-AT" alt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3C75BAA9-03A5-E7EF-13F1-B7DB3FCCF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DD3EA084-010A-B785-158F-831F8AD40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668866-CE1B-8E4E-A348-8DCA9B1DC46F}" type="slidenum">
              <a:rPr lang="de-AT" altLang="de-DE"/>
              <a:pPr/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2882008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9A371479-2179-6C31-47F9-C1B87EE62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E36E44-C6D4-E845-90CF-8A7974271A4C}" type="datetimeFigureOut">
              <a:rPr lang="de-AT" altLang="de-DE"/>
              <a:pPr/>
              <a:t>22.11.22</a:t>
            </a:fld>
            <a:endParaRPr lang="de-AT" alt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578900EF-1989-50B1-2DFC-7502C99FF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F883D4B4-AF6E-7C19-1981-D37B6AD1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1A4015-A4E0-1A4E-BD5C-2B1CC067AB20}" type="slidenum">
              <a:rPr lang="de-AT" altLang="de-DE"/>
              <a:pPr/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454300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424B71AC-E79A-06F1-ADE4-E909C832A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177DA2-0658-B049-9ADE-615E0FAFF025}" type="datetimeFigureOut">
              <a:rPr lang="de-AT" altLang="de-DE"/>
              <a:pPr/>
              <a:t>22.11.22</a:t>
            </a:fld>
            <a:endParaRPr lang="de-AT" alt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7D803AD8-FCDA-8368-19B7-86357EC49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D55FB476-1164-6C13-BDE4-ABAEE6CAC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F9BB9-86F2-FF47-9859-74488E033E43}" type="slidenum">
              <a:rPr lang="de-AT" altLang="de-DE"/>
              <a:pPr/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374638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E686BF8E-6392-E14E-100B-927C35145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7C37AE-F34D-D344-8A4B-7709B5B65185}" type="datetimeFigureOut">
              <a:rPr lang="de-AT" altLang="de-DE"/>
              <a:pPr/>
              <a:t>22.11.22</a:t>
            </a:fld>
            <a:endParaRPr lang="de-AT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51B52D0-5C59-11F7-75D4-345F7C929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AE0EFDDB-BCA6-AFF1-A0D8-6A841F1C8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F4CA87-A561-514E-9F2A-3BF6C97785EF}" type="slidenum">
              <a:rPr lang="de-AT" altLang="de-DE"/>
              <a:pPr/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122746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705EEE02-E56E-8ACB-2829-C14A47D02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52BB5A-81AD-4F43-B63A-71A0B7553E5B}" type="datetimeFigureOut">
              <a:rPr lang="de-AT" altLang="de-DE"/>
              <a:pPr/>
              <a:t>22.11.22</a:t>
            </a:fld>
            <a:endParaRPr lang="de-AT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99A2E29-EF82-E13C-C473-FEC0BD64C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F8A03453-0E67-6617-EF65-C7592C35A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1E5052-0665-6446-B853-1EB7F04820C7}" type="slidenum">
              <a:rPr lang="de-AT" altLang="de-DE"/>
              <a:pPr/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3664674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>
            <a:extLst>
              <a:ext uri="{FF2B5EF4-FFF2-40B4-BE49-F238E27FC236}">
                <a16:creationId xmlns:a16="http://schemas.microsoft.com/office/drawing/2014/main" id="{B5E7DD0B-840E-00BF-F3F5-340213C8584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altLang="de-DE"/>
              <a:t>Mastertitelformat bearbeiten</a:t>
            </a:r>
            <a:endParaRPr lang="de-DE" altLang="de-DE"/>
          </a:p>
        </p:txBody>
      </p:sp>
      <p:sp>
        <p:nvSpPr>
          <p:cNvPr id="1027" name="Textplatzhalter 2">
            <a:extLst>
              <a:ext uri="{FF2B5EF4-FFF2-40B4-BE49-F238E27FC236}">
                <a16:creationId xmlns:a16="http://schemas.microsoft.com/office/drawing/2014/main" id="{79EEAC5A-AD7D-74C0-8131-83D8467543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altLang="de-DE"/>
              <a:t>Mastertextformat bearbeiten</a:t>
            </a:r>
          </a:p>
          <a:p>
            <a:pPr lvl="1"/>
            <a:r>
              <a:rPr lang="de-AT" altLang="de-DE"/>
              <a:t>Zweite Ebene</a:t>
            </a:r>
          </a:p>
          <a:p>
            <a:pPr lvl="2"/>
            <a:r>
              <a:rPr lang="de-AT" altLang="de-DE"/>
              <a:t>Dritte Ebene</a:t>
            </a:r>
          </a:p>
          <a:p>
            <a:pPr lvl="3"/>
            <a:r>
              <a:rPr lang="de-AT" altLang="de-DE"/>
              <a:t>Vierte Ebene</a:t>
            </a:r>
          </a:p>
          <a:p>
            <a:pPr lvl="4"/>
            <a:r>
              <a:rPr lang="de-AT" altLang="de-DE"/>
              <a:t>Fünfte Ebene</a:t>
            </a:r>
            <a:endParaRPr lang="de-DE" alt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195021D-BC26-A022-8D3C-6A2D6D83B1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46B1B5F6-C5CF-0040-AFB5-921DD062ACB9}" type="datetimeFigureOut">
              <a:rPr lang="de-AT" altLang="de-DE"/>
              <a:pPr/>
              <a:t>22.11.22</a:t>
            </a:fld>
            <a:endParaRPr lang="de-AT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9CCCACA-8FA6-9B44-64BB-45F8C2B4FF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CF424-B586-226F-FDDD-ED654B0D83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2BDED03F-E5B6-7346-B39C-55D8AEA80DE7}" type="slidenum">
              <a:rPr lang="de-AT" altLang="de-DE"/>
              <a:pPr/>
              <a:t>‹Nr.›</a:t>
            </a:fld>
            <a:endParaRPr lang="de-AT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feld 3">
            <a:extLst>
              <a:ext uri="{FF2B5EF4-FFF2-40B4-BE49-F238E27FC236}">
                <a16:creationId xmlns:a16="http://schemas.microsoft.com/office/drawing/2014/main" id="{B40134C4-87D7-73C1-A0ED-F0211E48A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8" y="0"/>
            <a:ext cx="2541587" cy="322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500" b="1"/>
              <a:t>Einführung in die Wirtschaft 1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C680ED6-775B-0719-66C3-62A8459B7733}"/>
              </a:ext>
            </a:extLst>
          </p:cNvPr>
          <p:cNvSpPr txBox="1"/>
          <p:nvPr/>
        </p:nvSpPr>
        <p:spPr>
          <a:xfrm>
            <a:off x="2555875" y="-1588"/>
            <a:ext cx="6588125" cy="3397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/>
              <a:t>Ziele/Kompetenzen: </a:t>
            </a:r>
            <a:r>
              <a:rPr lang="de-AT" altLang="de-DE" sz="800"/>
              <a:t>Bedeutung von Wirtschaft einschätzen können, Anwendung folgender Begriffe beherrschen,</a:t>
            </a:r>
          </a:p>
          <a:p>
            <a:pPr eaLnBrk="1" hangingPunct="1"/>
            <a:r>
              <a:rPr lang="de-AT" altLang="de-DE" sz="800"/>
              <a:t>Bedürfnisse, Ressourcen, Nachhaltigkeit, ökonomische Prinzipien, Produktionsfaktoren, Arbeitsteilung, Wirtschaftskreislauf, Markt, Angebot, Nachfrage </a:t>
            </a:r>
          </a:p>
        </p:txBody>
      </p:sp>
      <p:sp>
        <p:nvSpPr>
          <p:cNvPr id="13315" name="Textfeld 42">
            <a:extLst>
              <a:ext uri="{FF2B5EF4-FFF2-40B4-BE49-F238E27FC236}">
                <a16:creationId xmlns:a16="http://schemas.microsoft.com/office/drawing/2014/main" id="{4BA6582B-F41C-620C-E782-2972F9F11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3375"/>
            <a:ext cx="1042988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1000" b="1" dirty="0"/>
              <a:t>Bedürfnisse:</a:t>
            </a:r>
          </a:p>
          <a:p>
            <a:pPr eaLnBrk="1" hangingPunct="1"/>
            <a:r>
              <a:rPr lang="de-AT" altLang="de-DE" sz="800" dirty="0"/>
              <a:t>Bedarf, </a:t>
            </a:r>
          </a:p>
          <a:p>
            <a:pPr eaLnBrk="1" hangingPunct="1"/>
            <a:r>
              <a:rPr lang="de-AT" altLang="de-DE" sz="800" dirty="0"/>
              <a:t>Nachfrage</a:t>
            </a:r>
          </a:p>
          <a:p>
            <a:pPr eaLnBrk="1" hangingPunct="1"/>
            <a:endParaRPr lang="de-AT" altLang="de-DE" sz="1000" b="1" dirty="0"/>
          </a:p>
          <a:p>
            <a:pPr eaLnBrk="1" hangingPunct="1"/>
            <a:r>
              <a:rPr lang="de-AT" altLang="de-DE" sz="1000" b="1" dirty="0"/>
              <a:t>Ressourcen</a:t>
            </a:r>
          </a:p>
          <a:p>
            <a:pPr eaLnBrk="1" hangingPunct="1"/>
            <a:endParaRPr lang="de-AT" altLang="de-DE" sz="1000" b="1" dirty="0"/>
          </a:p>
          <a:p>
            <a:pPr eaLnBrk="1" hangingPunct="1"/>
            <a:r>
              <a:rPr lang="de-AT" altLang="de-DE" sz="1000" b="1" dirty="0"/>
              <a:t>Nachhaltigkeit</a:t>
            </a:r>
          </a:p>
          <a:p>
            <a:pPr eaLnBrk="1" hangingPunct="1"/>
            <a:endParaRPr lang="de-AT" altLang="de-DE" sz="1000" b="1" dirty="0"/>
          </a:p>
          <a:p>
            <a:pPr eaLnBrk="1" hangingPunct="1"/>
            <a:r>
              <a:rPr lang="de-AT" altLang="de-DE" sz="800" dirty="0"/>
              <a:t>Ökonomische Prinzipien</a:t>
            </a:r>
          </a:p>
          <a:p>
            <a:pPr eaLnBrk="1" hangingPunct="1"/>
            <a:endParaRPr lang="de-AT" altLang="de-DE" sz="800" b="1" dirty="0"/>
          </a:p>
          <a:p>
            <a:pPr eaLnBrk="1" hangingPunct="1"/>
            <a:r>
              <a:rPr lang="de-AT" altLang="de-DE" sz="800" dirty="0"/>
              <a:t>Produktions-</a:t>
            </a:r>
          </a:p>
          <a:p>
            <a:pPr eaLnBrk="1" hangingPunct="1"/>
            <a:r>
              <a:rPr lang="de-AT" altLang="de-DE" sz="800" dirty="0"/>
              <a:t>Faktoren</a:t>
            </a:r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17E78E21-5B4E-94E8-C791-69DD6D1DA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829" y="343694"/>
            <a:ext cx="8143740" cy="2004219"/>
          </a:xfrm>
          <a:prstGeom prst="rect">
            <a:avLst/>
          </a:prstGeom>
          <a:noFill/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de-DE" altLang="de-DE" sz="1800">
              <a:solidFill>
                <a:srgbClr val="FFFFFF"/>
              </a:solidFill>
            </a:endParaRPr>
          </a:p>
        </p:txBody>
      </p:sp>
      <p:sp>
        <p:nvSpPr>
          <p:cNvPr id="13317" name="Textfeld 74">
            <a:extLst>
              <a:ext uri="{FF2B5EF4-FFF2-40B4-BE49-F238E27FC236}">
                <a16:creationId xmlns:a16="http://schemas.microsoft.com/office/drawing/2014/main" id="{FBF907D5-A264-12A8-6DA7-0BD26EC35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716338"/>
            <a:ext cx="10429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1000" b="1"/>
              <a:t>Arbeitsteilung</a:t>
            </a:r>
          </a:p>
          <a:p>
            <a:pPr eaLnBrk="1" hangingPunct="1"/>
            <a:r>
              <a:rPr lang="de-AT" altLang="de-DE" sz="800"/>
              <a:t>Formen</a:t>
            </a:r>
          </a:p>
          <a:p>
            <a:pPr eaLnBrk="1" hangingPunct="1"/>
            <a:r>
              <a:rPr lang="de-AT" altLang="de-DE" sz="800"/>
              <a:t>Sektoren</a:t>
            </a:r>
          </a:p>
          <a:p>
            <a:pPr eaLnBrk="1" hangingPunct="1"/>
            <a:r>
              <a:rPr lang="de-AT" altLang="de-DE" sz="800"/>
              <a:t>Vor- und Nachteile</a:t>
            </a:r>
          </a:p>
        </p:txBody>
      </p:sp>
      <p:sp>
        <p:nvSpPr>
          <p:cNvPr id="79" name="Rechteck 78">
            <a:extLst>
              <a:ext uri="{FF2B5EF4-FFF2-40B4-BE49-F238E27FC236}">
                <a16:creationId xmlns:a16="http://schemas.microsoft.com/office/drawing/2014/main" id="{7F345798-75D8-CECF-DA3D-9D18A174B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2347913"/>
            <a:ext cx="4140200" cy="1960865"/>
          </a:xfrm>
          <a:prstGeom prst="rect">
            <a:avLst/>
          </a:prstGeom>
          <a:noFill/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de-DE" altLang="de-DE" sz="1800">
              <a:solidFill>
                <a:srgbClr val="FFFFFF"/>
              </a:solidFill>
            </a:endParaRPr>
          </a:p>
        </p:txBody>
      </p:sp>
      <p:sp>
        <p:nvSpPr>
          <p:cNvPr id="13319" name="Textfeld 80">
            <a:extLst>
              <a:ext uri="{FF2B5EF4-FFF2-40B4-BE49-F238E27FC236}">
                <a16:creationId xmlns:a16="http://schemas.microsoft.com/office/drawing/2014/main" id="{99830CC0-8382-AB45-FAC2-3029AEDD7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714" y="5520506"/>
            <a:ext cx="12588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1000" b="1" dirty="0"/>
              <a:t>Geld &amp; </a:t>
            </a:r>
          </a:p>
          <a:p>
            <a:pPr eaLnBrk="1" hangingPunct="1"/>
            <a:r>
              <a:rPr lang="de-AT" altLang="de-DE" sz="1000" b="1" dirty="0"/>
              <a:t>Kaufkraft:</a:t>
            </a:r>
          </a:p>
        </p:txBody>
      </p:sp>
      <p:sp>
        <p:nvSpPr>
          <p:cNvPr id="82" name="Rechteck 81">
            <a:extLst>
              <a:ext uri="{FF2B5EF4-FFF2-40B4-BE49-F238E27FC236}">
                <a16:creationId xmlns:a16="http://schemas.microsoft.com/office/drawing/2014/main" id="{73ED1C0B-ACD0-2509-6EB8-65F72F66E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4308779"/>
            <a:ext cx="3995737" cy="2538110"/>
          </a:xfrm>
          <a:prstGeom prst="rect">
            <a:avLst/>
          </a:prstGeom>
          <a:noFill/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de-DE" altLang="de-DE" sz="1800">
              <a:solidFill>
                <a:srgbClr val="FFFFFF"/>
              </a:solidFill>
            </a:endParaRPr>
          </a:p>
        </p:txBody>
      </p:sp>
      <p:sp>
        <p:nvSpPr>
          <p:cNvPr id="13321" name="Textfeld 82">
            <a:extLst>
              <a:ext uri="{FF2B5EF4-FFF2-40B4-BE49-F238E27FC236}">
                <a16:creationId xmlns:a16="http://schemas.microsoft.com/office/drawing/2014/main" id="{13DC9589-86C0-28F7-9753-7915DA47F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03913"/>
            <a:ext cx="11160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/>
              <a:t>Funktionen des Geldes</a:t>
            </a:r>
          </a:p>
          <a:p>
            <a:pPr eaLnBrk="1" hangingPunct="1"/>
            <a:r>
              <a:rPr lang="de-AT" altLang="de-DE" sz="800"/>
              <a:t>Innerer Wert</a:t>
            </a:r>
          </a:p>
          <a:p>
            <a:pPr eaLnBrk="1" hangingPunct="1"/>
            <a:r>
              <a:rPr lang="de-AT" altLang="de-DE" sz="800"/>
              <a:t>   Inflation</a:t>
            </a:r>
          </a:p>
          <a:p>
            <a:pPr eaLnBrk="1" hangingPunct="1"/>
            <a:r>
              <a:rPr lang="de-AT" altLang="de-DE" sz="800"/>
              <a:t>   Deflation</a:t>
            </a:r>
          </a:p>
          <a:p>
            <a:pPr eaLnBrk="1" hangingPunct="1"/>
            <a:r>
              <a:rPr lang="de-AT" altLang="de-DE" sz="800"/>
              <a:t>Äußerer Wert</a:t>
            </a:r>
          </a:p>
          <a:p>
            <a:pPr eaLnBrk="1" hangingPunct="1"/>
            <a:r>
              <a:rPr lang="de-AT" altLang="de-DE" sz="800"/>
              <a:t>   Wechselkurs</a:t>
            </a:r>
          </a:p>
        </p:txBody>
      </p:sp>
      <p:sp>
        <p:nvSpPr>
          <p:cNvPr id="13322" name="Textfeld 83">
            <a:extLst>
              <a:ext uri="{FF2B5EF4-FFF2-40B4-BE49-F238E27FC236}">
                <a16:creationId xmlns:a16="http://schemas.microsoft.com/office/drawing/2014/main" id="{08BA5324-27DB-7659-23B7-A02826C51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81525"/>
            <a:ext cx="1042988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1000" b="1"/>
              <a:t>Märkte:</a:t>
            </a:r>
          </a:p>
          <a:p>
            <a:pPr eaLnBrk="1" hangingPunct="1"/>
            <a:r>
              <a:rPr lang="de-AT" altLang="de-DE" sz="800"/>
              <a:t>Angebot &amp;</a:t>
            </a:r>
          </a:p>
          <a:p>
            <a:pPr eaLnBrk="1" hangingPunct="1"/>
            <a:r>
              <a:rPr lang="de-AT" altLang="de-DE" sz="800"/>
              <a:t>Nachfrage</a:t>
            </a:r>
          </a:p>
          <a:p>
            <a:pPr eaLnBrk="1" hangingPunct="1"/>
            <a:r>
              <a:rPr lang="de-AT" altLang="de-DE" sz="800"/>
              <a:t>Gleichgewichtspreis</a:t>
            </a:r>
          </a:p>
        </p:txBody>
      </p:sp>
      <p:sp>
        <p:nvSpPr>
          <p:cNvPr id="85" name="Rechteck 84">
            <a:extLst>
              <a:ext uri="{FF2B5EF4-FFF2-40B4-BE49-F238E27FC236}">
                <a16:creationId xmlns:a16="http://schemas.microsoft.com/office/drawing/2014/main" id="{E5E85496-3705-50DE-5936-A9FB82AD9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006" y="4293569"/>
            <a:ext cx="4209257" cy="2564432"/>
          </a:xfrm>
          <a:prstGeom prst="rect">
            <a:avLst/>
          </a:prstGeom>
          <a:noFill/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de-DE" altLang="de-DE" sz="1800">
              <a:solidFill>
                <a:srgbClr val="FFFFFF"/>
              </a:solidFill>
            </a:endParaRPr>
          </a:p>
        </p:txBody>
      </p:sp>
      <p:pic>
        <p:nvPicPr>
          <p:cNvPr id="13324" name="Bild 7">
            <a:extLst>
              <a:ext uri="{FF2B5EF4-FFF2-40B4-BE49-F238E27FC236}">
                <a16:creationId xmlns:a16="http://schemas.microsoft.com/office/drawing/2014/main" id="{EE8BE73B-7769-3721-1692-DA1A4FBD1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50" y="461956"/>
            <a:ext cx="1915968" cy="177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5" name="Textfeld 87">
            <a:extLst>
              <a:ext uri="{FF2B5EF4-FFF2-40B4-BE49-F238E27FC236}">
                <a16:creationId xmlns:a16="http://schemas.microsoft.com/office/drawing/2014/main" id="{B10601C1-4033-81F9-9462-9DB084FE7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6918" y="332656"/>
            <a:ext cx="2448682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 dirty="0"/>
              <a:t>Wünsche: </a:t>
            </a:r>
            <a:r>
              <a:rPr lang="de-AT" altLang="de-DE" sz="800" dirty="0"/>
              <a:t>Was hätten wir gerne?</a:t>
            </a:r>
            <a:r>
              <a:rPr lang="de-AT" altLang="de-DE" sz="800" b="1" dirty="0"/>
              <a:t> </a:t>
            </a:r>
          </a:p>
          <a:p>
            <a:pPr eaLnBrk="1" hangingPunct="1"/>
            <a:r>
              <a:rPr lang="de-AT" altLang="de-DE" sz="800" b="1" dirty="0"/>
              <a:t>Bedürfnisse:</a:t>
            </a:r>
            <a:r>
              <a:rPr lang="de-AT" altLang="de-DE" sz="800" dirty="0"/>
              <a:t> Bedürfnisse, stärker, Notwendigkeit</a:t>
            </a:r>
            <a:endParaRPr lang="de-AT" altLang="de-DE" sz="800" b="1" dirty="0"/>
          </a:p>
          <a:p>
            <a:pPr eaLnBrk="1" hangingPunct="1"/>
            <a:endParaRPr lang="de-AT" altLang="de-DE" sz="800" b="1" dirty="0"/>
          </a:p>
          <a:p>
            <a:pPr eaLnBrk="1" hangingPunct="1"/>
            <a:r>
              <a:rPr lang="de-AT" altLang="de-DE" sz="800" b="1" dirty="0"/>
              <a:t>Modell: Bedürfnispyramide nach A. Maslow</a:t>
            </a:r>
          </a:p>
          <a:p>
            <a:pPr eaLnBrk="1" hangingPunct="1"/>
            <a:r>
              <a:rPr lang="de-AT" altLang="de-DE" sz="800" b="1" dirty="0"/>
              <a:t>Wünsche u. Bedürfnisse scheinen unendlich</a:t>
            </a:r>
          </a:p>
          <a:p>
            <a:pPr eaLnBrk="1" hangingPunct="1"/>
            <a:r>
              <a:rPr lang="de-AT" altLang="de-DE" sz="800" dirty="0"/>
              <a:t>Maslow gliedert Bedürfnisse in 5 </a:t>
            </a:r>
          </a:p>
          <a:p>
            <a:pPr eaLnBrk="1" hangingPunct="1"/>
            <a:r>
              <a:rPr lang="de-AT" altLang="de-DE" sz="800" dirty="0"/>
              <a:t>Ebenen, geordnet nach Dringlichkeit:</a:t>
            </a:r>
          </a:p>
          <a:p>
            <a:pPr eaLnBrk="1" hangingPunct="1"/>
            <a:endParaRPr lang="de-AT" altLang="de-DE" sz="800" dirty="0"/>
          </a:p>
          <a:p>
            <a:pPr eaLnBrk="1" hangingPunct="1"/>
            <a:r>
              <a:rPr lang="de-AT" altLang="de-DE" sz="800" dirty="0"/>
              <a:t>5 Selbstverwirklichung: Kreativität,...</a:t>
            </a:r>
          </a:p>
          <a:p>
            <a:pPr eaLnBrk="1" hangingPunct="1"/>
            <a:r>
              <a:rPr lang="de-AT" altLang="de-DE" sz="800" dirty="0"/>
              <a:t>4 Individualbedürfnisse: Anerkennung, Wertschätzung</a:t>
            </a:r>
          </a:p>
          <a:p>
            <a:pPr eaLnBrk="1" hangingPunct="1"/>
            <a:r>
              <a:rPr lang="de-AT" altLang="de-DE" sz="800" dirty="0"/>
              <a:t>3 Soziale Bedürfnisse: Freunde</a:t>
            </a:r>
          </a:p>
          <a:p>
            <a:pPr eaLnBrk="1" hangingPunct="1"/>
            <a:r>
              <a:rPr lang="de-AT" altLang="de-DE" sz="800" dirty="0"/>
              <a:t>2 Sicherheit: Arbeit, Medizin</a:t>
            </a:r>
          </a:p>
          <a:p>
            <a:pPr eaLnBrk="1" hangingPunct="1"/>
            <a:r>
              <a:rPr lang="de-AT" altLang="de-DE" sz="800" dirty="0"/>
              <a:t>1 Grundbedürfnisse: Nahrung, Schlaf,...</a:t>
            </a:r>
          </a:p>
          <a:p>
            <a:pPr eaLnBrk="1" hangingPunct="1"/>
            <a:endParaRPr lang="de-AT" altLang="de-DE" sz="800" dirty="0"/>
          </a:p>
          <a:p>
            <a:pPr eaLnBrk="1" hangingPunct="1"/>
            <a:r>
              <a:rPr lang="de-AT" altLang="de-DE" sz="800" dirty="0"/>
              <a:t>Bedarf: Was wir uns leisten können (Kaufkraft)</a:t>
            </a:r>
          </a:p>
          <a:p>
            <a:pPr eaLnBrk="1" hangingPunct="1"/>
            <a:r>
              <a:rPr lang="de-AT" altLang="de-DE" sz="800" dirty="0"/>
              <a:t>Nachfrage: Was man tatsächlich kauft</a:t>
            </a:r>
          </a:p>
          <a:p>
            <a:pPr eaLnBrk="1" hangingPunct="1"/>
            <a:endParaRPr lang="de-AT" altLang="de-DE" sz="800" dirty="0"/>
          </a:p>
        </p:txBody>
      </p:sp>
      <p:sp>
        <p:nvSpPr>
          <p:cNvPr id="13326" name="Textfeld 88">
            <a:extLst>
              <a:ext uri="{FF2B5EF4-FFF2-40B4-BE49-F238E27FC236}">
                <a16:creationId xmlns:a16="http://schemas.microsoft.com/office/drawing/2014/main" id="{4EC1BFE5-E51B-9F69-8E47-DD688B908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333375"/>
            <a:ext cx="370779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 dirty="0"/>
              <a:t>Ressourcen &gt; Güter &gt; Befriedigung der Bedürfnisse</a:t>
            </a:r>
          </a:p>
          <a:p>
            <a:pPr eaLnBrk="1" hangingPunct="1"/>
            <a:r>
              <a:rPr lang="de-AT" altLang="de-DE" sz="800" b="1" dirty="0"/>
              <a:t>Ressourcen sind aber beschrän</a:t>
            </a:r>
            <a:r>
              <a:rPr lang="de-AT" altLang="de-DE" sz="800" dirty="0"/>
              <a:t>k (wir haben nur 1 Planeten)</a:t>
            </a:r>
          </a:p>
          <a:p>
            <a:pPr eaLnBrk="1" hangingPunct="1"/>
            <a:r>
              <a:rPr lang="de-AT" altLang="de-DE" sz="800" dirty="0"/>
              <a:t> daher ist nachhaltiger Umgang mit Ressourcen notwendig!</a:t>
            </a:r>
          </a:p>
          <a:p>
            <a:pPr eaLnBrk="1" hangingPunct="1"/>
            <a:r>
              <a:rPr lang="de-AT" altLang="de-DE" sz="800" b="1" dirty="0"/>
              <a:t>Nachhaltigkeit:</a:t>
            </a:r>
            <a:r>
              <a:rPr lang="de-AT" altLang="de-DE" sz="800" dirty="0"/>
              <a:t> Ressourcen so schonend, dass auch spätere Generationen</a:t>
            </a:r>
          </a:p>
          <a:p>
            <a:pPr eaLnBrk="1" hangingPunct="1"/>
            <a:r>
              <a:rPr lang="de-AT" altLang="de-DE" sz="800" dirty="0"/>
              <a:t>genug zum leben haben.</a:t>
            </a:r>
          </a:p>
          <a:p>
            <a:pPr eaLnBrk="1" hangingPunct="1"/>
            <a:endParaRPr lang="de-AT" altLang="de-DE" sz="800" dirty="0"/>
          </a:p>
          <a:p>
            <a:pPr eaLnBrk="1" hangingPunct="1"/>
            <a:r>
              <a:rPr lang="de-AT" altLang="de-DE" sz="800" dirty="0"/>
              <a:t>Aufgrund beschränkter Ressourcen müssen Entscheidungen getroffen werden </a:t>
            </a:r>
          </a:p>
          <a:p>
            <a:pPr eaLnBrk="1" hangingPunct="1"/>
            <a:r>
              <a:rPr lang="de-AT" altLang="de-DE" sz="800" b="1" dirty="0"/>
              <a:t>Minimum Prinzip: </a:t>
            </a:r>
            <a:r>
              <a:rPr lang="de-AT" altLang="de-DE" sz="800" dirty="0"/>
              <a:t>Bestimmtes Ziel mit minimalen Einsatz</a:t>
            </a:r>
          </a:p>
          <a:p>
            <a:pPr eaLnBrk="1" hangingPunct="1"/>
            <a:r>
              <a:rPr lang="de-AT" altLang="de-DE" sz="800" dirty="0"/>
              <a:t>z.B. von Wien nach St. Polten mit so wenig Benzin wie möglich</a:t>
            </a:r>
          </a:p>
          <a:p>
            <a:pPr eaLnBrk="1" hangingPunct="1"/>
            <a:r>
              <a:rPr lang="de-AT" altLang="de-DE" sz="800" b="1" dirty="0"/>
              <a:t>Maximal Prinzip</a:t>
            </a:r>
            <a:r>
              <a:rPr lang="de-AT" altLang="de-DE" sz="800" dirty="0"/>
              <a:t>: Bestimmter Einsatz &gt; Maximales Ergebnis</a:t>
            </a:r>
          </a:p>
          <a:p>
            <a:pPr eaLnBrk="1" hangingPunct="1"/>
            <a:r>
              <a:rPr lang="de-AT" altLang="de-DE" sz="800" dirty="0"/>
              <a:t>z.B. mit 10 Litern Benzin soweit wie möglich kommen</a:t>
            </a:r>
          </a:p>
          <a:p>
            <a:pPr eaLnBrk="1" hangingPunct="1"/>
            <a:endParaRPr lang="de-AT" altLang="de-DE" sz="800" dirty="0"/>
          </a:p>
          <a:p>
            <a:pPr eaLnBrk="1" hangingPunct="1"/>
            <a:r>
              <a:rPr lang="de-AT" altLang="de-DE" sz="800" b="1" dirty="0"/>
              <a:t>Wirtschaft ist die Lehre vom Umgang mit knappen Ressourcen</a:t>
            </a:r>
            <a:r>
              <a:rPr lang="de-AT" altLang="de-DE" sz="800" dirty="0"/>
              <a:t>.</a:t>
            </a:r>
          </a:p>
          <a:p>
            <a:pPr eaLnBrk="1" hangingPunct="1"/>
            <a:r>
              <a:rPr lang="de-AT" altLang="de-DE" sz="800" dirty="0"/>
              <a:t>Produktion der Güter erfolgt durch Kombination der Produktionsfaktoren:</a:t>
            </a:r>
          </a:p>
          <a:p>
            <a:pPr eaLnBrk="1" hangingPunct="1"/>
            <a:r>
              <a:rPr lang="de-AT" altLang="de-DE" sz="800" dirty="0"/>
              <a:t>Boden, Arbeit, Kapital (traditionelle Produktionsfaktoren)</a:t>
            </a:r>
          </a:p>
          <a:p>
            <a:pPr eaLnBrk="1" hangingPunct="1"/>
            <a:r>
              <a:rPr lang="de-AT" altLang="de-DE" sz="800" dirty="0"/>
              <a:t>Information + Innovation (moderne Produktionsfaktoren)</a:t>
            </a:r>
          </a:p>
        </p:txBody>
      </p:sp>
      <p:sp>
        <p:nvSpPr>
          <p:cNvPr id="13327" name="Textfeld 22">
            <a:extLst>
              <a:ext uri="{FF2B5EF4-FFF2-40B4-BE49-F238E27FC236}">
                <a16:creationId xmlns:a16="http://schemas.microsoft.com/office/drawing/2014/main" id="{FBAD6D0B-F401-B55C-E0AF-3457207CE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2492896"/>
            <a:ext cx="262731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 dirty="0"/>
              <a:t>&gt; Formen der Arbeitsteilung</a:t>
            </a:r>
          </a:p>
          <a:p>
            <a:pPr eaLnBrk="1" hangingPunct="1"/>
            <a:r>
              <a:rPr lang="de-AT" altLang="de-DE" sz="800" dirty="0"/>
              <a:t>1) Innerbetriebliche Arbeitsteilung: Abteilungen,...</a:t>
            </a:r>
          </a:p>
          <a:p>
            <a:pPr eaLnBrk="1" hangingPunct="1"/>
            <a:r>
              <a:rPr lang="de-AT" altLang="de-DE" sz="800" dirty="0"/>
              <a:t>2) Regionale Arbeitsteilung: KFZ Zulieferbetriebe Reg)</a:t>
            </a:r>
          </a:p>
          <a:p>
            <a:pPr eaLnBrk="1" hangingPunct="1"/>
            <a:r>
              <a:rPr lang="de-AT" altLang="de-DE" sz="800" dirty="0"/>
              <a:t>3) Internationale Arbeitsteilung &gt; Globalisierung,, (China)</a:t>
            </a:r>
          </a:p>
          <a:p>
            <a:pPr eaLnBrk="1" hangingPunct="1"/>
            <a:r>
              <a:rPr lang="de-AT" altLang="de-DE" sz="800" dirty="0"/>
              <a:t>4) Arbeitsteilung in der Volkswirtschaft: 3 Sektoren</a:t>
            </a:r>
          </a:p>
          <a:p>
            <a:pPr eaLnBrk="1" hangingPunct="1"/>
            <a:endParaRPr lang="de-AT" altLang="de-DE" sz="800" dirty="0"/>
          </a:p>
          <a:p>
            <a:pPr eaLnBrk="1" hangingPunct="1"/>
            <a:r>
              <a:rPr lang="de-AT" altLang="de-DE" sz="800" b="1" dirty="0"/>
              <a:t>&gt; Mindmap über Arbeitsteilung bei Wurstsemmel</a:t>
            </a:r>
          </a:p>
          <a:p>
            <a:pPr eaLnBrk="1" hangingPunct="1"/>
            <a:r>
              <a:rPr lang="de-AT" altLang="de-DE" sz="800" dirty="0"/>
              <a:t>Zurückverfolgung der Güter vom tertiären Sektor (z.B. Handel, Tourismus) über den sekundären Sektor (Industrie) zurück zum primären Sektor (Landwirtschaft, Forstwirtschaft, Bergbau)</a:t>
            </a:r>
          </a:p>
          <a:p>
            <a:pPr eaLnBrk="1" hangingPunct="1"/>
            <a:endParaRPr lang="de-AT" altLang="de-DE" sz="800" dirty="0"/>
          </a:p>
          <a:p>
            <a:pPr eaLnBrk="1" hangingPunct="1"/>
            <a:r>
              <a:rPr lang="de-AT" altLang="de-DE" sz="800" dirty="0"/>
              <a:t>+ Vorteile: steigende Produktivität, Spezialisierung</a:t>
            </a:r>
          </a:p>
          <a:p>
            <a:pPr eaLnBrk="1" hangingPunct="1"/>
            <a:r>
              <a:rPr lang="de-AT" altLang="de-DE" sz="800" dirty="0"/>
              <a:t>- Nachteile: ggf. Arbeitslosigkeit, Eintönigkeit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7E4E8B2C-7C1C-594A-8E3B-64BE96217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007" y="2348880"/>
            <a:ext cx="4064794" cy="1944688"/>
          </a:xfrm>
          <a:prstGeom prst="rect">
            <a:avLst/>
          </a:prstGeom>
          <a:noFill/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de-DE" altLang="de-DE" sz="1800">
              <a:solidFill>
                <a:srgbClr val="FFFFFF"/>
              </a:solidFill>
            </a:endParaRPr>
          </a:p>
        </p:txBody>
      </p:sp>
      <p:sp>
        <p:nvSpPr>
          <p:cNvPr id="13329" name="Textfeld 26">
            <a:extLst>
              <a:ext uri="{FF2B5EF4-FFF2-40B4-BE49-F238E27FC236}">
                <a16:creationId xmlns:a16="http://schemas.microsoft.com/office/drawing/2014/main" id="{8291A394-69FF-1DF2-336E-B383826A9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2348880"/>
            <a:ext cx="381634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 dirty="0"/>
              <a:t>Modell: Einfacher Wirtschaftskreislau: </a:t>
            </a:r>
            <a:r>
              <a:rPr lang="de-AT" altLang="de-DE" sz="800" dirty="0"/>
              <a:t>Haushalte &amp; Unternehmen… erweitert um Staat</a:t>
            </a:r>
          </a:p>
        </p:txBody>
      </p:sp>
      <p:sp>
        <p:nvSpPr>
          <p:cNvPr id="13330" name="Textfeld 28">
            <a:extLst>
              <a:ext uri="{FF2B5EF4-FFF2-40B4-BE49-F238E27FC236}">
                <a16:creationId xmlns:a16="http://schemas.microsoft.com/office/drawing/2014/main" id="{9B14DEEA-5FCC-5B44-E598-970594B06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65400"/>
            <a:ext cx="8699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1000" b="1"/>
              <a:t>Wirtschafts-</a:t>
            </a:r>
          </a:p>
          <a:p>
            <a:pPr eaLnBrk="1" hangingPunct="1"/>
            <a:r>
              <a:rPr lang="de-AT" altLang="de-DE" sz="1000" b="1"/>
              <a:t>Kreislauf</a:t>
            </a:r>
          </a:p>
          <a:p>
            <a:pPr eaLnBrk="1" hangingPunct="1"/>
            <a:r>
              <a:rPr lang="de-AT" altLang="de-DE" sz="800"/>
              <a:t>Geldkreislauf</a:t>
            </a:r>
          </a:p>
          <a:p>
            <a:pPr eaLnBrk="1" hangingPunct="1"/>
            <a:r>
              <a:rPr lang="de-AT" altLang="de-DE" sz="800"/>
              <a:t>Güter- und Dienstleistungskreislauf</a:t>
            </a:r>
          </a:p>
        </p:txBody>
      </p:sp>
      <p:sp>
        <p:nvSpPr>
          <p:cNvPr id="13333" name="Textfeld 31">
            <a:extLst>
              <a:ext uri="{FF2B5EF4-FFF2-40B4-BE49-F238E27FC236}">
                <a16:creationId xmlns:a16="http://schemas.microsoft.com/office/drawing/2014/main" id="{E4F1B01E-B1F6-F9A7-8BED-3D3F68E1B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064" y="4293096"/>
            <a:ext cx="39497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 dirty="0"/>
              <a:t>Geld: alles womit man zahlen kann (Vertrauen!)</a:t>
            </a:r>
          </a:p>
          <a:p>
            <a:pPr eaLnBrk="1" hangingPunct="1"/>
            <a:r>
              <a:rPr lang="de-AT" altLang="de-DE" sz="800" b="1" dirty="0"/>
              <a:t>1) Funktionen des Geldes</a:t>
            </a:r>
          </a:p>
          <a:p>
            <a:pPr eaLnBrk="1" hangingPunct="1"/>
            <a:r>
              <a:rPr lang="de-AT" altLang="de-DE" sz="800" dirty="0"/>
              <a:t>a) Tauschmittel</a:t>
            </a:r>
          </a:p>
          <a:p>
            <a:pPr eaLnBrk="1" hangingPunct="1"/>
            <a:r>
              <a:rPr lang="de-AT" altLang="de-DE" sz="800" dirty="0"/>
              <a:t>b) Wertaufbewahrung: Münzen halten länger als z.B. Karotten</a:t>
            </a:r>
          </a:p>
          <a:p>
            <a:pPr eaLnBrk="1" hangingPunct="1"/>
            <a:r>
              <a:rPr lang="de-AT" altLang="de-DE" sz="800" dirty="0"/>
              <a:t>c) Recheneinheit: 1€+2€=3€</a:t>
            </a:r>
          </a:p>
          <a:p>
            <a:pPr eaLnBrk="1" hangingPunct="1"/>
            <a:r>
              <a:rPr lang="de-AT" altLang="de-DE" sz="800" dirty="0"/>
              <a:t>d) Finanzierung: z.B. Kreditaufnahme bei einer Bank</a:t>
            </a:r>
          </a:p>
          <a:p>
            <a:pPr eaLnBrk="1" hangingPunct="1"/>
            <a:r>
              <a:rPr lang="de-AT" altLang="de-DE" sz="800" b="1" dirty="0"/>
              <a:t>2) Stufen Entwicklung</a:t>
            </a:r>
            <a:r>
              <a:rPr lang="de-AT" altLang="de-DE" sz="800" dirty="0"/>
              <a:t>: Tausch – Warengeld – Münzgeld – Papiergeld – Buchgeld – Karten..</a:t>
            </a:r>
          </a:p>
          <a:p>
            <a:pPr eaLnBrk="1" hangingPunct="1"/>
            <a:endParaRPr lang="de-AT" altLang="de-DE" sz="800" b="1" dirty="0"/>
          </a:p>
          <a:p>
            <a:pPr eaLnBrk="1" hangingPunct="1"/>
            <a:r>
              <a:rPr lang="de-AT" altLang="de-DE" sz="800" b="1" dirty="0"/>
              <a:t>Wert des Geldes kann sich auch verändern:</a:t>
            </a:r>
          </a:p>
          <a:p>
            <a:pPr eaLnBrk="1" hangingPunct="1"/>
            <a:r>
              <a:rPr lang="de-AT" altLang="de-DE" sz="800" b="1" dirty="0"/>
              <a:t>a) Binnenwert:</a:t>
            </a:r>
          </a:p>
          <a:p>
            <a:pPr eaLnBrk="1" hangingPunct="1"/>
            <a:r>
              <a:rPr lang="de-AT" altLang="de-DE" sz="800" dirty="0"/>
              <a:t>Gibt an, wie viele inländische Güter man für einen bestimmten </a:t>
            </a:r>
          </a:p>
          <a:p>
            <a:pPr eaLnBrk="1" hangingPunct="1"/>
            <a:r>
              <a:rPr lang="de-AT" altLang="de-DE" sz="800" dirty="0"/>
              <a:t>Geldbetrag bekommt. </a:t>
            </a:r>
          </a:p>
          <a:p>
            <a:pPr eaLnBrk="1" hangingPunct="1"/>
            <a:r>
              <a:rPr lang="de-AT" altLang="de-DE" sz="800" dirty="0"/>
              <a:t>Steigt das Preisniveau, dann nimmt die Kaufkraft ab </a:t>
            </a:r>
            <a:r>
              <a:rPr lang="de-AT" altLang="de-DE" sz="800" b="1" dirty="0"/>
              <a:t>(Inflation</a:t>
            </a:r>
            <a:r>
              <a:rPr lang="de-AT" altLang="de-DE" sz="800" dirty="0"/>
              <a:t>: </a:t>
            </a:r>
          </a:p>
          <a:p>
            <a:pPr eaLnBrk="1" hangingPunct="1"/>
            <a:r>
              <a:rPr lang="de-AT" altLang="de-DE" sz="800" dirty="0"/>
              <a:t>z.B. hier Hyperinflation in Deutschland 1923)</a:t>
            </a:r>
          </a:p>
          <a:p>
            <a:pPr eaLnBrk="1" hangingPunct="1"/>
            <a:r>
              <a:rPr lang="de-AT" altLang="de-DE" sz="800" dirty="0"/>
              <a:t>Sinkt das Preisniveau, nimmt Kaufkraft zu (</a:t>
            </a:r>
            <a:r>
              <a:rPr lang="de-AT" altLang="de-DE" sz="800" b="1" dirty="0"/>
              <a:t>Deflation)</a:t>
            </a:r>
          </a:p>
          <a:p>
            <a:pPr eaLnBrk="1" hangingPunct="1"/>
            <a:r>
              <a:rPr lang="de-AT" altLang="de-DE" sz="800" dirty="0"/>
              <a:t>Inflation und Deflation sind beide schlecht, optimal niedrige Inflation von rd. max. 2% - EZB</a:t>
            </a:r>
          </a:p>
          <a:p>
            <a:pPr eaLnBrk="1" hangingPunct="1"/>
            <a:r>
              <a:rPr lang="de-AT" altLang="de-DE" sz="800" b="1" dirty="0"/>
              <a:t>b) Außenwert: derzeit (Sep. 2017): 1€ = 1,2 US$</a:t>
            </a:r>
          </a:p>
          <a:p>
            <a:pPr eaLnBrk="1" hangingPunct="1"/>
            <a:r>
              <a:rPr lang="de-AT" altLang="de-DE" sz="800" dirty="0"/>
              <a:t>gibt an wie viel Wert die Inländische Währung gegenüber fremden Währungen hat.</a:t>
            </a:r>
          </a:p>
          <a:p>
            <a:pPr eaLnBrk="1" hangingPunct="1"/>
            <a:r>
              <a:rPr lang="de-AT" altLang="de-DE" sz="800" dirty="0"/>
              <a:t>Hoher Wechselkurs (z.B. 1€ 2US$) gut für Inländer die ins Ausland reisen,, Import</a:t>
            </a:r>
          </a:p>
          <a:p>
            <a:pPr eaLnBrk="1" hangingPunct="1"/>
            <a:r>
              <a:rPr lang="de-AT" altLang="de-DE" sz="800" dirty="0"/>
              <a:t>Niedriger Wechselkurs (z.B. 1€ = 1 US$) gut für Ausländer die ins Inland reisen, Export</a:t>
            </a:r>
          </a:p>
        </p:txBody>
      </p:sp>
      <p:pic>
        <p:nvPicPr>
          <p:cNvPr id="13334" name="Bild 8">
            <a:extLst>
              <a:ext uri="{FF2B5EF4-FFF2-40B4-BE49-F238E27FC236}">
                <a16:creationId xmlns:a16="http://schemas.microsoft.com/office/drawing/2014/main" id="{8E939B1D-DF2A-6379-6723-A293FB56D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941" y="5373216"/>
            <a:ext cx="841378" cy="593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feld 35">
            <a:extLst>
              <a:ext uri="{FF2B5EF4-FFF2-40B4-BE49-F238E27FC236}">
                <a16:creationId xmlns:a16="http://schemas.microsoft.com/office/drawing/2014/main" id="{1A1D0D3E-FF1A-C7F4-65F8-31EBBC98F286}"/>
              </a:ext>
            </a:extLst>
          </p:cNvPr>
          <p:cNvSpPr txBox="1"/>
          <p:nvPr/>
        </p:nvSpPr>
        <p:spPr>
          <a:xfrm>
            <a:off x="2794586" y="2492896"/>
            <a:ext cx="220946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171450" indent="-1714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de-AT" altLang="de-DE" sz="800" dirty="0"/>
              <a:t>Haushalte (HH) und Unternehmen (U)</a:t>
            </a:r>
          </a:p>
          <a:p>
            <a:pPr eaLnBrk="1" hangingPunct="1"/>
            <a:r>
              <a:rPr lang="de-AT" altLang="de-DE" sz="800" dirty="0"/>
              <a:t>- U stellen Güter und DL zur Verfügung</a:t>
            </a:r>
          </a:p>
          <a:p>
            <a:pPr eaLnBrk="1" hangingPunct="1"/>
            <a:r>
              <a:rPr lang="de-AT" altLang="de-DE" sz="800" dirty="0"/>
              <a:t>- HH zahlen dafür Konsumausgaben</a:t>
            </a:r>
          </a:p>
          <a:p>
            <a:pPr eaLnBrk="1" hangingPunct="1"/>
            <a:r>
              <a:rPr lang="de-AT" altLang="de-DE" sz="800" dirty="0"/>
              <a:t>- HH stellen Arbeitskraft zur Verfügung</a:t>
            </a:r>
          </a:p>
          <a:p>
            <a:pPr eaLnBrk="1" hangingPunct="1"/>
            <a:r>
              <a:rPr lang="de-AT" altLang="de-DE" sz="800" dirty="0"/>
              <a:t>- U bezahlen dafür Löhne und Gehälter</a:t>
            </a:r>
          </a:p>
          <a:p>
            <a:pPr eaLnBrk="1" hangingPunct="1"/>
            <a:r>
              <a:rPr lang="de-AT" altLang="de-DE" sz="800" dirty="0"/>
              <a:t>Staat erhält Steuern … gibt Subventionen…</a:t>
            </a:r>
          </a:p>
          <a:p>
            <a:pPr eaLnBrk="1" hangingPunct="1"/>
            <a:endParaRPr lang="de-AT" altLang="de-DE" sz="800" dirty="0"/>
          </a:p>
          <a:p>
            <a:pPr eaLnBrk="1" hangingPunct="1"/>
            <a:r>
              <a:rPr lang="de-AT" altLang="de-DE" sz="800" dirty="0"/>
              <a:t>Wirtschaftskreislauf kann erweitert werden um: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de-AT" altLang="de-DE" sz="800" dirty="0"/>
              <a:t>Banken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de-AT" altLang="de-DE" sz="800" dirty="0"/>
              <a:t>Ausland</a:t>
            </a:r>
          </a:p>
          <a:p>
            <a:pPr marL="0" indent="0" eaLnBrk="1" hangingPunct="1"/>
            <a:endParaRPr lang="de-AT" altLang="de-DE" sz="800" dirty="0"/>
          </a:p>
          <a:p>
            <a:pPr marL="0" indent="0" eaLnBrk="1" hangingPunct="1"/>
            <a:r>
              <a:rPr lang="de-AT" altLang="de-DE" sz="800" b="1" dirty="0"/>
              <a:t>Kritik zu Modellen</a:t>
            </a:r>
            <a:r>
              <a:rPr lang="de-AT" altLang="de-DE" sz="800" dirty="0"/>
              <a:t>: Modelle sind zu einfach, fehlerhaft, falsche Schlüsse möglich (z.B. Arbeit im Haushalt, Freiwilligenarbeit, Pflege </a:t>
            </a:r>
            <a:r>
              <a:rPr lang="de-AT" altLang="de-DE" sz="800" dirty="0" err="1"/>
              <a:t>Angehör</a:t>
            </a:r>
            <a:r>
              <a:rPr lang="de-AT" altLang="de-DE" sz="800" dirty="0"/>
              <a:t>?)  </a:t>
            </a:r>
          </a:p>
        </p:txBody>
      </p:sp>
      <p:sp>
        <p:nvSpPr>
          <p:cNvPr id="13336" name="Textfeld 30">
            <a:extLst>
              <a:ext uri="{FF2B5EF4-FFF2-40B4-BE49-F238E27FC236}">
                <a16:creationId xmlns:a16="http://schemas.microsoft.com/office/drawing/2014/main" id="{FD62724C-13A1-02F5-D831-FC6C8828C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897" y="5085184"/>
            <a:ext cx="2648347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de-AT" altLang="de-DE" sz="800" b="1" dirty="0"/>
          </a:p>
          <a:p>
            <a:pPr eaLnBrk="1" hangingPunct="1"/>
            <a:r>
              <a:rPr lang="de-AT" altLang="de-DE" sz="800" b="1" dirty="0" err="1"/>
              <a:t>Preismengendiagramm:</a:t>
            </a:r>
            <a:r>
              <a:rPr lang="de-AT" altLang="de-DE" sz="800" dirty="0" err="1"/>
              <a:t>X</a:t>
            </a:r>
            <a:r>
              <a:rPr lang="de-AT" altLang="de-DE" sz="800" dirty="0"/>
              <a:t> Achse_ Menge, Y-Achse: Preise</a:t>
            </a:r>
          </a:p>
          <a:p>
            <a:pPr eaLnBrk="1" hangingPunct="1"/>
            <a:endParaRPr lang="de-AT" altLang="de-DE" sz="800" dirty="0"/>
          </a:p>
          <a:p>
            <a:pPr eaLnBrk="1" hangingPunct="1"/>
            <a:r>
              <a:rPr lang="de-AT" altLang="de-DE" sz="800" b="1" dirty="0"/>
              <a:t>Nachfragekurve:</a:t>
            </a:r>
          </a:p>
          <a:p>
            <a:pPr eaLnBrk="1" hangingPunct="1"/>
            <a:r>
              <a:rPr lang="de-AT" altLang="de-DE" sz="800" dirty="0"/>
              <a:t>Je höher der Preis, desto geringer die Nachfrage </a:t>
            </a:r>
          </a:p>
          <a:p>
            <a:pPr eaLnBrk="1" hangingPunct="1"/>
            <a:r>
              <a:rPr lang="de-AT" altLang="de-DE" sz="800" b="1" dirty="0"/>
              <a:t>Angebotskurve:</a:t>
            </a:r>
          </a:p>
          <a:p>
            <a:pPr eaLnBrk="1" hangingPunct="1"/>
            <a:r>
              <a:rPr lang="de-AT" altLang="de-DE" sz="800" dirty="0"/>
              <a:t>Je höher dar Preis desto höher das Angebot</a:t>
            </a:r>
          </a:p>
          <a:p>
            <a:pPr eaLnBrk="1" hangingPunct="1"/>
            <a:endParaRPr lang="de-AT" altLang="de-DE" sz="800" dirty="0"/>
          </a:p>
          <a:p>
            <a:pPr eaLnBrk="1" hangingPunct="1"/>
            <a:r>
              <a:rPr lang="de-AT" altLang="de-DE" sz="800" dirty="0"/>
              <a:t>Der Marktpreis für einen Kebab ist </a:t>
            </a:r>
            <a:r>
              <a:rPr lang="de-AT" altLang="de-DE" sz="800" dirty="0" err="1"/>
              <a:t>ca</a:t>
            </a:r>
            <a:r>
              <a:rPr lang="de-AT" altLang="de-DE" sz="800" dirty="0"/>
              <a:t> 3 Euro.</a:t>
            </a:r>
          </a:p>
          <a:p>
            <a:pPr eaLnBrk="1" hangingPunct="1"/>
            <a:r>
              <a:rPr lang="de-AT" altLang="de-DE" sz="800" dirty="0"/>
              <a:t>Bei diesem Preis werden </a:t>
            </a:r>
            <a:r>
              <a:rPr lang="de-AT" altLang="de-DE" sz="800" dirty="0" err="1"/>
              <a:t>ca</a:t>
            </a:r>
            <a:r>
              <a:rPr lang="de-AT" altLang="de-DE" sz="800" dirty="0"/>
              <a:t> 2000 Stück angeboten und auch nachgefragt (verkauft).</a:t>
            </a:r>
          </a:p>
          <a:p>
            <a:pPr eaLnBrk="1" hangingPunct="1"/>
            <a:r>
              <a:rPr lang="de-AT" altLang="de-DE" sz="800" dirty="0"/>
              <a:t>Bei einem Preis von 6 Euro werden mehr als </a:t>
            </a:r>
          </a:p>
          <a:p>
            <a:pPr eaLnBrk="1" hangingPunct="1"/>
            <a:r>
              <a:rPr lang="de-AT" altLang="de-DE" sz="800" dirty="0"/>
              <a:t>3000 Stück angeboten, aber nur </a:t>
            </a:r>
            <a:r>
              <a:rPr lang="de-AT" altLang="de-DE" sz="800" dirty="0" err="1"/>
              <a:t>ca</a:t>
            </a:r>
            <a:r>
              <a:rPr lang="de-AT" altLang="de-DE" sz="800" dirty="0"/>
              <a:t> 500 nachgefragt</a:t>
            </a:r>
          </a:p>
        </p:txBody>
      </p:sp>
      <p:pic>
        <p:nvPicPr>
          <p:cNvPr id="13337" name="Bild 2">
            <a:extLst>
              <a:ext uri="{FF2B5EF4-FFF2-40B4-BE49-F238E27FC236}">
                <a16:creationId xmlns:a16="http://schemas.microsoft.com/office/drawing/2014/main" id="{25665C51-B234-9387-DBE3-CBCD376FB1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891" y="2564904"/>
            <a:ext cx="1457325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8" name="Textfeld 32">
            <a:extLst>
              <a:ext uri="{FF2B5EF4-FFF2-40B4-BE49-F238E27FC236}">
                <a16:creationId xmlns:a16="http://schemas.microsoft.com/office/drawing/2014/main" id="{86B2BDAA-42A4-0B47-134B-D73D827B5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4293096"/>
            <a:ext cx="36718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/>
              <a:t>Marktmodell: Wie funktioniert der Markt?</a:t>
            </a:r>
            <a:r>
              <a:rPr lang="de-AT" altLang="de-DE" sz="800"/>
              <a:t> (durch ein Preismengendiagramm)</a:t>
            </a:r>
          </a:p>
        </p:txBody>
      </p:sp>
      <p:pic>
        <p:nvPicPr>
          <p:cNvPr id="13339" name="Bild 33">
            <a:extLst>
              <a:ext uri="{FF2B5EF4-FFF2-40B4-BE49-F238E27FC236}">
                <a16:creationId xmlns:a16="http://schemas.microsoft.com/office/drawing/2014/main" id="{B84FC71C-C792-37A9-BFA4-80CB571B55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345" y="359329"/>
            <a:ext cx="503610" cy="34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40" name="Textfeld 29">
            <a:extLst>
              <a:ext uri="{FF2B5EF4-FFF2-40B4-BE49-F238E27FC236}">
                <a16:creationId xmlns:a16="http://schemas.microsoft.com/office/drawing/2014/main" id="{3BC29771-7056-4EF0-FB29-920D9E695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2348880"/>
            <a:ext cx="36718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/>
              <a:t>Arbeitsteilung: Ursprung für den „Wohlstand der Nationen (Adam Smith)“</a:t>
            </a:r>
          </a:p>
        </p:txBody>
      </p:sp>
      <p:pic>
        <p:nvPicPr>
          <p:cNvPr id="13341" name="Bild 1">
            <a:extLst>
              <a:ext uri="{FF2B5EF4-FFF2-40B4-BE49-F238E27FC236}">
                <a16:creationId xmlns:a16="http://schemas.microsoft.com/office/drawing/2014/main" id="{625D3385-7AEE-9692-5BD2-FA9057C5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562823"/>
            <a:ext cx="1328737" cy="1250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Bild 6">
            <a:extLst>
              <a:ext uri="{FF2B5EF4-FFF2-40B4-BE49-F238E27FC236}">
                <a16:creationId xmlns:a16="http://schemas.microsoft.com/office/drawing/2014/main" id="{070C7B7C-22B9-B8C3-9BC4-5030B5A8D0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639" y="4509120"/>
            <a:ext cx="891857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C4800DB5-E467-4640-9897-486698A4D7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509120"/>
            <a:ext cx="757046" cy="57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feld 30">
            <a:extLst>
              <a:ext uri="{FF2B5EF4-FFF2-40B4-BE49-F238E27FC236}">
                <a16:creationId xmlns:a16="http://schemas.microsoft.com/office/drawing/2014/main" id="{E0B5F888-F6DC-B885-7E7A-E68E6985F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3864" y="4470211"/>
            <a:ext cx="30624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 dirty="0"/>
              <a:t>Märkt</a:t>
            </a:r>
            <a:r>
              <a:rPr lang="de-AT" altLang="de-DE" sz="800" dirty="0"/>
              <a:t>e: Fischmarkt, Flohmarkt, Finanzmarkt,..</a:t>
            </a:r>
          </a:p>
          <a:p>
            <a:pPr eaLnBrk="1" hangingPunct="1"/>
            <a:r>
              <a:rPr lang="de-AT" altLang="de-DE" sz="800" dirty="0"/>
              <a:t>Auf dem Markt treffen sich Anbieter und Nachfrager </a:t>
            </a:r>
          </a:p>
          <a:p>
            <a:pPr eaLnBrk="1" hangingPunct="1"/>
            <a:r>
              <a:rPr lang="de-AT" altLang="de-DE" sz="800" dirty="0"/>
              <a:t>Auf Märkten entstehen Preise (Gleichgewichtspreis).</a:t>
            </a:r>
          </a:p>
          <a:p>
            <a:pPr eaLnBrk="1" hangingPunct="1"/>
            <a:r>
              <a:rPr lang="de-AT" altLang="de-DE" sz="800" b="1" dirty="0"/>
              <a:t>Angebot: </a:t>
            </a:r>
            <a:r>
              <a:rPr lang="de-AT" altLang="de-DE" sz="800" dirty="0"/>
              <a:t>Güter – angeboten auf dem Markt (Bedürfnisbefriedigung)</a:t>
            </a:r>
            <a:endParaRPr lang="de-AT" altLang="de-DE" sz="800" b="1" dirty="0"/>
          </a:p>
          <a:p>
            <a:pPr eaLnBrk="1" hangingPunct="1"/>
            <a:r>
              <a:rPr lang="de-AT" altLang="de-DE" sz="800" b="1" dirty="0"/>
              <a:t>Nachfrage</a:t>
            </a:r>
            <a:r>
              <a:rPr lang="de-AT" altLang="de-DE" sz="800" dirty="0"/>
              <a:t>: Absicht – Bedarf auf dem Markt zu decken (Kauf)</a:t>
            </a:r>
            <a:endParaRPr lang="de-AT" altLang="de-DE" sz="800" b="1" dirty="0"/>
          </a:p>
          <a:p>
            <a:pPr eaLnBrk="1" hangingPunct="1"/>
            <a:endParaRPr lang="de-AT" altLang="de-DE" sz="800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79647E7-2BE9-84E9-EE50-403E048352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7227" y="2492896"/>
            <a:ext cx="1828691" cy="162932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81CB627B-56B2-ECE7-4FE4-FDF6FD2B05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5513" y="4025549"/>
            <a:ext cx="622496" cy="253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5" grpId="0"/>
      <p:bldP spid="13326" grpId="0"/>
      <p:bldP spid="13327" grpId="0"/>
      <p:bldP spid="13329" grpId="0"/>
      <p:bldP spid="13333" grpId="0"/>
      <p:bldP spid="36" grpId="0"/>
      <p:bldP spid="13336" grpId="0"/>
      <p:bldP spid="13338" grpId="0"/>
      <p:bldP spid="13340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 18">
            <a:extLst>
              <a:ext uri="{FF2B5EF4-FFF2-40B4-BE49-F238E27FC236}">
                <a16:creationId xmlns:a16="http://schemas.microsoft.com/office/drawing/2014/main" id="{2A5F9EBA-5466-F236-49C8-C491CBCE1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81075"/>
            <a:ext cx="303371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Bild 19">
            <a:extLst>
              <a:ext uri="{FF2B5EF4-FFF2-40B4-BE49-F238E27FC236}">
                <a16:creationId xmlns:a16="http://schemas.microsoft.com/office/drawing/2014/main" id="{DF978C58-A445-9A3F-4B63-26BC992931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863" y="1196975"/>
            <a:ext cx="247332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Bild 20">
            <a:extLst>
              <a:ext uri="{FF2B5EF4-FFF2-40B4-BE49-F238E27FC236}">
                <a16:creationId xmlns:a16="http://schemas.microsoft.com/office/drawing/2014/main" id="{C598046A-BF2B-02DE-7443-37E5462436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711" y="958851"/>
            <a:ext cx="2449513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Bild 21">
            <a:extLst>
              <a:ext uri="{FF2B5EF4-FFF2-40B4-BE49-F238E27FC236}">
                <a16:creationId xmlns:a16="http://schemas.microsoft.com/office/drawing/2014/main" id="{3C0AA1D2-F04C-56F9-FB22-3B5DE40CC3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565400"/>
            <a:ext cx="1150937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Bild 24">
            <a:extLst>
              <a:ext uri="{FF2B5EF4-FFF2-40B4-BE49-F238E27FC236}">
                <a16:creationId xmlns:a16="http://schemas.microsoft.com/office/drawing/2014/main" id="{DBAF0345-A226-460C-F20E-804905F517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04813"/>
            <a:ext cx="3381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Bild 33">
            <a:extLst>
              <a:ext uri="{FF2B5EF4-FFF2-40B4-BE49-F238E27FC236}">
                <a16:creationId xmlns:a16="http://schemas.microsoft.com/office/drawing/2014/main" id="{E2AA5197-DB2C-6F44-C95C-C2ED56B378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675" y="431008"/>
            <a:ext cx="3603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Bild 37">
            <a:extLst>
              <a:ext uri="{FF2B5EF4-FFF2-40B4-BE49-F238E27FC236}">
                <a16:creationId xmlns:a16="http://schemas.microsoft.com/office/drawing/2014/main" id="{464533FD-92C5-2F40-8643-4E5AFC34C5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76250"/>
            <a:ext cx="3111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feld 57">
            <a:extLst>
              <a:ext uri="{FF2B5EF4-FFF2-40B4-BE49-F238E27FC236}">
                <a16:creationId xmlns:a16="http://schemas.microsoft.com/office/drawing/2014/main" id="{24FB0FA3-666F-8750-1358-550DF3AC8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8" y="0"/>
            <a:ext cx="2660650" cy="323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500" b="1"/>
              <a:t>Einführung in die Wirtschaft 2</a:t>
            </a:r>
          </a:p>
        </p:txBody>
      </p:sp>
      <p:sp>
        <p:nvSpPr>
          <p:cNvPr id="13321" name="Textfeld 58">
            <a:extLst>
              <a:ext uri="{FF2B5EF4-FFF2-40B4-BE49-F238E27FC236}">
                <a16:creationId xmlns:a16="http://schemas.microsoft.com/office/drawing/2014/main" id="{050D2D47-A70E-E830-26B1-60E20B085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0"/>
            <a:ext cx="6370637" cy="33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800"/>
              <a:t>Ziel/Kompetenzen: Wirtschaftsordnungen beschreiben/erklären können, Messung der Wirtschaft, Bruttoinlandsprodukt erklären können, Umsetzung der ökosozialen Marktwirtschaft in Österreich beschreiben können, Träger und Ziele der Wirtschaftspolitik nenne können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4257F80-443F-C0AD-5F7F-72990D952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404813"/>
            <a:ext cx="3214439" cy="2519362"/>
          </a:xfrm>
          <a:prstGeom prst="rect">
            <a:avLst/>
          </a:prstGeom>
          <a:noFill/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de-DE" altLang="de-DE" sz="1800">
              <a:solidFill>
                <a:srgbClr val="FFFFFF"/>
              </a:solidFill>
            </a:endParaRP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1B966D9F-A354-B3A7-CC51-312EB4196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7727" y="404813"/>
            <a:ext cx="2470398" cy="2519362"/>
          </a:xfrm>
          <a:prstGeom prst="rect">
            <a:avLst/>
          </a:prstGeom>
          <a:noFill/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de-DE" altLang="de-DE" sz="1800">
              <a:solidFill>
                <a:srgbClr val="FFFFFF"/>
              </a:solidFill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A531C336-1913-8D95-8A4B-606BBE3EF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404813"/>
            <a:ext cx="2533650" cy="2519362"/>
          </a:xfrm>
          <a:prstGeom prst="rect">
            <a:avLst/>
          </a:prstGeom>
          <a:noFill/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de-DE" altLang="de-DE" sz="1800">
              <a:solidFill>
                <a:srgbClr val="FFFFFF"/>
              </a:solidFill>
            </a:endParaRPr>
          </a:p>
        </p:txBody>
      </p:sp>
      <p:sp>
        <p:nvSpPr>
          <p:cNvPr id="14349" name="Textfeld 28">
            <a:extLst>
              <a:ext uri="{FF2B5EF4-FFF2-40B4-BE49-F238E27FC236}">
                <a16:creationId xmlns:a16="http://schemas.microsoft.com/office/drawing/2014/main" id="{CBF918CA-4411-A1AF-E03E-41881CAB1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404813"/>
            <a:ext cx="23764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/>
              <a:t>Planwirtschaft (z.B. Kuba, früher Russland, China)</a:t>
            </a:r>
          </a:p>
          <a:p>
            <a:pPr eaLnBrk="1" hangingPunct="1"/>
            <a:r>
              <a:rPr lang="de-AT" altLang="de-DE" sz="800"/>
              <a:t>Theoretiker: Karl Marx</a:t>
            </a:r>
          </a:p>
          <a:p>
            <a:pPr eaLnBrk="1" hangingPunct="1"/>
            <a:r>
              <a:rPr lang="de-AT" altLang="de-DE" sz="800"/>
              <a:t>Staat entscheidet über Produktion und Verteilung der Güter, es gibt kein Privateigentum</a:t>
            </a:r>
          </a:p>
          <a:p>
            <a:pPr eaLnBrk="1" hangingPunct="1"/>
            <a:endParaRPr lang="de-AT" altLang="de-DE" sz="800"/>
          </a:p>
          <a:p>
            <a:pPr eaLnBrk="1" hangingPunct="1"/>
            <a:endParaRPr lang="de-AT" altLang="de-DE" sz="800"/>
          </a:p>
        </p:txBody>
      </p:sp>
      <p:sp>
        <p:nvSpPr>
          <p:cNvPr id="14350" name="Textfeld 29">
            <a:extLst>
              <a:ext uri="{FF2B5EF4-FFF2-40B4-BE49-F238E27FC236}">
                <a16:creationId xmlns:a16="http://schemas.microsoft.com/office/drawing/2014/main" id="{E4FE3167-E80B-509C-CDCE-8F8A1502B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1038" y="404813"/>
            <a:ext cx="216852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 dirty="0"/>
              <a:t>„Öko-soziale Marktwirtschaft z.B. EU, Österreich</a:t>
            </a:r>
          </a:p>
          <a:p>
            <a:pPr eaLnBrk="1" hangingPunct="1"/>
            <a:r>
              <a:rPr lang="de-AT" altLang="de-DE" sz="800" dirty="0"/>
              <a:t>Theoretiker: Keynes, Eucken, </a:t>
            </a:r>
            <a:r>
              <a:rPr lang="de-AT" altLang="de-DE" sz="800" dirty="0" err="1"/>
              <a:t>Rögen</a:t>
            </a:r>
            <a:endParaRPr lang="de-AT" altLang="de-DE" sz="800" dirty="0"/>
          </a:p>
          <a:p>
            <a:pPr eaLnBrk="1" hangingPunct="1"/>
            <a:r>
              <a:rPr lang="de-AT" altLang="de-DE" sz="800" dirty="0"/>
              <a:t>Grundsätzlich freie Marktwirtschaft aber Absicherung der sozial schwächeren  Menschen</a:t>
            </a:r>
          </a:p>
          <a:p>
            <a:pPr eaLnBrk="1" hangingPunct="1"/>
            <a:endParaRPr lang="de-AT" altLang="de-DE" sz="800" dirty="0"/>
          </a:p>
          <a:p>
            <a:pPr eaLnBrk="1" hangingPunct="1"/>
            <a:endParaRPr lang="de-AT" altLang="de-DE" sz="800" dirty="0"/>
          </a:p>
        </p:txBody>
      </p:sp>
      <p:sp>
        <p:nvSpPr>
          <p:cNvPr id="14351" name="Textfeld 30">
            <a:extLst>
              <a:ext uri="{FF2B5EF4-FFF2-40B4-BE49-F238E27FC236}">
                <a16:creationId xmlns:a16="http://schemas.microsoft.com/office/drawing/2014/main" id="{8D1B4E22-B150-996F-79D7-3316B7292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5800" y="404813"/>
            <a:ext cx="20891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/>
              <a:t>Frei Marktwirtschaft z.B. USA, UK</a:t>
            </a:r>
          </a:p>
          <a:p>
            <a:pPr eaLnBrk="1" hangingPunct="1"/>
            <a:r>
              <a:rPr lang="de-AT" altLang="de-DE" sz="800"/>
              <a:t>Theoretiker: Smith</a:t>
            </a:r>
          </a:p>
          <a:p>
            <a:pPr eaLnBrk="1" hangingPunct="1"/>
            <a:r>
              <a:rPr lang="de-AT" altLang="de-DE" sz="800"/>
              <a:t>Staat gibt nur Rahmen (Gesetze) vor.</a:t>
            </a:r>
          </a:p>
          <a:p>
            <a:pPr eaLnBrk="1" hangingPunct="1"/>
            <a:r>
              <a:rPr lang="de-AT" altLang="de-DE" sz="800"/>
              <a:t>Alles weitere (z.B. Produktion und Verteilung der Güter) wird auf Märkten geregelt.</a:t>
            </a:r>
          </a:p>
          <a:p>
            <a:pPr eaLnBrk="1" hangingPunct="1"/>
            <a:endParaRPr lang="de-AT" altLang="de-DE" sz="800"/>
          </a:p>
          <a:p>
            <a:pPr eaLnBrk="1" hangingPunct="1"/>
            <a:endParaRPr lang="de-AT" altLang="de-DE" sz="80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740B8967-44A5-45A3-11C3-7AC585435FB1}"/>
              </a:ext>
            </a:extLst>
          </p:cNvPr>
          <p:cNvSpPr txBox="1"/>
          <p:nvPr/>
        </p:nvSpPr>
        <p:spPr>
          <a:xfrm>
            <a:off x="0" y="333375"/>
            <a:ext cx="900113" cy="26463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1000" b="1"/>
              <a:t>Wirtschafts-</a:t>
            </a:r>
          </a:p>
          <a:p>
            <a:pPr eaLnBrk="1" hangingPunct="1"/>
            <a:r>
              <a:rPr lang="de-AT" altLang="de-DE" sz="1000" b="1"/>
              <a:t>Ordnung</a:t>
            </a:r>
          </a:p>
          <a:p>
            <a:pPr eaLnBrk="1" hangingPunct="1"/>
            <a:r>
              <a:rPr lang="de-AT" altLang="de-DE" sz="800"/>
              <a:t>1) Freie Markt-wirtschaft</a:t>
            </a:r>
          </a:p>
          <a:p>
            <a:pPr eaLnBrk="1" hangingPunct="1"/>
            <a:endParaRPr lang="de-AT" altLang="de-DE" sz="800"/>
          </a:p>
          <a:p>
            <a:pPr eaLnBrk="1" hangingPunct="1"/>
            <a:r>
              <a:rPr lang="de-AT" altLang="de-DE" sz="800"/>
              <a:t>2) Planwirtschaft</a:t>
            </a:r>
          </a:p>
          <a:p>
            <a:pPr eaLnBrk="1" hangingPunct="1"/>
            <a:endParaRPr lang="de-AT" altLang="de-DE" sz="800"/>
          </a:p>
          <a:p>
            <a:pPr eaLnBrk="1" hangingPunct="1"/>
            <a:r>
              <a:rPr lang="de-AT" altLang="de-DE" sz="800"/>
              <a:t>3) Ökosoziale Marktwirtschaft</a:t>
            </a:r>
          </a:p>
          <a:p>
            <a:pPr eaLnBrk="1" hangingPunct="1"/>
            <a:endParaRPr lang="de-AT" altLang="de-DE" sz="1000" b="1"/>
          </a:p>
          <a:p>
            <a:pPr eaLnBrk="1" hangingPunct="1"/>
            <a:r>
              <a:rPr lang="de-AT" altLang="de-DE" sz="800"/>
              <a:t>Regelung über: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de-AT" altLang="de-DE" sz="800"/>
              <a:t>Eigentums-verhältnisse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de-AT" altLang="de-DE" sz="800"/>
              <a:t>Produktion der Güter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de-AT" altLang="de-DE" sz="800"/>
              <a:t>Verteilung der Güter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de-AT" altLang="de-DE" sz="800"/>
              <a:t>Verteilung des Einkommens</a:t>
            </a:r>
          </a:p>
        </p:txBody>
      </p:sp>
      <p:pic>
        <p:nvPicPr>
          <p:cNvPr id="39" name="Bild 6">
            <a:extLst>
              <a:ext uri="{FF2B5EF4-FFF2-40B4-BE49-F238E27FC236}">
                <a16:creationId xmlns:a16="http://schemas.microsoft.com/office/drawing/2014/main" id="{8B02AB10-5624-F22C-55F9-89897CAFF4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25" y="3147304"/>
            <a:ext cx="2555875" cy="1392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feld 40">
            <a:extLst>
              <a:ext uri="{FF2B5EF4-FFF2-40B4-BE49-F238E27FC236}">
                <a16:creationId xmlns:a16="http://schemas.microsoft.com/office/drawing/2014/main" id="{956CF860-02C8-C34E-AB5B-1719D902B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1" y="4437112"/>
            <a:ext cx="302312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800" b="1" dirty="0"/>
              <a:t>Konjunktur: Auf und Ab in der Wirtschaft</a:t>
            </a:r>
          </a:p>
          <a:p>
            <a:pPr eaLnBrk="1" hangingPunct="1"/>
            <a:r>
              <a:rPr lang="de-DE" altLang="de-DE" sz="800" dirty="0"/>
              <a:t>BIP (Brutto-Inlands-Produkt) = Volkseinkommen (Y) </a:t>
            </a:r>
          </a:p>
          <a:p>
            <a:pPr eaLnBrk="1" hangingPunct="1"/>
            <a:r>
              <a:rPr lang="de-DE" altLang="de-DE" sz="800" dirty="0"/>
              <a:t>Messung des Gesamt-BIP und BIP / Kopf</a:t>
            </a:r>
          </a:p>
          <a:p>
            <a:pPr eaLnBrk="1" hangingPunct="1"/>
            <a:r>
              <a:rPr lang="de-DE" altLang="de-DE" sz="800" dirty="0"/>
              <a:t>= Summe der Leistungen p.a. eines Landes (abzüglich Vorleistungen)</a:t>
            </a:r>
          </a:p>
          <a:p>
            <a:pPr eaLnBrk="1" hangingPunct="1"/>
            <a:r>
              <a:rPr lang="de-DE" altLang="de-DE" sz="800" dirty="0">
                <a:latin typeface="Wingdings" pitchFamily="2" charset="2"/>
                <a:sym typeface="Wingdings" pitchFamily="2" charset="2"/>
              </a:rPr>
              <a:t></a:t>
            </a:r>
            <a:r>
              <a:rPr lang="de-DE" altLang="de-DE" sz="800" dirty="0">
                <a:sym typeface="Wingdings" pitchFamily="2" charset="2"/>
              </a:rPr>
              <a:t> </a:t>
            </a:r>
            <a:r>
              <a:rPr lang="de-DE" altLang="de-DE" sz="800" dirty="0"/>
              <a:t>BIP= </a:t>
            </a:r>
            <a:r>
              <a:rPr lang="de-DE" altLang="de-DE" sz="800" b="1" dirty="0">
                <a:solidFill>
                  <a:srgbClr val="008000"/>
                </a:solidFill>
              </a:rPr>
              <a:t>Wirtschaftswachstum  </a:t>
            </a:r>
            <a:r>
              <a:rPr lang="de-DE" altLang="de-DE" sz="800" dirty="0">
                <a:solidFill>
                  <a:srgbClr val="008000"/>
                </a:solidFill>
              </a:rPr>
              <a:t>(+ Einkommen + Arbeitsplätze, </a:t>
            </a:r>
            <a:r>
              <a:rPr lang="de-DE" altLang="de-DE" sz="800" dirty="0">
                <a:solidFill>
                  <a:srgbClr val="FF0000"/>
                </a:solidFill>
              </a:rPr>
              <a:t>Umwelt</a:t>
            </a:r>
            <a:r>
              <a:rPr lang="de-DE" altLang="de-DE" sz="800" dirty="0">
                <a:solidFill>
                  <a:srgbClr val="008000"/>
                </a:solidFill>
              </a:rPr>
              <a:t>) </a:t>
            </a:r>
          </a:p>
          <a:p>
            <a:pPr marL="171450" indent="-171450" eaLnBrk="1" hangingPunct="1">
              <a:buFont typeface="Wingdings" pitchFamily="2" charset="2"/>
              <a:buChar char="î"/>
            </a:pPr>
            <a:r>
              <a:rPr lang="de-DE" altLang="de-DE" sz="800" dirty="0"/>
              <a:t>BIP = </a:t>
            </a:r>
            <a:r>
              <a:rPr lang="de-DE" altLang="de-DE" sz="800" b="1" dirty="0">
                <a:solidFill>
                  <a:srgbClr val="FF0000"/>
                </a:solidFill>
              </a:rPr>
              <a:t>Rezession  </a:t>
            </a:r>
            <a:r>
              <a:rPr lang="de-DE" altLang="de-DE" sz="800" dirty="0">
                <a:solidFill>
                  <a:srgbClr val="FF0000"/>
                </a:solidFill>
              </a:rPr>
              <a:t>(- Einkommen, - Arbeitsplätze, </a:t>
            </a:r>
            <a:r>
              <a:rPr lang="de-DE" altLang="de-DE" sz="800" dirty="0">
                <a:solidFill>
                  <a:srgbClr val="008000"/>
                </a:solidFill>
              </a:rPr>
              <a:t>Umwelt</a:t>
            </a:r>
            <a:r>
              <a:rPr lang="de-DE" altLang="de-DE" sz="800" dirty="0">
                <a:solidFill>
                  <a:srgbClr val="FF0000"/>
                </a:solidFill>
              </a:rPr>
              <a:t>.)</a:t>
            </a:r>
          </a:p>
          <a:p>
            <a:pPr eaLnBrk="1" hangingPunct="1"/>
            <a:r>
              <a:rPr lang="de-DE" altLang="de-DE" sz="800" b="1" dirty="0"/>
              <a:t>Hochkonjunktur (Boom)</a:t>
            </a:r>
            <a:r>
              <a:rPr lang="de-DE" altLang="de-DE" sz="800" dirty="0"/>
              <a:t>: Inflation, Arbeitskräftemangel</a:t>
            </a:r>
          </a:p>
          <a:p>
            <a:pPr eaLnBrk="1" hangingPunct="1"/>
            <a:r>
              <a:rPr lang="de-DE" altLang="de-DE" sz="800" b="1" dirty="0"/>
              <a:t>Talsohle (Depression</a:t>
            </a:r>
            <a:r>
              <a:rPr lang="de-DE" altLang="de-DE" sz="800" dirty="0"/>
              <a:t>): Deflation, Arbeitslosigkeit</a:t>
            </a:r>
          </a:p>
          <a:p>
            <a:pPr eaLnBrk="1" hangingPunct="1"/>
            <a:r>
              <a:rPr lang="de-DE" altLang="de-DE" sz="800" dirty="0"/>
              <a:t>Stagflation: Wirtschaft </a:t>
            </a:r>
            <a:r>
              <a:rPr lang="de-DE" altLang="de-DE" sz="800" b="1" dirty="0"/>
              <a:t>stag</a:t>
            </a:r>
            <a:r>
              <a:rPr lang="de-DE" altLang="de-DE" sz="800" dirty="0"/>
              <a:t>niert, trotzdem gibt es In</a:t>
            </a:r>
            <a:r>
              <a:rPr lang="de-DE" altLang="de-DE" sz="800" b="1" dirty="0"/>
              <a:t>flation</a:t>
            </a:r>
            <a:r>
              <a:rPr lang="de-DE" altLang="de-DE" sz="800" dirty="0"/>
              <a:t> (aktuell) 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B204E610-C8E2-BC69-DAC1-F3C74FE0D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033" y="5694347"/>
            <a:ext cx="31651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800" b="1" dirty="0"/>
              <a:t>Schwächen des BIP (keine Umwelt, oder soziale Aspekte)</a:t>
            </a:r>
          </a:p>
          <a:p>
            <a:pPr eaLnBrk="1" hangingPunct="1"/>
            <a:r>
              <a:rPr lang="de-DE" altLang="de-DE" sz="800" b="1" dirty="0"/>
              <a:t>– daher Entwicklung v. Alternativen</a:t>
            </a:r>
          </a:p>
          <a:p>
            <a:pPr eaLnBrk="1" hangingPunct="1"/>
            <a:r>
              <a:rPr lang="de-DE" altLang="de-DE" sz="800" dirty="0"/>
              <a:t>HDI – Human Development Index           oder         Happy Planet Index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55BB4C2D-16A1-4D94-E977-77BC80B27F39}"/>
              </a:ext>
            </a:extLst>
          </p:cNvPr>
          <p:cNvSpPr txBox="1"/>
          <p:nvPr/>
        </p:nvSpPr>
        <p:spPr>
          <a:xfrm>
            <a:off x="6588125" y="4868863"/>
            <a:ext cx="2540000" cy="20621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800" b="1"/>
              <a:t>Wirtschaftspolitik:</a:t>
            </a:r>
          </a:p>
          <a:p>
            <a:pPr eaLnBrk="1" hangingPunct="1"/>
            <a:r>
              <a:rPr lang="de-DE" altLang="de-DE" sz="800"/>
              <a:t>Summe aller planvollen Maßnahmen mit denen Staat u. andere Träger  (EZB, Österreichische Nationalbank, Sozialpartner, .EU) regelnd u. gestaltend in Wirtschaft eingreifen</a:t>
            </a:r>
          </a:p>
          <a:p>
            <a:pPr eaLnBrk="1" hangingPunct="1"/>
            <a:endParaRPr lang="de-DE" altLang="de-DE" sz="800"/>
          </a:p>
          <a:p>
            <a:pPr eaLnBrk="1" hangingPunct="1">
              <a:buFontTx/>
              <a:buChar char="-"/>
            </a:pPr>
            <a:r>
              <a:rPr lang="de-DE" altLang="de-DE" sz="800"/>
              <a:t>Geldpolitik (Zentralbank: EZB)</a:t>
            </a:r>
          </a:p>
          <a:p>
            <a:pPr eaLnBrk="1" hangingPunct="1">
              <a:buFontTx/>
              <a:buChar char="-"/>
            </a:pPr>
            <a:r>
              <a:rPr lang="de-DE" altLang="de-DE" sz="800"/>
              <a:t>Fiskalpolitik  (Steuern)</a:t>
            </a:r>
          </a:p>
          <a:p>
            <a:pPr eaLnBrk="1" hangingPunct="1">
              <a:buFontTx/>
              <a:buChar char="-"/>
            </a:pPr>
            <a:r>
              <a:rPr lang="de-DE" altLang="de-DE" sz="800"/>
              <a:t>Arbeitsmarkt- und Sozialpolitik </a:t>
            </a:r>
          </a:p>
          <a:p>
            <a:pPr eaLnBrk="1" hangingPunct="1">
              <a:buFontTx/>
              <a:buChar char="-"/>
            </a:pPr>
            <a:r>
              <a:rPr lang="de-DE" altLang="de-DE" sz="800"/>
              <a:t>Gesundheits-, Bildungspolitik, Umweltpolitik</a:t>
            </a:r>
          </a:p>
          <a:p>
            <a:pPr eaLnBrk="1" hangingPunct="1"/>
            <a:endParaRPr lang="de-DE" altLang="de-DE" sz="800"/>
          </a:p>
          <a:p>
            <a:pPr eaLnBrk="1" hangingPunct="1"/>
            <a:r>
              <a:rPr lang="de-DE" altLang="de-DE" sz="800"/>
              <a:t>Ziele/Magisches Vieleck: &gt; sehr schwer zu verwirklichen:</a:t>
            </a:r>
          </a:p>
          <a:p>
            <a:pPr eaLnBrk="1" hangingPunct="1"/>
            <a:r>
              <a:rPr lang="de-DE" altLang="de-DE" sz="800"/>
              <a:t>... sehr oft Zielkonflikte</a:t>
            </a:r>
          </a:p>
          <a:p>
            <a:pPr eaLnBrk="1" hangingPunct="1"/>
            <a:r>
              <a:rPr lang="de-DE" altLang="de-DE" sz="800"/>
              <a:t>z.B. Wachstum und Umwelt- bzw. Klimaschutz </a:t>
            </a:r>
          </a:p>
          <a:p>
            <a:pPr eaLnBrk="1" hangingPunct="1"/>
            <a:r>
              <a:rPr lang="de-DE" altLang="de-DE" sz="800"/>
              <a:t>bei der 3. Piste für den Flughafen Wien Schwechat</a:t>
            </a:r>
          </a:p>
          <a:p>
            <a:pPr eaLnBrk="1" hangingPunct="1"/>
            <a:endParaRPr lang="de-DE" altLang="de-DE" sz="800"/>
          </a:p>
        </p:txBody>
      </p:sp>
      <p:pic>
        <p:nvPicPr>
          <p:cNvPr id="53" name="Bild 52">
            <a:extLst>
              <a:ext uri="{FF2B5EF4-FFF2-40B4-BE49-F238E27FC236}">
                <a16:creationId xmlns:a16="http://schemas.microsoft.com/office/drawing/2014/main" id="{07C62C1D-47F6-95F0-8302-FF02F99183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284538"/>
            <a:ext cx="255587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Rechteck 56">
            <a:extLst>
              <a:ext uri="{FF2B5EF4-FFF2-40B4-BE49-F238E27FC236}">
                <a16:creationId xmlns:a16="http://schemas.microsoft.com/office/drawing/2014/main" id="{04349B52-CCB0-6193-3F80-6E4F36433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2924175"/>
            <a:ext cx="3217614" cy="3933825"/>
          </a:xfrm>
          <a:prstGeom prst="rect">
            <a:avLst/>
          </a:prstGeom>
          <a:noFill/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de-DE" altLang="de-DE" sz="1800">
              <a:solidFill>
                <a:srgbClr val="FFFFFF"/>
              </a:solidFill>
            </a:endParaRPr>
          </a:p>
        </p:txBody>
      </p:sp>
      <p:sp>
        <p:nvSpPr>
          <p:cNvPr id="60" name="Rechteck 59">
            <a:extLst>
              <a:ext uri="{FF2B5EF4-FFF2-40B4-BE49-F238E27FC236}">
                <a16:creationId xmlns:a16="http://schemas.microsoft.com/office/drawing/2014/main" id="{91EAF0CC-516B-516E-C144-0A6F28CD6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2924175"/>
            <a:ext cx="2584450" cy="3933825"/>
          </a:xfrm>
          <a:prstGeom prst="rect">
            <a:avLst/>
          </a:prstGeom>
          <a:noFill/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de-DE" altLang="de-DE" sz="1800">
              <a:solidFill>
                <a:srgbClr val="FFFFFF"/>
              </a:solidFill>
            </a:endParaRPr>
          </a:p>
        </p:txBody>
      </p:sp>
      <p:sp>
        <p:nvSpPr>
          <p:cNvPr id="14360" name="Textfeld 60">
            <a:extLst>
              <a:ext uri="{FF2B5EF4-FFF2-40B4-BE49-F238E27FC236}">
                <a16:creationId xmlns:a16="http://schemas.microsoft.com/office/drawing/2014/main" id="{0CD0E17C-69FE-862E-D36D-A1DF036B2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2924944"/>
            <a:ext cx="28813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 dirty="0"/>
              <a:t>Messung der Wirtschaft: Bruttoinlandsprodukt (BIP)</a:t>
            </a:r>
          </a:p>
        </p:txBody>
      </p:sp>
      <p:sp>
        <p:nvSpPr>
          <p:cNvPr id="14361" name="Textfeld 61">
            <a:extLst>
              <a:ext uri="{FF2B5EF4-FFF2-40B4-BE49-F238E27FC236}">
                <a16:creationId xmlns:a16="http://schemas.microsoft.com/office/drawing/2014/main" id="{44048483-1980-706B-285A-ED135334A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2997200"/>
            <a:ext cx="25209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 dirty="0"/>
              <a:t>Umsetzung der ökosozialen Marktwirtschaft Österreich</a:t>
            </a:r>
          </a:p>
        </p:txBody>
      </p:sp>
      <p:sp>
        <p:nvSpPr>
          <p:cNvPr id="14362" name="Textfeld 62">
            <a:extLst>
              <a:ext uri="{FF2B5EF4-FFF2-40B4-BE49-F238E27FC236}">
                <a16:creationId xmlns:a16="http://schemas.microsoft.com/office/drawing/2014/main" id="{FEEB53CF-E35F-47D5-5298-4E9868C914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6075" y="2997200"/>
            <a:ext cx="24479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/>
              <a:t>Ziele der Wirtschaftspolitik</a:t>
            </a:r>
          </a:p>
        </p:txBody>
      </p:sp>
      <p:sp>
        <p:nvSpPr>
          <p:cNvPr id="13339" name="Textfeld 64">
            <a:extLst>
              <a:ext uri="{FF2B5EF4-FFF2-40B4-BE49-F238E27FC236}">
                <a16:creationId xmlns:a16="http://schemas.microsoft.com/office/drawing/2014/main" id="{397639E5-816D-2469-9AC6-D4EFB94E3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29000"/>
            <a:ext cx="936625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1000" b="1"/>
              <a:t>Messung</a:t>
            </a:r>
          </a:p>
          <a:p>
            <a:pPr eaLnBrk="1" hangingPunct="1"/>
            <a:r>
              <a:rPr lang="de-AT" altLang="de-DE" sz="1000" b="1"/>
              <a:t>der Wirtschaft</a:t>
            </a:r>
          </a:p>
          <a:p>
            <a:pPr eaLnBrk="1" hangingPunct="1"/>
            <a:r>
              <a:rPr lang="de-AT" altLang="de-DE" sz="800"/>
              <a:t>BIP</a:t>
            </a:r>
          </a:p>
          <a:p>
            <a:pPr eaLnBrk="1" hangingPunct="1"/>
            <a:r>
              <a:rPr lang="de-AT" altLang="de-DE" sz="800"/>
              <a:t>Konjunktur</a:t>
            </a:r>
          </a:p>
          <a:p>
            <a:pPr eaLnBrk="1" hangingPunct="1"/>
            <a:endParaRPr lang="de-AT" altLang="de-DE" sz="800"/>
          </a:p>
          <a:p>
            <a:pPr eaLnBrk="1" hangingPunct="1"/>
            <a:r>
              <a:rPr lang="de-AT" altLang="de-DE" sz="800"/>
              <a:t>HDI</a:t>
            </a:r>
          </a:p>
          <a:p>
            <a:pPr eaLnBrk="1" hangingPunct="1"/>
            <a:r>
              <a:rPr lang="de-AT" altLang="de-DE" sz="800"/>
              <a:t>HPI</a:t>
            </a:r>
          </a:p>
          <a:p>
            <a:pPr eaLnBrk="1" hangingPunct="1"/>
            <a:endParaRPr lang="de-AT" altLang="de-DE" sz="1000" b="1"/>
          </a:p>
          <a:p>
            <a:pPr eaLnBrk="1" hangingPunct="1"/>
            <a:endParaRPr lang="de-AT" altLang="de-DE" sz="1000" b="1"/>
          </a:p>
          <a:p>
            <a:pPr eaLnBrk="1" hangingPunct="1"/>
            <a:r>
              <a:rPr lang="de-AT" altLang="de-DE" sz="1000" b="1"/>
              <a:t>Ökosoziale</a:t>
            </a:r>
          </a:p>
          <a:p>
            <a:pPr eaLnBrk="1" hangingPunct="1"/>
            <a:r>
              <a:rPr lang="de-AT" altLang="de-DE" sz="1000" b="1"/>
              <a:t>Markt-wirtschaft</a:t>
            </a:r>
          </a:p>
          <a:p>
            <a:pPr eaLnBrk="1" hangingPunct="1"/>
            <a:r>
              <a:rPr lang="de-AT" altLang="de-DE" sz="800"/>
              <a:t>In Österreich</a:t>
            </a:r>
          </a:p>
          <a:p>
            <a:pPr eaLnBrk="1" hangingPunct="1"/>
            <a:r>
              <a:rPr lang="de-AT" altLang="de-DE" sz="800"/>
              <a:t>Sozialpartner </a:t>
            </a:r>
          </a:p>
          <a:p>
            <a:pPr eaLnBrk="1" hangingPunct="1"/>
            <a:r>
              <a:rPr lang="de-AT" altLang="de-DE" sz="800"/>
              <a:t>Umweltschutz</a:t>
            </a:r>
          </a:p>
          <a:p>
            <a:pPr eaLnBrk="1" hangingPunct="1"/>
            <a:endParaRPr lang="de-AT" altLang="de-DE" sz="1000" b="1"/>
          </a:p>
          <a:p>
            <a:pPr eaLnBrk="1" hangingPunct="1"/>
            <a:endParaRPr lang="de-AT" altLang="de-DE" sz="1000" b="1"/>
          </a:p>
          <a:p>
            <a:pPr eaLnBrk="1" hangingPunct="1"/>
            <a:endParaRPr lang="de-AT" altLang="de-DE" sz="1000" b="1"/>
          </a:p>
          <a:p>
            <a:pPr eaLnBrk="1" hangingPunct="1"/>
            <a:r>
              <a:rPr lang="de-AT" altLang="de-DE" sz="1000" b="1"/>
              <a:t>Wirtschafts-politik</a:t>
            </a:r>
          </a:p>
          <a:p>
            <a:pPr eaLnBrk="1" hangingPunct="1"/>
            <a:r>
              <a:rPr lang="de-AT" altLang="de-DE" sz="800"/>
              <a:t>Träger (Staat,...)</a:t>
            </a:r>
          </a:p>
          <a:p>
            <a:pPr eaLnBrk="1" hangingPunct="1"/>
            <a:r>
              <a:rPr lang="de-AT" altLang="de-DE" sz="800"/>
              <a:t>Ziele</a:t>
            </a:r>
          </a:p>
          <a:p>
            <a:pPr eaLnBrk="1" hangingPunct="1"/>
            <a:r>
              <a:rPr lang="de-AT" altLang="de-DE" sz="800"/>
              <a:t>Zielkonflikte</a:t>
            </a:r>
          </a:p>
        </p:txBody>
      </p:sp>
      <p:pic>
        <p:nvPicPr>
          <p:cNvPr id="14364" name="Bild 6">
            <a:extLst>
              <a:ext uri="{FF2B5EF4-FFF2-40B4-BE49-F238E27FC236}">
                <a16:creationId xmlns:a16="http://schemas.microsoft.com/office/drawing/2014/main" id="{4E563597-C2D0-B5AB-60A6-184ADA2E4D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29000"/>
            <a:ext cx="242594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65" name="Textfeld 65">
            <a:extLst>
              <a:ext uri="{FF2B5EF4-FFF2-40B4-BE49-F238E27FC236}">
                <a16:creationId xmlns:a16="http://schemas.microsoft.com/office/drawing/2014/main" id="{66CE1005-A4C9-C532-77C5-7327F0AAD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9952" y="4508500"/>
            <a:ext cx="23764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 dirty="0"/>
              <a:t>Sozialpartnerschaft</a:t>
            </a:r>
            <a:endParaRPr lang="de-AT" altLang="de-DE" sz="800" dirty="0"/>
          </a:p>
          <a:p>
            <a:pPr eaLnBrk="1" hangingPunct="1"/>
            <a:endParaRPr lang="de-AT" altLang="de-DE" sz="800" dirty="0"/>
          </a:p>
          <a:p>
            <a:pPr eaLnBrk="1" hangingPunct="1"/>
            <a:r>
              <a:rPr lang="de-AT" altLang="de-DE" sz="800" dirty="0"/>
              <a:t>Wichtiges Instrument der sozialen Marktwirtschaft in Österreich.</a:t>
            </a:r>
          </a:p>
          <a:p>
            <a:pPr eaLnBrk="1" hangingPunct="1"/>
            <a:endParaRPr lang="de-AT" altLang="de-DE" sz="800" dirty="0"/>
          </a:p>
          <a:p>
            <a:pPr eaLnBrk="1" hangingPunct="1"/>
            <a:r>
              <a:rPr lang="de-AT" altLang="de-DE" sz="800" dirty="0"/>
              <a:t>Ziel: Ausgleich der Interessen der Arbeitgeber/innen und Arbeitnehmer/innen.</a:t>
            </a:r>
          </a:p>
          <a:p>
            <a:pPr eaLnBrk="1" hangingPunct="1"/>
            <a:endParaRPr lang="de-AT" altLang="de-DE" sz="800" dirty="0"/>
          </a:p>
          <a:p>
            <a:pPr eaLnBrk="1" hangingPunct="1"/>
            <a:r>
              <a:rPr lang="de-AT" altLang="de-DE" sz="800" dirty="0"/>
              <a:t>Verhandlungen über z.B. Kollektiverträge, Mindestgehälter, Arbeitszeiten, etc. leisten einen wichtigen Beitrag zum sozialen Frieden in Österreich. </a:t>
            </a:r>
          </a:p>
          <a:p>
            <a:pPr eaLnBrk="1" hangingPunct="1"/>
            <a:endParaRPr lang="de-AT" altLang="de-DE" sz="800" dirty="0"/>
          </a:p>
          <a:p>
            <a:pPr eaLnBrk="1" hangingPunct="1"/>
            <a:r>
              <a:rPr lang="de-AT" altLang="de-DE" sz="800" b="1" dirty="0"/>
              <a:t>Umweltschutz</a:t>
            </a:r>
          </a:p>
          <a:p>
            <a:pPr eaLnBrk="1" hangingPunct="1"/>
            <a:endParaRPr lang="de-AT" altLang="de-DE" sz="800" b="1" dirty="0"/>
          </a:p>
          <a:p>
            <a:pPr eaLnBrk="1" hangingPunct="1"/>
            <a:r>
              <a:rPr lang="de-AT" altLang="de-DE" sz="800" dirty="0"/>
              <a:t>Erweiterung des Konzeptes der sozialen Marktwirtschaft seit den 1980er Jahren durch strenge Umweltschutzbestimmungen (Atomkraft, etc.)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839C984-6159-48EE-F481-02BDCFEA24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39752" y="6299928"/>
            <a:ext cx="1727423" cy="516797"/>
          </a:xfrm>
          <a:prstGeom prst="rect">
            <a:avLst/>
          </a:prstGeom>
          <a:ln>
            <a:solidFill>
              <a:schemeClr val="dk1"/>
            </a:solidFill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91FB9EB-ECEB-5218-8BEA-DE0FBD378A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1600" y="6146836"/>
            <a:ext cx="1296144" cy="665541"/>
          </a:xfrm>
          <a:prstGeom prst="rect">
            <a:avLst/>
          </a:prstGeom>
          <a:ln>
            <a:solidFill>
              <a:schemeClr val="dk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9" grpId="0"/>
      <p:bldP spid="14350" grpId="0"/>
      <p:bldP spid="14351" grpId="0"/>
      <p:bldP spid="41" grpId="0"/>
      <p:bldP spid="42" grpId="0"/>
      <p:bldP spid="52" grpId="0"/>
      <p:bldP spid="14360" grpId="0"/>
      <p:bldP spid="14361" grpId="0"/>
      <p:bldP spid="14362" grpId="0"/>
      <p:bldP spid="1436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feld 3">
            <a:extLst>
              <a:ext uri="{FF2B5EF4-FFF2-40B4-BE49-F238E27FC236}">
                <a16:creationId xmlns:a16="http://schemas.microsoft.com/office/drawing/2014/main" id="{09BF93D6-DFCD-D575-A470-802C6CA25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8" y="0"/>
            <a:ext cx="2541587" cy="322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500" b="1"/>
              <a:t>Introduction to Economics 1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D39A86C-1CD3-065C-5D9A-10A1AC7A27FC}"/>
              </a:ext>
            </a:extLst>
          </p:cNvPr>
          <p:cNvSpPr txBox="1"/>
          <p:nvPr/>
        </p:nvSpPr>
        <p:spPr>
          <a:xfrm>
            <a:off x="2555875" y="-1588"/>
            <a:ext cx="6588125" cy="3381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800" b="1" dirty="0">
                <a:latin typeface="+mj-lt"/>
                <a:ea typeface="+mn-ea"/>
              </a:rPr>
              <a:t>Learning </a:t>
            </a:r>
            <a:r>
              <a:rPr lang="de-AT" sz="800" b="1" dirty="0" err="1">
                <a:latin typeface="+mj-lt"/>
                <a:ea typeface="+mn-ea"/>
              </a:rPr>
              <a:t>goals</a:t>
            </a:r>
            <a:r>
              <a:rPr lang="de-AT" sz="800" b="1" dirty="0">
                <a:latin typeface="+mj-lt"/>
                <a:ea typeface="+mn-ea"/>
              </a:rPr>
              <a:t> &amp; </a:t>
            </a:r>
            <a:r>
              <a:rPr lang="de-AT" sz="800" b="1" dirty="0" err="1">
                <a:latin typeface="+mj-lt"/>
                <a:ea typeface="+mn-ea"/>
              </a:rPr>
              <a:t>competences</a:t>
            </a:r>
            <a:r>
              <a:rPr lang="de-AT" sz="800" dirty="0">
                <a:latin typeface="+mj-lt"/>
                <a:ea typeface="+mn-ea"/>
              </a:rPr>
              <a:t>: </a:t>
            </a:r>
            <a:r>
              <a:rPr lang="de-AT" sz="800" dirty="0" err="1">
                <a:latin typeface="+mj-lt"/>
                <a:ea typeface="+mn-ea"/>
              </a:rPr>
              <a:t>assess</a:t>
            </a:r>
            <a:r>
              <a:rPr lang="de-AT" sz="800" dirty="0">
                <a:latin typeface="+mj-lt"/>
                <a:ea typeface="+mn-ea"/>
              </a:rPr>
              <a:t> </a:t>
            </a:r>
            <a:r>
              <a:rPr lang="de-AT" sz="800" dirty="0" err="1">
                <a:latin typeface="+mj-lt"/>
                <a:ea typeface="+mn-ea"/>
              </a:rPr>
              <a:t>the</a:t>
            </a:r>
            <a:r>
              <a:rPr lang="de-AT" sz="800" dirty="0">
                <a:latin typeface="+mj-lt"/>
                <a:ea typeface="+mn-ea"/>
              </a:rPr>
              <a:t> </a:t>
            </a:r>
            <a:r>
              <a:rPr lang="de-AT" sz="800" dirty="0" err="1">
                <a:latin typeface="+mj-lt"/>
                <a:ea typeface="+mn-ea"/>
              </a:rPr>
              <a:t>importance</a:t>
            </a:r>
            <a:r>
              <a:rPr lang="de-AT" sz="800" dirty="0">
                <a:latin typeface="+mj-lt"/>
                <a:ea typeface="+mn-ea"/>
              </a:rPr>
              <a:t> </a:t>
            </a:r>
            <a:r>
              <a:rPr lang="de-AT" sz="800" dirty="0" err="1">
                <a:latin typeface="+mj-lt"/>
                <a:ea typeface="+mn-ea"/>
              </a:rPr>
              <a:t>of</a:t>
            </a:r>
            <a:r>
              <a:rPr lang="de-AT" sz="800" dirty="0">
                <a:latin typeface="+mj-lt"/>
                <a:ea typeface="+mn-ea"/>
              </a:rPr>
              <a:t> </a:t>
            </a:r>
            <a:r>
              <a:rPr lang="de-AT" sz="800" dirty="0" err="1">
                <a:latin typeface="+mj-lt"/>
                <a:ea typeface="+mn-ea"/>
              </a:rPr>
              <a:t>the</a:t>
            </a:r>
            <a:r>
              <a:rPr lang="de-AT" sz="800" dirty="0">
                <a:latin typeface="+mj-lt"/>
                <a:ea typeface="+mn-ea"/>
              </a:rPr>
              <a:t> </a:t>
            </a:r>
            <a:r>
              <a:rPr lang="de-AT" sz="800" dirty="0" err="1">
                <a:latin typeface="+mj-lt"/>
                <a:ea typeface="+mn-ea"/>
              </a:rPr>
              <a:t>economy</a:t>
            </a:r>
            <a:r>
              <a:rPr lang="de-AT" sz="800" dirty="0">
                <a:latin typeface="+mj-lt"/>
                <a:ea typeface="+mn-ea"/>
              </a:rPr>
              <a:t>, </a:t>
            </a:r>
            <a:r>
              <a:rPr lang="de-AT" sz="800" dirty="0" err="1">
                <a:latin typeface="+mj-lt"/>
                <a:ea typeface="+mn-ea"/>
              </a:rPr>
              <a:t>apply</a:t>
            </a:r>
            <a:r>
              <a:rPr lang="de-AT" sz="800" dirty="0">
                <a:latin typeface="+mj-lt"/>
                <a:ea typeface="+mn-ea"/>
              </a:rPr>
              <a:t> </a:t>
            </a:r>
            <a:r>
              <a:rPr lang="de-AT" sz="800" dirty="0" err="1">
                <a:latin typeface="+mj-lt"/>
                <a:ea typeface="+mn-ea"/>
              </a:rPr>
              <a:t>the</a:t>
            </a:r>
            <a:r>
              <a:rPr lang="de-AT" sz="800" dirty="0">
                <a:latin typeface="+mj-lt"/>
                <a:ea typeface="+mn-ea"/>
              </a:rPr>
              <a:t> </a:t>
            </a:r>
            <a:r>
              <a:rPr lang="de-AT" sz="800" dirty="0" err="1">
                <a:latin typeface="+mj-lt"/>
                <a:ea typeface="+mn-ea"/>
              </a:rPr>
              <a:t>following</a:t>
            </a:r>
            <a:r>
              <a:rPr lang="de-AT" sz="800" dirty="0">
                <a:latin typeface="+mj-lt"/>
                <a:ea typeface="+mn-ea"/>
              </a:rPr>
              <a:t> </a:t>
            </a:r>
            <a:r>
              <a:rPr lang="de-AT" sz="800" dirty="0" err="1">
                <a:latin typeface="+mj-lt"/>
                <a:ea typeface="+mn-ea"/>
              </a:rPr>
              <a:t>terms</a:t>
            </a:r>
            <a:r>
              <a:rPr lang="de-AT" sz="800" dirty="0">
                <a:latin typeface="+mj-lt"/>
                <a:ea typeface="+mn-ea"/>
              </a:rPr>
              <a:t> </a:t>
            </a:r>
            <a:r>
              <a:rPr lang="de-AT" sz="800" dirty="0" err="1">
                <a:latin typeface="+mj-lt"/>
                <a:ea typeface="+mn-ea"/>
              </a:rPr>
              <a:t>correctly</a:t>
            </a:r>
            <a:r>
              <a:rPr lang="de-AT" sz="800" dirty="0">
                <a:latin typeface="+mj-lt"/>
                <a:ea typeface="+mn-ea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800" dirty="0" err="1">
                <a:latin typeface="+mj-lt"/>
                <a:ea typeface="+mn-ea"/>
              </a:rPr>
              <a:t>needs</a:t>
            </a:r>
            <a:r>
              <a:rPr lang="de-AT" sz="800" dirty="0">
                <a:latin typeface="+mj-lt"/>
                <a:ea typeface="+mn-ea"/>
              </a:rPr>
              <a:t>, </a:t>
            </a:r>
            <a:r>
              <a:rPr lang="de-AT" sz="800" dirty="0" err="1">
                <a:latin typeface="+mj-lt"/>
                <a:ea typeface="+mn-ea"/>
              </a:rPr>
              <a:t>demand</a:t>
            </a:r>
            <a:r>
              <a:rPr lang="de-AT" sz="800" dirty="0">
                <a:latin typeface="+mj-lt"/>
                <a:ea typeface="+mn-ea"/>
              </a:rPr>
              <a:t>, </a:t>
            </a:r>
            <a:r>
              <a:rPr lang="de-AT" sz="800" dirty="0" err="1">
                <a:latin typeface="+mj-lt"/>
                <a:ea typeface="+mn-ea"/>
              </a:rPr>
              <a:t>resources</a:t>
            </a:r>
            <a:r>
              <a:rPr lang="de-AT" sz="800" dirty="0">
                <a:latin typeface="+mj-lt"/>
                <a:ea typeface="+mn-ea"/>
              </a:rPr>
              <a:t>, </a:t>
            </a:r>
            <a:r>
              <a:rPr lang="de-AT" sz="800" dirty="0" err="1">
                <a:latin typeface="+mj-lt"/>
                <a:ea typeface="+mn-ea"/>
              </a:rPr>
              <a:t>sustainability</a:t>
            </a:r>
            <a:r>
              <a:rPr lang="de-AT" sz="800" dirty="0">
                <a:latin typeface="+mj-lt"/>
                <a:ea typeface="+mn-ea"/>
              </a:rPr>
              <a:t>, </a:t>
            </a:r>
            <a:r>
              <a:rPr lang="de-AT" sz="800" dirty="0" err="1">
                <a:latin typeface="+mj-lt"/>
                <a:ea typeface="+mn-ea"/>
              </a:rPr>
              <a:t>economic</a:t>
            </a:r>
            <a:r>
              <a:rPr lang="de-AT" sz="800" dirty="0">
                <a:latin typeface="+mj-lt"/>
                <a:ea typeface="+mn-ea"/>
              </a:rPr>
              <a:t> </a:t>
            </a:r>
            <a:r>
              <a:rPr lang="de-AT" sz="800" dirty="0" err="1">
                <a:latin typeface="+mj-lt"/>
                <a:ea typeface="+mn-ea"/>
              </a:rPr>
              <a:t>principles</a:t>
            </a:r>
            <a:r>
              <a:rPr lang="de-AT" sz="800" dirty="0">
                <a:latin typeface="+mj-lt"/>
                <a:ea typeface="+mn-ea"/>
              </a:rPr>
              <a:t>, </a:t>
            </a:r>
            <a:r>
              <a:rPr lang="de-AT" sz="800" dirty="0" err="1">
                <a:latin typeface="+mj-lt"/>
                <a:ea typeface="+mn-ea"/>
              </a:rPr>
              <a:t>factors</a:t>
            </a:r>
            <a:r>
              <a:rPr lang="de-AT" sz="800" dirty="0">
                <a:latin typeface="+mj-lt"/>
                <a:ea typeface="+mn-ea"/>
              </a:rPr>
              <a:t> </a:t>
            </a:r>
            <a:r>
              <a:rPr lang="de-AT" sz="800" dirty="0" err="1">
                <a:latin typeface="+mj-lt"/>
                <a:ea typeface="+mn-ea"/>
              </a:rPr>
              <a:t>of</a:t>
            </a:r>
            <a:r>
              <a:rPr lang="de-AT" sz="800" dirty="0">
                <a:latin typeface="+mj-lt"/>
                <a:ea typeface="+mn-ea"/>
              </a:rPr>
              <a:t> </a:t>
            </a:r>
            <a:r>
              <a:rPr lang="de-AT" sz="800" dirty="0" err="1">
                <a:latin typeface="+mj-lt"/>
                <a:ea typeface="+mn-ea"/>
              </a:rPr>
              <a:t>produktion</a:t>
            </a:r>
            <a:r>
              <a:rPr lang="de-AT" sz="800" dirty="0">
                <a:latin typeface="+mj-lt"/>
                <a:ea typeface="+mn-ea"/>
              </a:rPr>
              <a:t>, </a:t>
            </a:r>
            <a:r>
              <a:rPr lang="de-AT" sz="800" dirty="0" err="1">
                <a:latin typeface="+mj-lt"/>
                <a:ea typeface="+mn-ea"/>
              </a:rPr>
              <a:t>division</a:t>
            </a:r>
            <a:r>
              <a:rPr lang="de-AT" sz="800" dirty="0">
                <a:latin typeface="+mj-lt"/>
                <a:ea typeface="+mn-ea"/>
              </a:rPr>
              <a:t> </a:t>
            </a:r>
            <a:r>
              <a:rPr lang="de-AT" sz="800" dirty="0" err="1">
                <a:latin typeface="+mj-lt"/>
                <a:ea typeface="+mn-ea"/>
              </a:rPr>
              <a:t>of</a:t>
            </a:r>
            <a:r>
              <a:rPr lang="de-AT" sz="800" dirty="0">
                <a:latin typeface="+mj-lt"/>
                <a:ea typeface="+mn-ea"/>
              </a:rPr>
              <a:t> </a:t>
            </a:r>
            <a:r>
              <a:rPr lang="de-AT" sz="800" dirty="0" err="1">
                <a:latin typeface="+mj-lt"/>
                <a:ea typeface="+mn-ea"/>
              </a:rPr>
              <a:t>labor</a:t>
            </a:r>
            <a:r>
              <a:rPr lang="de-AT" sz="800" dirty="0">
                <a:latin typeface="+mj-lt"/>
                <a:ea typeface="+mn-ea"/>
              </a:rPr>
              <a:t>, </a:t>
            </a:r>
            <a:r>
              <a:rPr lang="de-AT" sz="800" dirty="0" err="1">
                <a:latin typeface="+mj-lt"/>
                <a:ea typeface="+mn-ea"/>
              </a:rPr>
              <a:t>economic</a:t>
            </a:r>
            <a:r>
              <a:rPr lang="de-AT" sz="800" dirty="0">
                <a:latin typeface="+mj-lt"/>
                <a:ea typeface="+mn-ea"/>
              </a:rPr>
              <a:t> </a:t>
            </a:r>
            <a:r>
              <a:rPr lang="de-AT" sz="800" dirty="0" err="1">
                <a:latin typeface="+mj-lt"/>
                <a:ea typeface="+mn-ea"/>
              </a:rPr>
              <a:t>cycle</a:t>
            </a:r>
            <a:r>
              <a:rPr lang="de-AT" sz="800" dirty="0">
                <a:latin typeface="+mj-lt"/>
                <a:ea typeface="+mn-ea"/>
              </a:rPr>
              <a:t>, </a:t>
            </a:r>
            <a:r>
              <a:rPr lang="de-AT" sz="800" dirty="0" err="1">
                <a:latin typeface="+mj-lt"/>
                <a:ea typeface="+mn-ea"/>
              </a:rPr>
              <a:t>market</a:t>
            </a:r>
            <a:r>
              <a:rPr lang="de-AT" sz="800" dirty="0">
                <a:latin typeface="+mj-lt"/>
                <a:ea typeface="+mn-ea"/>
              </a:rPr>
              <a:t>, </a:t>
            </a:r>
            <a:r>
              <a:rPr lang="de-AT" sz="800" dirty="0" err="1">
                <a:latin typeface="+mj-lt"/>
                <a:ea typeface="+mn-ea"/>
              </a:rPr>
              <a:t>supply</a:t>
            </a:r>
            <a:r>
              <a:rPr lang="de-AT" sz="800" dirty="0">
                <a:latin typeface="+mj-lt"/>
                <a:ea typeface="+mn-ea"/>
              </a:rPr>
              <a:t>, </a:t>
            </a:r>
            <a:r>
              <a:rPr lang="de-AT" sz="800" dirty="0" err="1">
                <a:latin typeface="+mj-lt"/>
                <a:ea typeface="+mn-ea"/>
              </a:rPr>
              <a:t>demand</a:t>
            </a:r>
            <a:r>
              <a:rPr lang="de-AT" sz="800" dirty="0">
                <a:latin typeface="+mj-lt"/>
                <a:ea typeface="+mn-ea"/>
              </a:rPr>
              <a:t> </a:t>
            </a:r>
          </a:p>
        </p:txBody>
      </p:sp>
      <p:sp>
        <p:nvSpPr>
          <p:cNvPr id="13315" name="Textfeld 42">
            <a:extLst>
              <a:ext uri="{FF2B5EF4-FFF2-40B4-BE49-F238E27FC236}">
                <a16:creationId xmlns:a16="http://schemas.microsoft.com/office/drawing/2014/main" id="{2F894216-9F20-78BA-FBF9-B2229D920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3375"/>
            <a:ext cx="10429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1000" b="1"/>
              <a:t>Wants:</a:t>
            </a:r>
          </a:p>
          <a:p>
            <a:pPr eaLnBrk="1" hangingPunct="1"/>
            <a:r>
              <a:rPr lang="de-AT" altLang="de-DE" sz="800" b="1"/>
              <a:t>Needs </a:t>
            </a:r>
          </a:p>
          <a:p>
            <a:pPr eaLnBrk="1" hangingPunct="1"/>
            <a:r>
              <a:rPr lang="de-AT" altLang="de-DE" sz="800" b="1"/>
              <a:t>Demand</a:t>
            </a:r>
          </a:p>
          <a:p>
            <a:pPr eaLnBrk="1" hangingPunct="1"/>
            <a:endParaRPr lang="de-AT" altLang="de-DE" sz="1000" b="1"/>
          </a:p>
          <a:p>
            <a:pPr eaLnBrk="1" hangingPunct="1"/>
            <a:r>
              <a:rPr lang="de-AT" altLang="de-DE" sz="1000" b="1"/>
              <a:t>Resources</a:t>
            </a:r>
          </a:p>
          <a:p>
            <a:pPr eaLnBrk="1" hangingPunct="1"/>
            <a:endParaRPr lang="de-AT" altLang="de-DE" sz="1000" b="1"/>
          </a:p>
          <a:p>
            <a:pPr eaLnBrk="1" hangingPunct="1"/>
            <a:r>
              <a:rPr lang="de-AT" altLang="de-DE" sz="1000" b="1"/>
              <a:t>Sustainability</a:t>
            </a:r>
          </a:p>
          <a:p>
            <a:pPr eaLnBrk="1" hangingPunct="1"/>
            <a:endParaRPr lang="de-AT" altLang="de-DE" sz="1000" b="1"/>
          </a:p>
          <a:p>
            <a:pPr eaLnBrk="1" hangingPunct="1"/>
            <a:r>
              <a:rPr lang="de-AT" altLang="de-DE" sz="800"/>
              <a:t>Economic princples</a:t>
            </a:r>
          </a:p>
          <a:p>
            <a:pPr eaLnBrk="1" hangingPunct="1"/>
            <a:endParaRPr lang="de-AT" altLang="de-DE" sz="800" b="1"/>
          </a:p>
          <a:p>
            <a:pPr eaLnBrk="1" hangingPunct="1"/>
            <a:r>
              <a:rPr lang="de-AT" altLang="de-DE" sz="800"/>
              <a:t>Factors of production</a:t>
            </a:r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3456967C-96A3-8CA9-EC5B-572397223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333375"/>
            <a:ext cx="8027987" cy="2159000"/>
          </a:xfrm>
          <a:prstGeom prst="rect">
            <a:avLst/>
          </a:prstGeom>
          <a:noFill/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de-DE" altLang="de-DE" sz="1800">
              <a:solidFill>
                <a:srgbClr val="FFFFFF"/>
              </a:solidFill>
            </a:endParaRPr>
          </a:p>
        </p:txBody>
      </p:sp>
      <p:sp>
        <p:nvSpPr>
          <p:cNvPr id="13317" name="Textfeld 74">
            <a:extLst>
              <a:ext uri="{FF2B5EF4-FFF2-40B4-BE49-F238E27FC236}">
                <a16:creationId xmlns:a16="http://schemas.microsoft.com/office/drawing/2014/main" id="{B8AD44AF-ABC9-1765-300C-6CF7377F1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73463"/>
            <a:ext cx="10429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1000" b="1"/>
              <a:t>Division of Labor</a:t>
            </a:r>
          </a:p>
          <a:p>
            <a:pPr eaLnBrk="1" hangingPunct="1"/>
            <a:r>
              <a:rPr lang="de-AT" altLang="de-DE" sz="800"/>
              <a:t>Types</a:t>
            </a:r>
          </a:p>
          <a:p>
            <a:pPr eaLnBrk="1" hangingPunct="1"/>
            <a:r>
              <a:rPr lang="de-AT" altLang="de-DE" sz="800"/>
              <a:t>Economic sectors</a:t>
            </a:r>
          </a:p>
          <a:p>
            <a:pPr eaLnBrk="1" hangingPunct="1"/>
            <a:r>
              <a:rPr lang="de-AT" altLang="de-DE" sz="800"/>
              <a:t>+advantages</a:t>
            </a:r>
          </a:p>
          <a:p>
            <a:pPr eaLnBrk="1" hangingPunct="1"/>
            <a:r>
              <a:rPr lang="de-AT" altLang="de-DE" sz="800"/>
              <a:t>- disadvantages</a:t>
            </a:r>
          </a:p>
        </p:txBody>
      </p:sp>
      <p:sp>
        <p:nvSpPr>
          <p:cNvPr id="79" name="Rechteck 78">
            <a:extLst>
              <a:ext uri="{FF2B5EF4-FFF2-40B4-BE49-F238E27FC236}">
                <a16:creationId xmlns:a16="http://schemas.microsoft.com/office/drawing/2014/main" id="{A0DC87B5-DA19-AE03-9633-A234F4E2F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2492375"/>
            <a:ext cx="4140200" cy="1944688"/>
          </a:xfrm>
          <a:prstGeom prst="rect">
            <a:avLst/>
          </a:prstGeom>
          <a:noFill/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de-DE" altLang="de-DE" sz="1800">
              <a:solidFill>
                <a:srgbClr val="FFFFFF"/>
              </a:solidFill>
            </a:endParaRPr>
          </a:p>
        </p:txBody>
      </p:sp>
      <p:sp>
        <p:nvSpPr>
          <p:cNvPr id="13319" name="Textfeld 80">
            <a:extLst>
              <a:ext uri="{FF2B5EF4-FFF2-40B4-BE49-F238E27FC236}">
                <a16:creationId xmlns:a16="http://schemas.microsoft.com/office/drawing/2014/main" id="{29A48F36-3AC8-1F34-8C25-408F33F1A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00663"/>
            <a:ext cx="1258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1000" b="1"/>
              <a:t>Money &amp; Buying power</a:t>
            </a:r>
          </a:p>
        </p:txBody>
      </p:sp>
      <p:sp>
        <p:nvSpPr>
          <p:cNvPr id="82" name="Rechteck 81">
            <a:extLst>
              <a:ext uri="{FF2B5EF4-FFF2-40B4-BE49-F238E27FC236}">
                <a16:creationId xmlns:a16="http://schemas.microsoft.com/office/drawing/2014/main" id="{5D771287-FCDB-CEC8-4E05-3043807F2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4437063"/>
            <a:ext cx="3995737" cy="2409825"/>
          </a:xfrm>
          <a:prstGeom prst="rect">
            <a:avLst/>
          </a:prstGeom>
          <a:noFill/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de-DE" altLang="de-DE" sz="1800">
              <a:solidFill>
                <a:srgbClr val="FFFFFF"/>
              </a:solidFill>
            </a:endParaRPr>
          </a:p>
        </p:txBody>
      </p:sp>
      <p:sp>
        <p:nvSpPr>
          <p:cNvPr id="13321" name="Textfeld 82">
            <a:extLst>
              <a:ext uri="{FF2B5EF4-FFF2-40B4-BE49-F238E27FC236}">
                <a16:creationId xmlns:a16="http://schemas.microsoft.com/office/drawing/2014/main" id="{F8664065-5FB2-F83E-1BED-1D7EE31C6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05488"/>
            <a:ext cx="11160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/>
              <a:t>Functions of money</a:t>
            </a:r>
          </a:p>
          <a:p>
            <a:pPr eaLnBrk="1" hangingPunct="1"/>
            <a:endParaRPr lang="de-AT" altLang="de-DE" sz="800"/>
          </a:p>
          <a:p>
            <a:pPr eaLnBrk="1" hangingPunct="1"/>
            <a:r>
              <a:rPr lang="de-AT" altLang="de-DE" sz="800"/>
              <a:t>Changes of value</a:t>
            </a:r>
          </a:p>
          <a:p>
            <a:pPr eaLnBrk="1" hangingPunct="1"/>
            <a:r>
              <a:rPr lang="de-AT" altLang="de-DE" sz="800"/>
              <a:t>Inlfation</a:t>
            </a:r>
          </a:p>
          <a:p>
            <a:pPr eaLnBrk="1" hangingPunct="1"/>
            <a:r>
              <a:rPr lang="de-AT" altLang="de-DE" sz="800"/>
              <a:t>Deflation</a:t>
            </a:r>
          </a:p>
          <a:p>
            <a:pPr eaLnBrk="1" hangingPunct="1"/>
            <a:endParaRPr lang="de-AT" altLang="de-DE" sz="800"/>
          </a:p>
          <a:p>
            <a:pPr eaLnBrk="1" hangingPunct="1"/>
            <a:r>
              <a:rPr lang="de-AT" altLang="de-DE" sz="800"/>
              <a:t>Exchange rates</a:t>
            </a:r>
          </a:p>
        </p:txBody>
      </p:sp>
      <p:sp>
        <p:nvSpPr>
          <p:cNvPr id="13322" name="Textfeld 83">
            <a:extLst>
              <a:ext uri="{FF2B5EF4-FFF2-40B4-BE49-F238E27FC236}">
                <a16:creationId xmlns:a16="http://schemas.microsoft.com/office/drawing/2014/main" id="{0F7C10AE-6A12-95D2-4B78-1B8D20648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81525"/>
            <a:ext cx="10429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1000" b="1"/>
              <a:t>Markets</a:t>
            </a:r>
          </a:p>
          <a:p>
            <a:pPr eaLnBrk="1" hangingPunct="1"/>
            <a:r>
              <a:rPr lang="de-AT" altLang="de-DE" sz="800"/>
              <a:t>Supply &amp; </a:t>
            </a:r>
          </a:p>
          <a:p>
            <a:pPr eaLnBrk="1" hangingPunct="1"/>
            <a:r>
              <a:rPr lang="de-AT" altLang="de-DE" sz="800"/>
              <a:t>Demand</a:t>
            </a:r>
          </a:p>
          <a:p>
            <a:pPr eaLnBrk="1" hangingPunct="1"/>
            <a:r>
              <a:rPr lang="de-AT" altLang="de-DE" sz="800"/>
              <a:t>Price</a:t>
            </a:r>
          </a:p>
        </p:txBody>
      </p:sp>
      <p:sp>
        <p:nvSpPr>
          <p:cNvPr id="85" name="Rechteck 84">
            <a:extLst>
              <a:ext uri="{FF2B5EF4-FFF2-40B4-BE49-F238E27FC236}">
                <a16:creationId xmlns:a16="http://schemas.microsoft.com/office/drawing/2014/main" id="{3B004D63-2C62-E7D0-0F43-9F1D08B66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4437063"/>
            <a:ext cx="4032250" cy="2420937"/>
          </a:xfrm>
          <a:prstGeom prst="rect">
            <a:avLst/>
          </a:prstGeom>
          <a:noFill/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de-DE" altLang="de-DE" sz="1800">
              <a:solidFill>
                <a:srgbClr val="FFFFFF"/>
              </a:solidFill>
            </a:endParaRPr>
          </a:p>
        </p:txBody>
      </p:sp>
      <p:sp>
        <p:nvSpPr>
          <p:cNvPr id="13325" name="Textfeld 87">
            <a:extLst>
              <a:ext uri="{FF2B5EF4-FFF2-40B4-BE49-F238E27FC236}">
                <a16:creationId xmlns:a16="http://schemas.microsoft.com/office/drawing/2014/main" id="{FEFE1B6E-06C7-A855-7243-CD741D342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348329"/>
            <a:ext cx="2346324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 dirty="0" err="1"/>
              <a:t>Wants</a:t>
            </a:r>
            <a:r>
              <a:rPr lang="de-AT" altLang="de-DE" sz="800" b="1" dirty="0"/>
              <a:t>: </a:t>
            </a:r>
            <a:r>
              <a:rPr lang="de-AT" altLang="de-DE" sz="800" dirty="0"/>
              <a:t>nice </a:t>
            </a:r>
            <a:r>
              <a:rPr lang="de-AT" altLang="de-DE" sz="800" dirty="0" err="1"/>
              <a:t>to</a:t>
            </a:r>
            <a:r>
              <a:rPr lang="de-AT" altLang="de-DE" sz="800" dirty="0"/>
              <a:t> </a:t>
            </a:r>
            <a:r>
              <a:rPr lang="de-AT" altLang="de-DE" sz="800" dirty="0" err="1"/>
              <a:t>have</a:t>
            </a:r>
            <a:endParaRPr lang="de-AT" altLang="de-DE" sz="800" dirty="0"/>
          </a:p>
          <a:p>
            <a:pPr eaLnBrk="1" hangingPunct="1"/>
            <a:r>
              <a:rPr lang="de-AT" altLang="de-DE" sz="800" b="1" dirty="0"/>
              <a:t>Needs: </a:t>
            </a:r>
            <a:r>
              <a:rPr lang="de-AT" altLang="de-DE" sz="800" dirty="0" err="1"/>
              <a:t>are</a:t>
            </a:r>
            <a:r>
              <a:rPr lang="de-AT" altLang="de-DE" sz="800" dirty="0"/>
              <a:t> </a:t>
            </a:r>
            <a:r>
              <a:rPr lang="de-AT" altLang="de-DE" sz="800" dirty="0" err="1"/>
              <a:t>needed</a:t>
            </a:r>
            <a:r>
              <a:rPr lang="de-AT" altLang="de-DE" sz="800" dirty="0"/>
              <a:t> </a:t>
            </a:r>
            <a:r>
              <a:rPr lang="de-AT" altLang="de-DE" sz="800" dirty="0" err="1"/>
              <a:t>to</a:t>
            </a:r>
            <a:r>
              <a:rPr lang="de-AT" altLang="de-DE" sz="800" dirty="0"/>
              <a:t> </a:t>
            </a:r>
            <a:r>
              <a:rPr lang="de-AT" altLang="de-DE" sz="800" dirty="0" err="1"/>
              <a:t>survive</a:t>
            </a:r>
            <a:endParaRPr lang="de-AT" altLang="de-DE" sz="800" b="1" dirty="0"/>
          </a:p>
          <a:p>
            <a:pPr eaLnBrk="1" hangingPunct="1"/>
            <a:endParaRPr lang="de-AT" altLang="de-DE" sz="800" b="1" dirty="0"/>
          </a:p>
          <a:p>
            <a:pPr eaLnBrk="1" hangingPunct="1"/>
            <a:r>
              <a:rPr lang="de-AT" altLang="de-DE" sz="800" b="1" dirty="0" err="1"/>
              <a:t>Wants</a:t>
            </a:r>
            <a:r>
              <a:rPr lang="de-AT" altLang="de-DE" sz="800" b="1" dirty="0"/>
              <a:t> &amp; Human </a:t>
            </a:r>
            <a:r>
              <a:rPr lang="de-AT" altLang="de-DE" sz="800" b="1" dirty="0" err="1"/>
              <a:t>needs</a:t>
            </a:r>
            <a:r>
              <a:rPr lang="de-AT" altLang="de-DE" sz="800" b="1" dirty="0"/>
              <a:t> </a:t>
            </a:r>
            <a:r>
              <a:rPr lang="de-AT" altLang="de-DE" sz="800" b="1" dirty="0" err="1"/>
              <a:t>seem</a:t>
            </a:r>
            <a:r>
              <a:rPr lang="de-AT" altLang="de-DE" sz="800" b="1" dirty="0"/>
              <a:t> </a:t>
            </a:r>
            <a:r>
              <a:rPr lang="de-AT" altLang="de-DE" sz="800" b="1" dirty="0" err="1"/>
              <a:t>to</a:t>
            </a:r>
            <a:r>
              <a:rPr lang="de-AT" altLang="de-DE" sz="800" b="1" dirty="0"/>
              <a:t> </a:t>
            </a:r>
            <a:r>
              <a:rPr lang="de-AT" altLang="de-DE" sz="800" b="1" dirty="0" err="1"/>
              <a:t>be</a:t>
            </a:r>
            <a:r>
              <a:rPr lang="de-AT" altLang="de-DE" sz="800" b="1" dirty="0"/>
              <a:t> </a:t>
            </a:r>
            <a:r>
              <a:rPr lang="de-AT" altLang="de-DE" sz="800" b="1" dirty="0" err="1"/>
              <a:t>endless</a:t>
            </a:r>
            <a:r>
              <a:rPr lang="de-AT" altLang="de-DE" sz="800" b="1" dirty="0"/>
              <a:t> </a:t>
            </a:r>
          </a:p>
          <a:p>
            <a:pPr eaLnBrk="1" hangingPunct="1"/>
            <a:endParaRPr lang="de-AT" altLang="de-DE" sz="800" b="1" dirty="0"/>
          </a:p>
          <a:p>
            <a:pPr eaLnBrk="1" hangingPunct="1"/>
            <a:r>
              <a:rPr lang="de-AT" altLang="de-DE" sz="800" dirty="0"/>
              <a:t>Abraham Maslow (US </a:t>
            </a:r>
            <a:r>
              <a:rPr lang="de-AT" altLang="de-DE" sz="800" dirty="0" err="1"/>
              <a:t>psychologist</a:t>
            </a:r>
            <a:r>
              <a:rPr lang="de-AT" altLang="de-DE" sz="800" dirty="0"/>
              <a:t> 1950‘s) </a:t>
            </a:r>
            <a:r>
              <a:rPr lang="de-AT" altLang="de-DE" sz="800" dirty="0" err="1"/>
              <a:t>has</a:t>
            </a:r>
            <a:r>
              <a:rPr lang="de-AT" altLang="de-DE" sz="800" dirty="0"/>
              <a:t> </a:t>
            </a:r>
            <a:r>
              <a:rPr lang="de-AT" altLang="de-DE" sz="800" dirty="0" err="1"/>
              <a:t>grouped</a:t>
            </a:r>
            <a:r>
              <a:rPr lang="de-AT" altLang="de-DE" sz="800" dirty="0"/>
              <a:t> all human </a:t>
            </a:r>
            <a:r>
              <a:rPr lang="de-AT" altLang="de-DE" sz="800" dirty="0" err="1"/>
              <a:t>needs</a:t>
            </a:r>
            <a:r>
              <a:rPr lang="de-AT" altLang="de-DE" sz="800" dirty="0"/>
              <a:t> </a:t>
            </a:r>
            <a:r>
              <a:rPr lang="de-AT" altLang="de-DE" sz="800" dirty="0" err="1"/>
              <a:t>according</a:t>
            </a:r>
            <a:r>
              <a:rPr lang="de-AT" altLang="de-DE" sz="800" dirty="0"/>
              <a:t> </a:t>
            </a:r>
            <a:r>
              <a:rPr lang="de-AT" altLang="de-DE" sz="800" dirty="0" err="1"/>
              <a:t>to</a:t>
            </a:r>
            <a:r>
              <a:rPr lang="de-AT" altLang="de-DE" sz="800" dirty="0"/>
              <a:t> </a:t>
            </a:r>
            <a:r>
              <a:rPr lang="de-AT" altLang="de-DE" sz="800" dirty="0" err="1"/>
              <a:t>their</a:t>
            </a:r>
            <a:r>
              <a:rPr lang="de-AT" altLang="de-DE" sz="800" dirty="0"/>
              <a:t> </a:t>
            </a:r>
            <a:r>
              <a:rPr lang="de-AT" altLang="de-DE" sz="800" dirty="0" err="1"/>
              <a:t>urgency</a:t>
            </a:r>
            <a:r>
              <a:rPr lang="de-AT" altLang="de-DE" sz="800" dirty="0"/>
              <a:t>:</a:t>
            </a:r>
          </a:p>
          <a:p>
            <a:pPr eaLnBrk="1" hangingPunct="1"/>
            <a:endParaRPr lang="de-AT" altLang="de-DE" sz="800" dirty="0"/>
          </a:p>
          <a:p>
            <a:pPr eaLnBrk="1" hangingPunct="1"/>
            <a:r>
              <a:rPr lang="de-AT" altLang="de-DE" sz="800" dirty="0"/>
              <a:t>5) Self-</a:t>
            </a:r>
            <a:r>
              <a:rPr lang="de-AT" altLang="de-DE" sz="800" dirty="0" err="1"/>
              <a:t>Actualization</a:t>
            </a:r>
            <a:r>
              <a:rPr lang="de-AT" altLang="de-DE" sz="800" dirty="0"/>
              <a:t>: </a:t>
            </a:r>
            <a:r>
              <a:rPr lang="de-AT" altLang="de-DE" sz="800" dirty="0" err="1"/>
              <a:t>Moralty</a:t>
            </a:r>
            <a:r>
              <a:rPr lang="de-AT" altLang="de-DE" sz="800" dirty="0"/>
              <a:t>, </a:t>
            </a:r>
            <a:r>
              <a:rPr lang="de-AT" altLang="de-DE" sz="800" dirty="0" err="1"/>
              <a:t>Cretaivity</a:t>
            </a:r>
            <a:endParaRPr lang="de-AT" altLang="de-DE" sz="800" dirty="0"/>
          </a:p>
          <a:p>
            <a:pPr eaLnBrk="1" hangingPunct="1"/>
            <a:r>
              <a:rPr lang="de-AT" altLang="de-DE" sz="800" dirty="0"/>
              <a:t>4) </a:t>
            </a:r>
            <a:r>
              <a:rPr lang="de-AT" altLang="de-DE" sz="800" dirty="0" err="1"/>
              <a:t>Esteem</a:t>
            </a:r>
            <a:r>
              <a:rPr lang="de-AT" altLang="de-DE" sz="800" dirty="0"/>
              <a:t> Needs: Independence</a:t>
            </a:r>
          </a:p>
          <a:p>
            <a:pPr eaLnBrk="1" hangingPunct="1"/>
            <a:r>
              <a:rPr lang="de-AT" altLang="de-DE" sz="800" dirty="0"/>
              <a:t>3) Love / </a:t>
            </a:r>
            <a:r>
              <a:rPr lang="de-AT" altLang="de-DE" sz="800" dirty="0" err="1"/>
              <a:t>Belonging</a:t>
            </a:r>
            <a:r>
              <a:rPr lang="de-AT" altLang="de-DE" sz="800" dirty="0"/>
              <a:t> Needs: Friends</a:t>
            </a:r>
          </a:p>
          <a:p>
            <a:pPr eaLnBrk="1" hangingPunct="1"/>
            <a:r>
              <a:rPr lang="de-AT" altLang="de-DE" sz="800" dirty="0"/>
              <a:t>2) </a:t>
            </a:r>
            <a:r>
              <a:rPr lang="de-AT" altLang="de-DE" sz="800" dirty="0" err="1"/>
              <a:t>Safety</a:t>
            </a:r>
            <a:r>
              <a:rPr lang="de-AT" altLang="de-DE" sz="800" dirty="0"/>
              <a:t> Needs: Security, Health</a:t>
            </a:r>
          </a:p>
          <a:p>
            <a:pPr eaLnBrk="1" hangingPunct="1"/>
            <a:r>
              <a:rPr lang="de-AT" altLang="de-DE" sz="800" dirty="0"/>
              <a:t>1) Physiological Needs: </a:t>
            </a:r>
            <a:r>
              <a:rPr lang="de-AT" altLang="de-DE" sz="800" dirty="0" err="1"/>
              <a:t>Water</a:t>
            </a:r>
            <a:r>
              <a:rPr lang="de-AT" altLang="de-DE" sz="800" dirty="0"/>
              <a:t>, Food, Sleep</a:t>
            </a:r>
          </a:p>
          <a:p>
            <a:pPr eaLnBrk="1" hangingPunct="1"/>
            <a:endParaRPr lang="de-AT" altLang="de-DE" sz="800" dirty="0"/>
          </a:p>
          <a:p>
            <a:pPr eaLnBrk="1" hangingPunct="1"/>
            <a:r>
              <a:rPr lang="de-AT" altLang="de-DE" sz="800" dirty="0"/>
              <a:t>Demand: </a:t>
            </a:r>
            <a:r>
              <a:rPr lang="de-AT" altLang="de-DE" sz="800" dirty="0" err="1"/>
              <a:t>everything</a:t>
            </a:r>
            <a:r>
              <a:rPr lang="de-AT" altLang="de-DE" sz="800" dirty="0"/>
              <a:t> </a:t>
            </a:r>
            <a:r>
              <a:rPr lang="de-AT" altLang="de-DE" sz="800" dirty="0" err="1"/>
              <a:t>for</a:t>
            </a:r>
            <a:r>
              <a:rPr lang="de-AT" altLang="de-DE" sz="800" dirty="0"/>
              <a:t> </a:t>
            </a:r>
            <a:r>
              <a:rPr lang="de-AT" altLang="de-DE" sz="800" dirty="0" err="1"/>
              <a:t>what</a:t>
            </a:r>
            <a:r>
              <a:rPr lang="de-AT" altLang="de-DE" sz="800" dirty="0"/>
              <a:t> </a:t>
            </a:r>
            <a:r>
              <a:rPr lang="de-AT" altLang="de-DE" sz="800" dirty="0" err="1"/>
              <a:t>customers</a:t>
            </a:r>
            <a:r>
              <a:rPr lang="de-AT" altLang="de-DE" sz="800" dirty="0"/>
              <a:t> </a:t>
            </a:r>
            <a:r>
              <a:rPr lang="de-AT" altLang="de-DE" sz="800" dirty="0" err="1"/>
              <a:t>have</a:t>
            </a:r>
            <a:r>
              <a:rPr lang="de-AT" altLang="de-DE" sz="800" dirty="0"/>
              <a:t> </a:t>
            </a:r>
            <a:r>
              <a:rPr lang="de-AT" altLang="de-DE" sz="800" dirty="0" err="1"/>
              <a:t>the</a:t>
            </a:r>
            <a:r>
              <a:rPr lang="de-AT" altLang="de-DE" sz="800" dirty="0"/>
              <a:t> </a:t>
            </a:r>
            <a:r>
              <a:rPr lang="de-AT" altLang="de-DE" sz="800" dirty="0" err="1"/>
              <a:t>buying</a:t>
            </a:r>
            <a:r>
              <a:rPr lang="de-AT" altLang="de-DE" sz="800" dirty="0"/>
              <a:t> power</a:t>
            </a:r>
          </a:p>
        </p:txBody>
      </p:sp>
      <p:sp>
        <p:nvSpPr>
          <p:cNvPr id="13326" name="Textfeld 88">
            <a:extLst>
              <a:ext uri="{FF2B5EF4-FFF2-40B4-BE49-F238E27FC236}">
                <a16:creationId xmlns:a16="http://schemas.microsoft.com/office/drawing/2014/main" id="{ED947CF0-95ED-63B1-ECE6-94C679D77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333375"/>
            <a:ext cx="3529013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 dirty="0"/>
              <a:t>Resources </a:t>
            </a:r>
            <a:r>
              <a:rPr lang="de-AT" altLang="de-DE" sz="800" b="1" dirty="0" err="1"/>
              <a:t>are</a:t>
            </a:r>
            <a:r>
              <a:rPr lang="de-AT" altLang="de-DE" sz="800" b="1" dirty="0"/>
              <a:t> </a:t>
            </a:r>
            <a:r>
              <a:rPr lang="de-AT" altLang="de-DE" sz="800" b="1" dirty="0" err="1"/>
              <a:t>scarce</a:t>
            </a:r>
            <a:r>
              <a:rPr lang="de-AT" altLang="de-DE" sz="800" b="1" dirty="0"/>
              <a:t>: </a:t>
            </a:r>
            <a:r>
              <a:rPr lang="de-AT" altLang="de-DE" sz="800" dirty="0"/>
              <a:t>(</a:t>
            </a:r>
            <a:r>
              <a:rPr lang="de-AT" altLang="de-DE" sz="800" dirty="0" err="1"/>
              <a:t>We</a:t>
            </a:r>
            <a:r>
              <a:rPr lang="de-AT" altLang="de-DE" sz="800" dirty="0"/>
              <a:t> </a:t>
            </a:r>
            <a:r>
              <a:rPr lang="de-AT" altLang="de-DE" sz="800" dirty="0" err="1"/>
              <a:t>have</a:t>
            </a:r>
            <a:r>
              <a:rPr lang="de-AT" altLang="de-DE" sz="800" dirty="0"/>
              <a:t> </a:t>
            </a:r>
            <a:r>
              <a:rPr lang="de-AT" altLang="de-DE" sz="800" dirty="0" err="1"/>
              <a:t>only</a:t>
            </a:r>
            <a:r>
              <a:rPr lang="de-AT" altLang="de-DE" sz="800" dirty="0"/>
              <a:t> 1 planet)</a:t>
            </a:r>
          </a:p>
          <a:p>
            <a:pPr eaLnBrk="1" hangingPunct="1"/>
            <a:r>
              <a:rPr lang="de-AT" altLang="de-DE" sz="800" dirty="0"/>
              <a:t>So </a:t>
            </a:r>
            <a:r>
              <a:rPr lang="de-AT" altLang="de-DE" sz="800" dirty="0" err="1"/>
              <a:t>we</a:t>
            </a:r>
            <a:r>
              <a:rPr lang="de-AT" altLang="de-DE" sz="800" dirty="0"/>
              <a:t> </a:t>
            </a:r>
            <a:r>
              <a:rPr lang="de-AT" altLang="de-DE" sz="800" dirty="0" err="1"/>
              <a:t>have</a:t>
            </a:r>
            <a:r>
              <a:rPr lang="de-AT" altLang="de-DE" sz="800" dirty="0"/>
              <a:t> </a:t>
            </a:r>
            <a:r>
              <a:rPr lang="de-AT" altLang="de-DE" sz="800" dirty="0" err="1"/>
              <a:t>to</a:t>
            </a:r>
            <a:r>
              <a:rPr lang="de-AT" altLang="de-DE" sz="800" dirty="0"/>
              <a:t> </a:t>
            </a:r>
            <a:r>
              <a:rPr lang="de-AT" altLang="de-DE" sz="800" dirty="0" err="1"/>
              <a:t>take</a:t>
            </a:r>
            <a:r>
              <a:rPr lang="de-AT" altLang="de-DE" sz="800" dirty="0"/>
              <a:t> care </a:t>
            </a:r>
            <a:r>
              <a:rPr lang="de-AT" altLang="de-DE" sz="800" dirty="0" err="1"/>
              <a:t>for</a:t>
            </a:r>
            <a:r>
              <a:rPr lang="de-AT" altLang="de-DE" sz="800" dirty="0"/>
              <a:t> </a:t>
            </a:r>
            <a:r>
              <a:rPr lang="de-AT" altLang="de-DE" sz="800" dirty="0" err="1"/>
              <a:t>our</a:t>
            </a:r>
            <a:r>
              <a:rPr lang="de-AT" altLang="de-DE" sz="800" dirty="0"/>
              <a:t> planet and live </a:t>
            </a:r>
            <a:r>
              <a:rPr lang="de-AT" altLang="de-DE" sz="800" dirty="0" err="1"/>
              <a:t>sustanable</a:t>
            </a:r>
            <a:r>
              <a:rPr lang="de-AT" altLang="de-DE" sz="800" dirty="0"/>
              <a:t>.</a:t>
            </a:r>
          </a:p>
          <a:p>
            <a:pPr eaLnBrk="1" hangingPunct="1"/>
            <a:r>
              <a:rPr lang="de-AT" altLang="de-DE" sz="800" dirty="0" err="1"/>
              <a:t>Sustainability</a:t>
            </a:r>
            <a:r>
              <a:rPr lang="de-AT" altLang="de-DE" sz="800" dirty="0"/>
              <a:t>: </a:t>
            </a:r>
          </a:p>
          <a:p>
            <a:pPr eaLnBrk="1" hangingPunct="1"/>
            <a:endParaRPr lang="de-AT" altLang="de-DE" sz="800" dirty="0"/>
          </a:p>
          <a:p>
            <a:pPr eaLnBrk="1" hangingPunct="1"/>
            <a:r>
              <a:rPr lang="de-AT" altLang="de-DE" sz="800" dirty="0"/>
              <a:t>Resources </a:t>
            </a:r>
            <a:r>
              <a:rPr lang="de-AT" altLang="de-DE" sz="800" dirty="0" err="1"/>
              <a:t>are</a:t>
            </a:r>
            <a:r>
              <a:rPr lang="de-AT" altLang="de-DE" sz="800" dirty="0"/>
              <a:t> </a:t>
            </a:r>
            <a:r>
              <a:rPr lang="de-AT" altLang="de-DE" sz="800" dirty="0" err="1"/>
              <a:t>used</a:t>
            </a:r>
            <a:r>
              <a:rPr lang="de-AT" altLang="de-DE" sz="800" dirty="0"/>
              <a:t> </a:t>
            </a:r>
            <a:r>
              <a:rPr lang="de-AT" altLang="de-DE" sz="800" dirty="0" err="1"/>
              <a:t>to</a:t>
            </a:r>
            <a:r>
              <a:rPr lang="de-AT" altLang="de-DE" sz="800" dirty="0"/>
              <a:t> </a:t>
            </a:r>
            <a:r>
              <a:rPr lang="de-AT" altLang="de-DE" sz="800" dirty="0" err="1"/>
              <a:t>produce</a:t>
            </a:r>
            <a:r>
              <a:rPr lang="de-AT" altLang="de-DE" sz="800" dirty="0"/>
              <a:t> </a:t>
            </a:r>
            <a:r>
              <a:rPr lang="de-AT" altLang="de-DE" sz="800" dirty="0" err="1"/>
              <a:t>goods</a:t>
            </a:r>
            <a:r>
              <a:rPr lang="de-AT" altLang="de-DE" sz="800" dirty="0"/>
              <a:t>. The </a:t>
            </a:r>
            <a:r>
              <a:rPr lang="de-AT" altLang="de-DE" sz="800" dirty="0" err="1"/>
              <a:t>sake</a:t>
            </a:r>
            <a:r>
              <a:rPr lang="de-AT" altLang="de-DE" sz="800" dirty="0"/>
              <a:t> </a:t>
            </a:r>
            <a:r>
              <a:rPr lang="de-AT" altLang="de-DE" sz="800" dirty="0" err="1"/>
              <a:t>of</a:t>
            </a:r>
            <a:r>
              <a:rPr lang="de-AT" altLang="de-DE" sz="800" dirty="0"/>
              <a:t> </a:t>
            </a:r>
            <a:r>
              <a:rPr lang="de-AT" altLang="de-DE" sz="800" dirty="0" err="1"/>
              <a:t>goods</a:t>
            </a:r>
            <a:r>
              <a:rPr lang="de-AT" altLang="de-DE" sz="800" dirty="0"/>
              <a:t> </a:t>
            </a:r>
            <a:r>
              <a:rPr lang="de-AT" altLang="de-DE" sz="800" dirty="0" err="1"/>
              <a:t>is</a:t>
            </a:r>
            <a:endParaRPr lang="de-AT" altLang="de-DE" sz="800" dirty="0"/>
          </a:p>
          <a:p>
            <a:pPr eaLnBrk="1" hangingPunct="1"/>
            <a:r>
              <a:rPr lang="de-AT" altLang="de-DE" sz="800" dirty="0" err="1"/>
              <a:t>to</a:t>
            </a:r>
            <a:r>
              <a:rPr lang="de-AT" altLang="de-DE" sz="800" dirty="0"/>
              <a:t> </a:t>
            </a:r>
            <a:r>
              <a:rPr lang="de-AT" altLang="de-DE" sz="800" dirty="0" err="1"/>
              <a:t>feed</a:t>
            </a:r>
            <a:r>
              <a:rPr lang="de-AT" altLang="de-DE" sz="800" dirty="0"/>
              <a:t> </a:t>
            </a:r>
            <a:r>
              <a:rPr lang="de-AT" altLang="de-DE" sz="800" dirty="0" err="1"/>
              <a:t>our</a:t>
            </a:r>
            <a:r>
              <a:rPr lang="de-AT" altLang="de-DE" sz="800" dirty="0"/>
              <a:t> </a:t>
            </a:r>
            <a:r>
              <a:rPr lang="de-AT" altLang="de-DE" sz="800" dirty="0" err="1"/>
              <a:t>needs</a:t>
            </a:r>
            <a:r>
              <a:rPr lang="de-AT" altLang="de-DE" sz="800" dirty="0"/>
              <a:t>.</a:t>
            </a:r>
          </a:p>
          <a:p>
            <a:pPr eaLnBrk="1" hangingPunct="1"/>
            <a:endParaRPr lang="de-AT" altLang="de-DE" sz="800" dirty="0"/>
          </a:p>
          <a:p>
            <a:pPr eaLnBrk="1" hangingPunct="1"/>
            <a:r>
              <a:rPr lang="de-AT" altLang="de-DE" sz="800" dirty="0" err="1"/>
              <a:t>Because</a:t>
            </a:r>
            <a:r>
              <a:rPr lang="de-AT" altLang="de-DE" sz="800" dirty="0"/>
              <a:t> </a:t>
            </a:r>
            <a:r>
              <a:rPr lang="de-AT" altLang="de-DE" sz="800" dirty="0" err="1"/>
              <a:t>of</a:t>
            </a:r>
            <a:r>
              <a:rPr lang="de-AT" altLang="de-DE" sz="800" dirty="0"/>
              <a:t> </a:t>
            </a:r>
            <a:r>
              <a:rPr lang="de-AT" altLang="de-DE" sz="800" dirty="0" err="1"/>
              <a:t>scarcity</a:t>
            </a:r>
            <a:r>
              <a:rPr lang="de-AT" altLang="de-DE" sz="800" dirty="0"/>
              <a:t> </a:t>
            </a:r>
            <a:r>
              <a:rPr lang="de-AT" altLang="de-DE" sz="800" dirty="0" err="1"/>
              <a:t>of</a:t>
            </a:r>
            <a:r>
              <a:rPr lang="de-AT" altLang="de-DE" sz="800" dirty="0"/>
              <a:t> </a:t>
            </a:r>
            <a:r>
              <a:rPr lang="de-AT" altLang="de-DE" sz="800" dirty="0" err="1"/>
              <a:t>resources</a:t>
            </a:r>
            <a:r>
              <a:rPr lang="de-AT" altLang="de-DE" sz="800" dirty="0"/>
              <a:t> </a:t>
            </a:r>
            <a:r>
              <a:rPr lang="de-AT" altLang="de-DE" sz="800" dirty="0" err="1"/>
              <a:t>decisions</a:t>
            </a:r>
            <a:r>
              <a:rPr lang="de-AT" altLang="de-DE" sz="800" dirty="0"/>
              <a:t> </a:t>
            </a:r>
            <a:r>
              <a:rPr lang="de-AT" altLang="de-DE" sz="800" dirty="0" err="1"/>
              <a:t>mus</a:t>
            </a:r>
            <a:r>
              <a:rPr lang="de-AT" altLang="de-DE" sz="800" dirty="0"/>
              <a:t> </a:t>
            </a:r>
            <a:r>
              <a:rPr lang="de-AT" altLang="de-DE" sz="800" dirty="0" err="1"/>
              <a:t>be</a:t>
            </a:r>
            <a:r>
              <a:rPr lang="de-AT" altLang="de-DE" sz="800" dirty="0"/>
              <a:t> </a:t>
            </a:r>
            <a:r>
              <a:rPr lang="de-AT" altLang="de-DE" sz="800" dirty="0" err="1"/>
              <a:t>made</a:t>
            </a:r>
            <a:r>
              <a:rPr lang="de-AT" altLang="de-DE" sz="800" dirty="0"/>
              <a:t>.</a:t>
            </a:r>
          </a:p>
          <a:p>
            <a:pPr eaLnBrk="1" hangingPunct="1"/>
            <a:r>
              <a:rPr lang="de-AT" altLang="de-DE" sz="800" dirty="0"/>
              <a:t>2 </a:t>
            </a:r>
            <a:r>
              <a:rPr lang="de-AT" altLang="de-DE" sz="800" dirty="0" err="1"/>
              <a:t>principles</a:t>
            </a:r>
            <a:r>
              <a:rPr lang="de-AT" altLang="de-DE" sz="800" dirty="0"/>
              <a:t> </a:t>
            </a:r>
            <a:r>
              <a:rPr lang="de-AT" altLang="de-DE" sz="800" dirty="0" err="1"/>
              <a:t>apply</a:t>
            </a:r>
            <a:r>
              <a:rPr lang="de-AT" altLang="de-DE" sz="800" dirty="0"/>
              <a:t>:</a:t>
            </a:r>
          </a:p>
          <a:p>
            <a:pPr eaLnBrk="1" hangingPunct="1"/>
            <a:endParaRPr lang="de-AT" altLang="de-DE" sz="800" dirty="0"/>
          </a:p>
          <a:p>
            <a:pPr eaLnBrk="1" hangingPunct="1"/>
            <a:r>
              <a:rPr lang="de-AT" altLang="de-DE" sz="800" dirty="0"/>
              <a:t>Minimum </a:t>
            </a:r>
            <a:r>
              <a:rPr lang="de-AT" altLang="de-DE" sz="800" dirty="0" err="1"/>
              <a:t>Principle</a:t>
            </a:r>
            <a:r>
              <a:rPr lang="de-AT" altLang="de-DE" sz="800" dirty="0"/>
              <a:t>: </a:t>
            </a:r>
            <a:r>
              <a:rPr lang="de-AT" altLang="de-DE" sz="800" dirty="0" err="1"/>
              <a:t>to</a:t>
            </a:r>
            <a:r>
              <a:rPr lang="de-AT" altLang="de-DE" sz="800" dirty="0"/>
              <a:t> </a:t>
            </a:r>
            <a:r>
              <a:rPr lang="de-AT" altLang="de-DE" sz="800" dirty="0" err="1"/>
              <a:t>reach</a:t>
            </a:r>
            <a:r>
              <a:rPr lang="de-AT" altLang="de-DE" sz="800" dirty="0"/>
              <a:t> a </a:t>
            </a:r>
            <a:r>
              <a:rPr lang="de-AT" altLang="de-DE" sz="800" dirty="0" err="1"/>
              <a:t>given</a:t>
            </a:r>
            <a:r>
              <a:rPr lang="de-AT" altLang="de-DE" sz="800" dirty="0"/>
              <a:t> </a:t>
            </a:r>
            <a:r>
              <a:rPr lang="de-AT" altLang="de-DE" sz="800" dirty="0" err="1"/>
              <a:t>goal</a:t>
            </a:r>
            <a:r>
              <a:rPr lang="de-AT" altLang="de-DE" sz="800" dirty="0"/>
              <a:t> </a:t>
            </a:r>
            <a:r>
              <a:rPr lang="de-AT" altLang="de-DE" sz="800" dirty="0" err="1"/>
              <a:t>with</a:t>
            </a:r>
            <a:r>
              <a:rPr lang="de-AT" altLang="de-DE" sz="800" dirty="0"/>
              <a:t> </a:t>
            </a:r>
            <a:r>
              <a:rPr lang="de-AT" altLang="de-DE" sz="800" dirty="0" err="1"/>
              <a:t>the</a:t>
            </a:r>
            <a:r>
              <a:rPr lang="de-AT" altLang="de-DE" sz="800" dirty="0"/>
              <a:t> </a:t>
            </a:r>
            <a:r>
              <a:rPr lang="de-AT" altLang="de-DE" sz="800" dirty="0" err="1"/>
              <a:t>minimum</a:t>
            </a:r>
            <a:r>
              <a:rPr lang="de-AT" altLang="de-DE" sz="800" dirty="0"/>
              <a:t> </a:t>
            </a:r>
            <a:r>
              <a:rPr lang="de-AT" altLang="de-DE" sz="800" dirty="0" err="1"/>
              <a:t>input</a:t>
            </a:r>
            <a:r>
              <a:rPr lang="de-AT" altLang="de-DE" sz="800" dirty="0"/>
              <a:t> possible</a:t>
            </a:r>
          </a:p>
          <a:p>
            <a:pPr eaLnBrk="1" hangingPunct="1"/>
            <a:r>
              <a:rPr lang="de-AT" altLang="de-DE" sz="800" dirty="0"/>
              <a:t>Maximum </a:t>
            </a:r>
            <a:r>
              <a:rPr lang="de-AT" altLang="de-DE" sz="800" dirty="0" err="1"/>
              <a:t>Principle</a:t>
            </a:r>
            <a:r>
              <a:rPr lang="de-AT" altLang="de-DE" sz="800" dirty="0"/>
              <a:t>: </a:t>
            </a:r>
            <a:r>
              <a:rPr lang="de-AT" altLang="de-DE" sz="800" dirty="0" err="1"/>
              <a:t>to</a:t>
            </a:r>
            <a:r>
              <a:rPr lang="de-AT" altLang="de-DE" sz="800" dirty="0"/>
              <a:t> </a:t>
            </a:r>
            <a:r>
              <a:rPr lang="de-AT" altLang="de-DE" sz="800" dirty="0" err="1"/>
              <a:t>reach</a:t>
            </a:r>
            <a:r>
              <a:rPr lang="de-AT" altLang="de-DE" sz="800" dirty="0"/>
              <a:t> a maximum </a:t>
            </a:r>
            <a:r>
              <a:rPr lang="de-AT" altLang="de-DE" sz="800" dirty="0" err="1"/>
              <a:t>of</a:t>
            </a:r>
            <a:r>
              <a:rPr lang="de-AT" altLang="de-DE" sz="800" dirty="0"/>
              <a:t> </a:t>
            </a:r>
            <a:r>
              <a:rPr lang="de-AT" altLang="de-DE" sz="800" dirty="0" err="1"/>
              <a:t>output</a:t>
            </a:r>
            <a:r>
              <a:rPr lang="de-AT" altLang="de-DE" sz="800" dirty="0"/>
              <a:t> </a:t>
            </a:r>
            <a:r>
              <a:rPr lang="de-AT" altLang="de-DE" sz="800" dirty="0" err="1"/>
              <a:t>with</a:t>
            </a:r>
            <a:r>
              <a:rPr lang="de-AT" altLang="de-DE" sz="800" dirty="0"/>
              <a:t> a </a:t>
            </a:r>
            <a:r>
              <a:rPr lang="de-AT" altLang="de-DE" sz="800" dirty="0" err="1"/>
              <a:t>given</a:t>
            </a:r>
            <a:r>
              <a:rPr lang="de-AT" altLang="de-DE" sz="800" dirty="0"/>
              <a:t> </a:t>
            </a:r>
            <a:r>
              <a:rPr lang="de-AT" altLang="de-DE" sz="800" dirty="0" err="1"/>
              <a:t>input</a:t>
            </a:r>
            <a:endParaRPr lang="de-AT" altLang="de-DE" sz="800" dirty="0"/>
          </a:p>
          <a:p>
            <a:pPr eaLnBrk="1" hangingPunct="1"/>
            <a:endParaRPr lang="de-AT" altLang="de-DE" sz="800" dirty="0"/>
          </a:p>
          <a:p>
            <a:pPr eaLnBrk="1" hangingPunct="1"/>
            <a:r>
              <a:rPr lang="de-AT" altLang="de-DE" sz="800" b="1" dirty="0"/>
              <a:t>Economics </a:t>
            </a:r>
            <a:r>
              <a:rPr lang="de-AT" altLang="de-DE" sz="800" b="1" dirty="0" err="1"/>
              <a:t>basically</a:t>
            </a:r>
            <a:r>
              <a:rPr lang="de-AT" altLang="de-DE" sz="800" b="1" dirty="0"/>
              <a:t> </a:t>
            </a:r>
            <a:r>
              <a:rPr lang="de-AT" altLang="de-DE" sz="800" b="1" dirty="0" err="1"/>
              <a:t>deals</a:t>
            </a:r>
            <a:r>
              <a:rPr lang="de-AT" altLang="de-DE" sz="800" b="1" dirty="0"/>
              <a:t> </a:t>
            </a:r>
            <a:r>
              <a:rPr lang="de-AT" altLang="de-DE" sz="800" b="1" dirty="0" err="1"/>
              <a:t>with</a:t>
            </a:r>
            <a:r>
              <a:rPr lang="de-AT" altLang="de-DE" sz="800" b="1" dirty="0"/>
              <a:t> </a:t>
            </a:r>
            <a:r>
              <a:rPr lang="de-AT" altLang="de-DE" sz="800" b="1" dirty="0" err="1"/>
              <a:t>scarcity</a:t>
            </a:r>
            <a:r>
              <a:rPr lang="de-AT" altLang="de-DE" sz="800" b="1" dirty="0"/>
              <a:t> and </a:t>
            </a:r>
            <a:r>
              <a:rPr lang="de-AT" altLang="de-DE" sz="800" b="1" dirty="0" err="1"/>
              <a:t>decision</a:t>
            </a:r>
            <a:r>
              <a:rPr lang="de-AT" altLang="de-DE" sz="800" b="1" dirty="0"/>
              <a:t> </a:t>
            </a:r>
            <a:r>
              <a:rPr lang="de-AT" altLang="de-DE" sz="800" b="1" dirty="0" err="1"/>
              <a:t>making</a:t>
            </a:r>
            <a:r>
              <a:rPr lang="de-AT" altLang="de-DE" sz="800" b="1" dirty="0"/>
              <a:t>, </a:t>
            </a:r>
            <a:r>
              <a:rPr lang="de-AT" altLang="de-DE" sz="800" b="1" dirty="0" err="1"/>
              <a:t>how</a:t>
            </a:r>
            <a:r>
              <a:rPr lang="de-AT" altLang="de-DE" sz="800" b="1" dirty="0"/>
              <a:t> </a:t>
            </a:r>
            <a:r>
              <a:rPr lang="de-AT" altLang="de-DE" sz="800" b="1" dirty="0" err="1"/>
              <a:t>to</a:t>
            </a:r>
            <a:r>
              <a:rPr lang="de-AT" altLang="de-DE" sz="800" b="1" dirty="0"/>
              <a:t> </a:t>
            </a:r>
            <a:r>
              <a:rPr lang="de-AT" altLang="de-DE" sz="800" b="1" dirty="0" err="1"/>
              <a:t>share</a:t>
            </a:r>
            <a:r>
              <a:rPr lang="de-AT" altLang="de-DE" sz="800" b="1" dirty="0"/>
              <a:t> </a:t>
            </a:r>
            <a:r>
              <a:rPr lang="de-AT" altLang="de-DE" sz="800" b="1" dirty="0" err="1"/>
              <a:t>the</a:t>
            </a:r>
            <a:r>
              <a:rPr lang="de-AT" altLang="de-DE" sz="800" b="1" dirty="0"/>
              <a:t> </a:t>
            </a:r>
            <a:r>
              <a:rPr lang="de-AT" altLang="de-DE" sz="800" b="1" dirty="0" err="1"/>
              <a:t>scarce</a:t>
            </a:r>
            <a:r>
              <a:rPr lang="de-AT" altLang="de-DE" sz="800" b="1" dirty="0"/>
              <a:t> </a:t>
            </a:r>
            <a:r>
              <a:rPr lang="de-AT" altLang="de-DE" sz="800" b="1" dirty="0" err="1"/>
              <a:t>resources</a:t>
            </a:r>
            <a:r>
              <a:rPr lang="de-AT" altLang="de-DE" sz="800" b="1" dirty="0"/>
              <a:t>.</a:t>
            </a:r>
            <a:endParaRPr lang="de-AT" altLang="de-DE" sz="800" dirty="0"/>
          </a:p>
          <a:p>
            <a:pPr eaLnBrk="1" hangingPunct="1"/>
            <a:r>
              <a:rPr lang="de-AT" altLang="de-DE" sz="800" dirty="0"/>
              <a:t>Traditional </a:t>
            </a:r>
            <a:r>
              <a:rPr lang="de-AT" altLang="de-DE" sz="800" dirty="0" err="1"/>
              <a:t>factors</a:t>
            </a:r>
            <a:r>
              <a:rPr lang="de-AT" altLang="de-DE" sz="800" dirty="0"/>
              <a:t> </a:t>
            </a:r>
            <a:r>
              <a:rPr lang="de-AT" altLang="de-DE" sz="800" dirty="0" err="1"/>
              <a:t>of</a:t>
            </a:r>
            <a:r>
              <a:rPr lang="de-AT" altLang="de-DE" sz="800" dirty="0"/>
              <a:t> </a:t>
            </a:r>
            <a:r>
              <a:rPr lang="de-AT" altLang="de-DE" sz="800" dirty="0" err="1"/>
              <a:t>production</a:t>
            </a:r>
            <a:r>
              <a:rPr lang="de-AT" altLang="de-DE" sz="800" dirty="0"/>
              <a:t>: </a:t>
            </a:r>
            <a:r>
              <a:rPr lang="de-AT" altLang="de-DE" sz="800" dirty="0" err="1"/>
              <a:t>earth</a:t>
            </a:r>
            <a:r>
              <a:rPr lang="de-AT" altLang="de-DE" sz="800" dirty="0"/>
              <a:t>, </a:t>
            </a:r>
            <a:r>
              <a:rPr lang="de-AT" altLang="de-DE" sz="800" dirty="0" err="1"/>
              <a:t>labor</a:t>
            </a:r>
            <a:r>
              <a:rPr lang="de-AT" altLang="de-DE" sz="800" dirty="0"/>
              <a:t>, </a:t>
            </a:r>
            <a:r>
              <a:rPr lang="de-AT" altLang="de-DE" sz="800" dirty="0" err="1"/>
              <a:t>capital</a:t>
            </a:r>
            <a:r>
              <a:rPr lang="de-AT" altLang="de-DE" sz="800" dirty="0"/>
              <a:t> </a:t>
            </a:r>
          </a:p>
          <a:p>
            <a:pPr eaLnBrk="1" hangingPunct="1"/>
            <a:r>
              <a:rPr lang="de-AT" altLang="de-DE" sz="800" dirty="0"/>
              <a:t>Modern </a:t>
            </a:r>
            <a:r>
              <a:rPr lang="de-AT" altLang="de-DE" sz="800" dirty="0" err="1"/>
              <a:t>factors</a:t>
            </a:r>
            <a:r>
              <a:rPr lang="de-AT" altLang="de-DE" sz="800" dirty="0"/>
              <a:t> </a:t>
            </a:r>
            <a:r>
              <a:rPr lang="de-AT" altLang="de-DE" sz="800" dirty="0" err="1"/>
              <a:t>of</a:t>
            </a:r>
            <a:r>
              <a:rPr lang="de-AT" altLang="de-DE" sz="800" dirty="0"/>
              <a:t> </a:t>
            </a:r>
            <a:r>
              <a:rPr lang="de-AT" altLang="de-DE" sz="800" dirty="0" err="1"/>
              <a:t>production</a:t>
            </a:r>
            <a:r>
              <a:rPr lang="de-AT" altLang="de-DE" sz="800" dirty="0"/>
              <a:t>: </a:t>
            </a:r>
            <a:r>
              <a:rPr lang="de-AT" altLang="de-DE" sz="800" dirty="0" err="1"/>
              <a:t>information</a:t>
            </a:r>
            <a:r>
              <a:rPr lang="de-AT" altLang="de-DE" sz="800" dirty="0"/>
              <a:t> &amp; </a:t>
            </a:r>
            <a:r>
              <a:rPr lang="de-AT" altLang="de-DE" sz="800" dirty="0" err="1"/>
              <a:t>innovation</a:t>
            </a:r>
            <a:endParaRPr lang="de-AT" altLang="de-DE" sz="800" dirty="0"/>
          </a:p>
        </p:txBody>
      </p:sp>
      <p:sp>
        <p:nvSpPr>
          <p:cNvPr id="13327" name="Textfeld 22">
            <a:extLst>
              <a:ext uri="{FF2B5EF4-FFF2-40B4-BE49-F238E27FC236}">
                <a16:creationId xmlns:a16="http://schemas.microsoft.com/office/drawing/2014/main" id="{B138C10A-FAE1-6DB2-321C-7237F1765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2636838"/>
            <a:ext cx="284321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/>
              <a:t>&gt; Types of division of labor</a:t>
            </a:r>
          </a:p>
          <a:p>
            <a:pPr eaLnBrk="1" hangingPunct="1"/>
            <a:r>
              <a:rPr lang="de-AT" altLang="de-DE" sz="800"/>
              <a:t>1) Within an enterprise: different departments (marketing, ...)</a:t>
            </a:r>
          </a:p>
          <a:p>
            <a:pPr eaLnBrk="1" hangingPunct="1"/>
            <a:r>
              <a:rPr lang="de-AT" altLang="de-DE" sz="800"/>
              <a:t>2) Regional division of labor: Wine &amp; fruits  (Wachau valley)</a:t>
            </a:r>
          </a:p>
          <a:p>
            <a:pPr eaLnBrk="1" hangingPunct="1"/>
            <a:r>
              <a:rPr lang="de-AT" altLang="de-DE" sz="800"/>
              <a:t>3) International division of labor &gt; Globalization (China)</a:t>
            </a:r>
          </a:p>
          <a:p>
            <a:pPr eaLnBrk="1" hangingPunct="1"/>
            <a:r>
              <a:rPr lang="de-AT" altLang="de-DE" sz="800"/>
              <a:t>4) Economic sectors within one Country: Primary, (agriculture) Secondary (Industry) and Tertiary (Retail &amp; Services) sectors of an economy</a:t>
            </a:r>
          </a:p>
          <a:p>
            <a:pPr eaLnBrk="1" hangingPunct="1"/>
            <a:endParaRPr lang="de-AT" altLang="de-DE" sz="800"/>
          </a:p>
          <a:p>
            <a:pPr eaLnBrk="1" hangingPunct="1"/>
            <a:r>
              <a:rPr lang="de-AT" altLang="de-DE" sz="800" b="1"/>
              <a:t>&gt; Mindmap on division of labor on a sandwich</a:t>
            </a:r>
          </a:p>
          <a:p>
            <a:pPr eaLnBrk="1" hangingPunct="1"/>
            <a:r>
              <a:rPr lang="de-AT" altLang="de-DE" sz="800"/>
              <a:t>We can trace back a sandwich from a supermarket, back to the industry back to agriculture.</a:t>
            </a:r>
          </a:p>
          <a:p>
            <a:pPr eaLnBrk="1" hangingPunct="1"/>
            <a:endParaRPr lang="de-AT" altLang="de-DE" sz="800"/>
          </a:p>
          <a:p>
            <a:pPr eaLnBrk="1" hangingPunct="1"/>
            <a:r>
              <a:rPr lang="de-AT" altLang="de-DE" sz="800"/>
              <a:t>+ Advantages: higher productivity per worker, </a:t>
            </a:r>
          </a:p>
          <a:p>
            <a:pPr eaLnBrk="1" hangingPunct="1"/>
            <a:r>
              <a:rPr lang="de-AT" altLang="de-DE" sz="800"/>
              <a:t>- Disadvantages: potential unemployment, 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0D924446-9D35-6CA1-58B9-038C1B3DA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2492375"/>
            <a:ext cx="3887787" cy="1944688"/>
          </a:xfrm>
          <a:prstGeom prst="rect">
            <a:avLst/>
          </a:prstGeom>
          <a:noFill/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de-DE" altLang="de-DE" sz="1800">
              <a:solidFill>
                <a:srgbClr val="FFFFFF"/>
              </a:solidFill>
            </a:endParaRPr>
          </a:p>
        </p:txBody>
      </p:sp>
      <p:sp>
        <p:nvSpPr>
          <p:cNvPr id="13329" name="Textfeld 26">
            <a:extLst>
              <a:ext uri="{FF2B5EF4-FFF2-40B4-BE49-F238E27FC236}">
                <a16:creationId xmlns:a16="http://schemas.microsoft.com/office/drawing/2014/main" id="{37F0CBB3-4C62-AD46-D039-30456E981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2565400"/>
            <a:ext cx="35290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/>
              <a:t>The Circular Flow Model of a Market Economy:</a:t>
            </a:r>
            <a:endParaRPr lang="de-AT" altLang="de-DE" sz="800"/>
          </a:p>
        </p:txBody>
      </p:sp>
      <p:sp>
        <p:nvSpPr>
          <p:cNvPr id="2" name="Textfeld 28">
            <a:extLst>
              <a:ext uri="{FF2B5EF4-FFF2-40B4-BE49-F238E27FC236}">
                <a16:creationId xmlns:a16="http://schemas.microsoft.com/office/drawing/2014/main" id="{0E319427-A265-F38B-E974-55CEF7BDA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65400"/>
            <a:ext cx="8699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1000" b="1"/>
              <a:t>Economic </a:t>
            </a:r>
          </a:p>
          <a:p>
            <a:pPr eaLnBrk="1" hangingPunct="1"/>
            <a:r>
              <a:rPr lang="de-AT" altLang="de-DE" sz="1000" b="1"/>
              <a:t>Circle</a:t>
            </a:r>
          </a:p>
          <a:p>
            <a:pPr eaLnBrk="1" hangingPunct="1"/>
            <a:r>
              <a:rPr lang="de-AT" altLang="de-DE" sz="800"/>
              <a:t>Money Circle</a:t>
            </a:r>
          </a:p>
          <a:p>
            <a:pPr eaLnBrk="1" hangingPunct="1"/>
            <a:r>
              <a:rPr lang="de-AT" altLang="de-DE" sz="800"/>
              <a:t>Circle of goods and services</a:t>
            </a:r>
          </a:p>
        </p:txBody>
      </p:sp>
      <p:sp>
        <p:nvSpPr>
          <p:cNvPr id="13333" name="Textfeld 31">
            <a:extLst>
              <a:ext uri="{FF2B5EF4-FFF2-40B4-BE49-F238E27FC236}">
                <a16:creationId xmlns:a16="http://schemas.microsoft.com/office/drawing/2014/main" id="{2B3898EB-CBFE-4A47-6221-80A2A7C8D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4300" y="4427538"/>
            <a:ext cx="394970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/>
              <a:t>Money, everything you can use for payments</a:t>
            </a:r>
          </a:p>
          <a:p>
            <a:pPr eaLnBrk="1" hangingPunct="1"/>
            <a:r>
              <a:rPr lang="de-AT" altLang="de-DE" sz="800" b="1"/>
              <a:t>Functions of money</a:t>
            </a:r>
          </a:p>
          <a:p>
            <a:pPr eaLnBrk="1" hangingPunct="1"/>
            <a:r>
              <a:rPr lang="de-AT" altLang="de-DE" sz="800"/>
              <a:t>Means of exchange (instead of barter trade)</a:t>
            </a:r>
          </a:p>
          <a:p>
            <a:pPr eaLnBrk="1" hangingPunct="1"/>
            <a:r>
              <a:rPr lang="de-AT" altLang="de-DE" sz="800"/>
              <a:t>Preserves value</a:t>
            </a:r>
          </a:p>
          <a:p>
            <a:pPr eaLnBrk="1" hangingPunct="1"/>
            <a:r>
              <a:rPr lang="de-AT" altLang="de-DE" sz="800"/>
              <a:t>Calculation: 1€+2€=3€</a:t>
            </a:r>
          </a:p>
          <a:p>
            <a:pPr eaLnBrk="1" hangingPunct="1"/>
            <a:r>
              <a:rPr lang="de-AT" altLang="de-DE" sz="800"/>
              <a:t>Financing, you can ask your bank for a loan</a:t>
            </a:r>
          </a:p>
          <a:p>
            <a:pPr eaLnBrk="1" hangingPunct="1"/>
            <a:endParaRPr lang="de-AT" altLang="de-DE" sz="800" b="1"/>
          </a:p>
          <a:p>
            <a:pPr eaLnBrk="1" hangingPunct="1"/>
            <a:r>
              <a:rPr lang="de-AT" altLang="de-DE" sz="800" b="1"/>
              <a:t>Value of money can change</a:t>
            </a:r>
          </a:p>
          <a:p>
            <a:pPr eaLnBrk="1" hangingPunct="1">
              <a:buFontTx/>
              <a:buAutoNum type="arabicParenR"/>
            </a:pPr>
            <a:r>
              <a:rPr lang="de-AT" altLang="de-DE" sz="800" b="1"/>
              <a:t>Inflation &amp; Deflation</a:t>
            </a:r>
          </a:p>
          <a:p>
            <a:pPr eaLnBrk="1" hangingPunct="1"/>
            <a:r>
              <a:rPr lang="de-AT" altLang="de-DE" sz="800"/>
              <a:t>Inflation: level of prices rises (money loses value) </a:t>
            </a:r>
          </a:p>
          <a:p>
            <a:pPr eaLnBrk="1" hangingPunct="1"/>
            <a:r>
              <a:rPr lang="de-AT" altLang="de-DE" sz="800"/>
              <a:t>   </a:t>
            </a:r>
            <a:r>
              <a:rPr lang="de-AT" altLang="de-DE" sz="600"/>
              <a:t>Picture: Hyperinflation in Germany 1923</a:t>
            </a:r>
          </a:p>
          <a:p>
            <a:pPr eaLnBrk="1" hangingPunct="1"/>
            <a:r>
              <a:rPr lang="de-AT" altLang="de-DE" sz="800"/>
              <a:t>Deflation: level of prices decreases (money gains value)</a:t>
            </a:r>
          </a:p>
          <a:p>
            <a:pPr eaLnBrk="1" hangingPunct="1"/>
            <a:r>
              <a:rPr lang="de-AT" altLang="de-DE" sz="800"/>
              <a:t>Both inflation and deflation are a problem:According to the European Central Bank (ECB)</a:t>
            </a:r>
          </a:p>
          <a:p>
            <a:pPr eaLnBrk="1" hangingPunct="1"/>
            <a:r>
              <a:rPr lang="de-AT" altLang="de-DE" sz="800"/>
              <a:t>is a maximum of 2% inflation</a:t>
            </a:r>
          </a:p>
          <a:p>
            <a:pPr eaLnBrk="1" hangingPunct="1"/>
            <a:r>
              <a:rPr lang="de-AT" altLang="de-DE" sz="800" b="1"/>
              <a:t>2) Exchange rates (Sep. 2017): 1€ = 1,2 US$</a:t>
            </a:r>
          </a:p>
          <a:p>
            <a:pPr eaLnBrk="1" hangingPunct="1"/>
            <a:r>
              <a:rPr lang="de-AT" altLang="de-DE" sz="800"/>
              <a:t>High rate of exchange (e.g. 1€ 2US$) good for Europeans traveling to US and for imports</a:t>
            </a:r>
          </a:p>
          <a:p>
            <a:pPr eaLnBrk="1" hangingPunct="1"/>
            <a:r>
              <a:rPr lang="de-AT" altLang="de-DE" sz="800"/>
              <a:t>  because you get more US$ per €.</a:t>
            </a:r>
          </a:p>
          <a:p>
            <a:pPr eaLnBrk="1" hangingPunct="1"/>
            <a:r>
              <a:rPr lang="de-AT" altLang="de-DE" sz="800"/>
              <a:t>Low rate of exchange (e.g. 1€ = 1 US$) good for Americans traveling to Europe &amp; exports</a:t>
            </a:r>
          </a:p>
          <a:p>
            <a:pPr eaLnBrk="1" hangingPunct="1"/>
            <a:r>
              <a:rPr lang="de-AT" altLang="de-DE" sz="800"/>
              <a:t>  because Americans get more € per US$.</a:t>
            </a:r>
          </a:p>
        </p:txBody>
      </p:sp>
      <p:pic>
        <p:nvPicPr>
          <p:cNvPr id="13334" name="Bild 8">
            <a:extLst>
              <a:ext uri="{FF2B5EF4-FFF2-40B4-BE49-F238E27FC236}">
                <a16:creationId xmlns:a16="http://schemas.microsoft.com/office/drawing/2014/main" id="{084FCA89-16C6-8B9B-BB30-A51D878BD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0" y="5013325"/>
            <a:ext cx="1147763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feld 35">
            <a:extLst>
              <a:ext uri="{FF2B5EF4-FFF2-40B4-BE49-F238E27FC236}">
                <a16:creationId xmlns:a16="http://schemas.microsoft.com/office/drawing/2014/main" id="{FF597D09-A3F5-0131-E78F-D58531A52829}"/>
              </a:ext>
            </a:extLst>
          </p:cNvPr>
          <p:cNvSpPr txBox="1"/>
          <p:nvPr/>
        </p:nvSpPr>
        <p:spPr>
          <a:xfrm>
            <a:off x="3203575" y="2565400"/>
            <a:ext cx="1800225" cy="18161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171450" indent="-1714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de-AT" altLang="de-DE" sz="800"/>
              <a:t>Households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de-AT" altLang="de-DE" sz="800"/>
              <a:t>Firms </a:t>
            </a:r>
          </a:p>
          <a:p>
            <a:pPr eaLnBrk="1" hangingPunct="1"/>
            <a:r>
              <a:rPr lang="de-AT" altLang="de-DE" sz="800"/>
              <a:t>Firms supply goods and services to feed consumers‘ needs</a:t>
            </a:r>
          </a:p>
          <a:p>
            <a:pPr eaLnBrk="1" hangingPunct="1"/>
            <a:r>
              <a:rPr lang="de-AT" altLang="de-DE" sz="800"/>
              <a:t>HH pay for those ($ or €)</a:t>
            </a:r>
          </a:p>
          <a:p>
            <a:pPr eaLnBrk="1" hangingPunct="1"/>
            <a:endParaRPr lang="de-AT" altLang="de-DE" sz="800"/>
          </a:p>
          <a:p>
            <a:pPr eaLnBrk="1" hangingPunct="1"/>
            <a:r>
              <a:rPr lang="de-AT" altLang="de-DE" sz="800"/>
              <a:t>HH provide e.g. Labor to firms. </a:t>
            </a:r>
          </a:p>
          <a:p>
            <a:pPr eaLnBrk="1" hangingPunct="1"/>
            <a:r>
              <a:rPr lang="de-AT" altLang="de-DE" sz="800"/>
              <a:t>Firms pay wages in return.</a:t>
            </a:r>
          </a:p>
          <a:p>
            <a:pPr eaLnBrk="1" hangingPunct="1"/>
            <a:endParaRPr lang="de-AT" altLang="de-DE" sz="800"/>
          </a:p>
          <a:p>
            <a:pPr eaLnBrk="1" hangingPunct="1"/>
            <a:r>
              <a:rPr lang="de-AT" altLang="de-DE" sz="800"/>
              <a:t>The simple circular flow of a market economy can be expanded by: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de-AT" altLang="de-DE" sz="800"/>
              <a:t>Banks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de-AT" altLang="de-DE" sz="800"/>
              <a:t>State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de-AT" altLang="de-DE" sz="800"/>
              <a:t>Other countries</a:t>
            </a:r>
          </a:p>
        </p:txBody>
      </p:sp>
      <p:sp>
        <p:nvSpPr>
          <p:cNvPr id="13336" name="Textfeld 30">
            <a:extLst>
              <a:ext uri="{FF2B5EF4-FFF2-40B4-BE49-F238E27FC236}">
                <a16:creationId xmlns:a16="http://schemas.microsoft.com/office/drawing/2014/main" id="{AA271EA6-2B11-3DC9-E7C4-E5E4508BF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4865" y="4657725"/>
            <a:ext cx="2677836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 dirty="0" err="1"/>
              <a:t>Markets</a:t>
            </a:r>
            <a:r>
              <a:rPr lang="de-AT" altLang="de-DE" sz="800" dirty="0"/>
              <a:t>: </a:t>
            </a:r>
            <a:r>
              <a:rPr lang="de-AT" altLang="de-DE" sz="800" dirty="0" err="1"/>
              <a:t>fish</a:t>
            </a:r>
            <a:r>
              <a:rPr lang="de-AT" altLang="de-DE" sz="800" dirty="0"/>
              <a:t> </a:t>
            </a:r>
            <a:r>
              <a:rPr lang="de-AT" altLang="de-DE" sz="800" dirty="0" err="1"/>
              <a:t>market</a:t>
            </a:r>
            <a:r>
              <a:rPr lang="de-AT" altLang="de-DE" sz="800" dirty="0"/>
              <a:t>, </a:t>
            </a:r>
            <a:r>
              <a:rPr lang="de-AT" altLang="de-DE" sz="800" dirty="0" err="1"/>
              <a:t>car</a:t>
            </a:r>
            <a:r>
              <a:rPr lang="de-AT" altLang="de-DE" sz="800" dirty="0"/>
              <a:t> </a:t>
            </a:r>
            <a:r>
              <a:rPr lang="de-AT" altLang="de-DE" sz="800" dirty="0" err="1"/>
              <a:t>boot</a:t>
            </a:r>
            <a:r>
              <a:rPr lang="de-AT" altLang="de-DE" sz="800" dirty="0"/>
              <a:t> </a:t>
            </a:r>
            <a:r>
              <a:rPr lang="de-AT" altLang="de-DE" sz="800" dirty="0" err="1"/>
              <a:t>sale</a:t>
            </a:r>
            <a:r>
              <a:rPr lang="de-AT" altLang="de-DE" sz="800" dirty="0"/>
              <a:t>, </a:t>
            </a:r>
            <a:r>
              <a:rPr lang="de-AT" altLang="de-DE" sz="800" dirty="0" err="1"/>
              <a:t>financial</a:t>
            </a:r>
            <a:r>
              <a:rPr lang="de-AT" altLang="de-DE" sz="800" dirty="0"/>
              <a:t> </a:t>
            </a:r>
            <a:r>
              <a:rPr lang="de-AT" altLang="de-DE" sz="800" dirty="0" err="1"/>
              <a:t>market</a:t>
            </a:r>
            <a:r>
              <a:rPr lang="de-AT" altLang="de-DE" sz="800" dirty="0"/>
              <a:t>,.</a:t>
            </a:r>
          </a:p>
          <a:p>
            <a:pPr eaLnBrk="1" hangingPunct="1"/>
            <a:r>
              <a:rPr lang="de-AT" altLang="de-DE" sz="800" dirty="0"/>
              <a:t>On a </a:t>
            </a:r>
            <a:r>
              <a:rPr lang="de-AT" altLang="de-DE" sz="800" dirty="0" err="1"/>
              <a:t>market</a:t>
            </a:r>
            <a:r>
              <a:rPr lang="de-AT" altLang="de-DE" sz="800" dirty="0"/>
              <a:t> </a:t>
            </a:r>
            <a:r>
              <a:rPr lang="de-AT" altLang="de-DE" sz="800" dirty="0" err="1"/>
              <a:t>sellers</a:t>
            </a:r>
            <a:r>
              <a:rPr lang="de-AT" altLang="de-DE" sz="800" dirty="0"/>
              <a:t> and </a:t>
            </a:r>
            <a:r>
              <a:rPr lang="de-AT" altLang="de-DE" sz="800" dirty="0" err="1"/>
              <a:t>buyers</a:t>
            </a:r>
            <a:r>
              <a:rPr lang="de-AT" altLang="de-DE" sz="800" dirty="0"/>
              <a:t> </a:t>
            </a:r>
            <a:r>
              <a:rPr lang="de-AT" altLang="de-DE" sz="800" dirty="0" err="1"/>
              <a:t>meet.They</a:t>
            </a:r>
            <a:r>
              <a:rPr lang="de-AT" altLang="de-DE" sz="800" dirty="0"/>
              <a:t> </a:t>
            </a:r>
            <a:r>
              <a:rPr lang="de-AT" altLang="de-DE" sz="800" dirty="0" err="1"/>
              <a:t>agree</a:t>
            </a:r>
            <a:r>
              <a:rPr lang="de-AT" altLang="de-DE" sz="800" dirty="0"/>
              <a:t> on </a:t>
            </a:r>
            <a:r>
              <a:rPr lang="de-AT" altLang="de-DE" sz="800" dirty="0" err="1"/>
              <a:t>prices</a:t>
            </a:r>
            <a:r>
              <a:rPr lang="de-AT" altLang="de-DE" sz="800" dirty="0"/>
              <a:t>.</a:t>
            </a:r>
            <a:endParaRPr lang="de-AT" altLang="de-DE" sz="800" b="1" dirty="0"/>
          </a:p>
          <a:p>
            <a:pPr eaLnBrk="1" hangingPunct="1"/>
            <a:r>
              <a:rPr lang="de-AT" altLang="de-DE" sz="800" b="1" dirty="0"/>
              <a:t>Supply</a:t>
            </a:r>
            <a:r>
              <a:rPr lang="de-AT" altLang="de-DE" sz="800" dirty="0"/>
              <a:t> </a:t>
            </a:r>
            <a:r>
              <a:rPr lang="de-AT" altLang="de-DE" sz="800" dirty="0" err="1"/>
              <a:t>Goods</a:t>
            </a:r>
            <a:r>
              <a:rPr lang="de-AT" altLang="de-DE" sz="800" dirty="0"/>
              <a:t> </a:t>
            </a:r>
            <a:r>
              <a:rPr lang="de-AT" altLang="de-DE" sz="800" dirty="0" err="1"/>
              <a:t>are</a:t>
            </a:r>
            <a:r>
              <a:rPr lang="de-AT" altLang="de-DE" sz="800" dirty="0"/>
              <a:t> </a:t>
            </a:r>
            <a:r>
              <a:rPr lang="de-AT" altLang="de-DE" sz="800" dirty="0" err="1"/>
              <a:t>offered</a:t>
            </a:r>
            <a:r>
              <a:rPr lang="de-AT" altLang="de-DE" sz="800" dirty="0"/>
              <a:t> on </a:t>
            </a:r>
            <a:r>
              <a:rPr lang="de-AT" altLang="de-DE" sz="800" dirty="0" err="1"/>
              <a:t>the</a:t>
            </a:r>
            <a:r>
              <a:rPr lang="de-AT" altLang="de-DE" sz="800" dirty="0"/>
              <a:t> </a:t>
            </a:r>
            <a:r>
              <a:rPr lang="de-AT" altLang="de-DE" sz="800" dirty="0" err="1"/>
              <a:t>market</a:t>
            </a:r>
            <a:r>
              <a:rPr lang="de-AT" altLang="de-DE" sz="800" dirty="0"/>
              <a:t> </a:t>
            </a:r>
            <a:r>
              <a:rPr lang="de-AT" altLang="de-DE" sz="800" dirty="0" err="1"/>
              <a:t>for</a:t>
            </a:r>
            <a:r>
              <a:rPr lang="de-AT" altLang="de-DE" sz="800" dirty="0"/>
              <a:t> </a:t>
            </a:r>
            <a:r>
              <a:rPr lang="de-AT" altLang="de-DE" sz="800" dirty="0" err="1"/>
              <a:t>custumers</a:t>
            </a:r>
            <a:endParaRPr lang="de-AT" altLang="de-DE" sz="800" b="1" dirty="0"/>
          </a:p>
          <a:p>
            <a:pPr eaLnBrk="1" hangingPunct="1"/>
            <a:r>
              <a:rPr lang="de-AT" altLang="de-DE" sz="800" b="1" dirty="0"/>
              <a:t>Demand </a:t>
            </a:r>
            <a:r>
              <a:rPr lang="de-AT" altLang="de-DE" sz="800" dirty="0" err="1"/>
              <a:t>Goods</a:t>
            </a:r>
            <a:r>
              <a:rPr lang="de-AT" altLang="de-DE" sz="800" dirty="0"/>
              <a:t>/</a:t>
            </a:r>
            <a:r>
              <a:rPr lang="de-AT" altLang="de-DE" sz="800" dirty="0" err="1"/>
              <a:t>services</a:t>
            </a:r>
            <a:r>
              <a:rPr lang="de-AT" altLang="de-DE" sz="800" dirty="0"/>
              <a:t> </a:t>
            </a:r>
            <a:r>
              <a:rPr lang="de-AT" altLang="de-DE" sz="800" dirty="0" err="1"/>
              <a:t>are</a:t>
            </a:r>
            <a:r>
              <a:rPr lang="de-AT" altLang="de-DE" sz="800" dirty="0"/>
              <a:t> </a:t>
            </a:r>
            <a:r>
              <a:rPr lang="de-AT" altLang="de-DE" sz="800" dirty="0" err="1"/>
              <a:t>requested</a:t>
            </a:r>
            <a:r>
              <a:rPr lang="de-AT" altLang="de-DE" sz="800" dirty="0"/>
              <a:t> </a:t>
            </a:r>
            <a:r>
              <a:rPr lang="de-AT" altLang="de-DE" sz="800" dirty="0" err="1"/>
              <a:t>by</a:t>
            </a:r>
            <a:r>
              <a:rPr lang="de-AT" altLang="de-DE" sz="800" dirty="0"/>
              <a:t> </a:t>
            </a:r>
            <a:r>
              <a:rPr lang="de-AT" altLang="de-DE" sz="800" dirty="0" err="1"/>
              <a:t>customers</a:t>
            </a:r>
            <a:endParaRPr lang="de-AT" altLang="de-DE" sz="800" b="1" dirty="0"/>
          </a:p>
          <a:p>
            <a:pPr eaLnBrk="1" hangingPunct="1"/>
            <a:endParaRPr lang="de-AT" altLang="de-DE" sz="800" b="1" dirty="0"/>
          </a:p>
          <a:p>
            <a:pPr eaLnBrk="1" hangingPunct="1"/>
            <a:r>
              <a:rPr lang="de-AT" altLang="de-DE" sz="800" b="1" dirty="0"/>
              <a:t>Market </a:t>
            </a:r>
            <a:r>
              <a:rPr lang="de-AT" altLang="de-DE" sz="800" b="1" dirty="0" err="1"/>
              <a:t>model</a:t>
            </a:r>
            <a:r>
              <a:rPr lang="de-AT" altLang="de-DE" sz="800" b="1" dirty="0"/>
              <a:t>:</a:t>
            </a:r>
          </a:p>
          <a:p>
            <a:pPr eaLnBrk="1" hangingPunct="1"/>
            <a:r>
              <a:rPr lang="de-AT" altLang="de-DE" sz="800" dirty="0" err="1"/>
              <a:t>Function</a:t>
            </a:r>
            <a:r>
              <a:rPr lang="de-AT" altLang="de-DE" sz="800" dirty="0"/>
              <a:t> </a:t>
            </a:r>
            <a:r>
              <a:rPr lang="de-AT" altLang="de-DE" sz="800" dirty="0" err="1"/>
              <a:t>of</a:t>
            </a:r>
            <a:r>
              <a:rPr lang="de-AT" altLang="de-DE" sz="800" dirty="0"/>
              <a:t> </a:t>
            </a:r>
            <a:r>
              <a:rPr lang="de-AT" altLang="de-DE" sz="800" dirty="0" err="1"/>
              <a:t>prices</a:t>
            </a:r>
            <a:r>
              <a:rPr lang="de-AT" altLang="de-DE" sz="800" dirty="0"/>
              <a:t> and </a:t>
            </a:r>
            <a:r>
              <a:rPr lang="de-AT" altLang="de-DE" sz="800" dirty="0" err="1"/>
              <a:t>quantity</a:t>
            </a:r>
            <a:endParaRPr lang="de-AT" altLang="de-DE" sz="800" dirty="0"/>
          </a:p>
          <a:p>
            <a:pPr eaLnBrk="1" hangingPunct="1"/>
            <a:endParaRPr lang="de-AT" altLang="de-DE" sz="800" dirty="0"/>
          </a:p>
          <a:p>
            <a:pPr eaLnBrk="1" hangingPunct="1"/>
            <a:r>
              <a:rPr lang="de-AT" altLang="de-DE" sz="800" b="1" dirty="0"/>
              <a:t>Demand </a:t>
            </a:r>
            <a:r>
              <a:rPr lang="de-AT" altLang="de-DE" sz="800" b="1" dirty="0" err="1"/>
              <a:t>Curve</a:t>
            </a:r>
            <a:endParaRPr lang="de-AT" altLang="de-DE" sz="800" b="1" dirty="0"/>
          </a:p>
          <a:p>
            <a:pPr eaLnBrk="1" hangingPunct="1"/>
            <a:r>
              <a:rPr lang="de-AT" altLang="de-DE" sz="800" dirty="0"/>
              <a:t>The </a:t>
            </a:r>
            <a:r>
              <a:rPr lang="de-AT" altLang="de-DE" sz="800" dirty="0" err="1"/>
              <a:t>higher</a:t>
            </a:r>
            <a:r>
              <a:rPr lang="de-AT" altLang="de-DE" sz="800" dirty="0"/>
              <a:t> </a:t>
            </a:r>
            <a:r>
              <a:rPr lang="de-AT" altLang="de-DE" sz="800" dirty="0" err="1"/>
              <a:t>the</a:t>
            </a:r>
            <a:r>
              <a:rPr lang="de-AT" altLang="de-DE" sz="800" dirty="0"/>
              <a:t> </a:t>
            </a:r>
            <a:r>
              <a:rPr lang="de-AT" altLang="de-DE" sz="800" dirty="0" err="1"/>
              <a:t>price</a:t>
            </a:r>
            <a:r>
              <a:rPr lang="de-AT" altLang="de-DE" sz="800" dirty="0"/>
              <a:t>, </a:t>
            </a:r>
            <a:r>
              <a:rPr lang="de-AT" altLang="de-DE" sz="800" dirty="0" err="1"/>
              <a:t>the</a:t>
            </a:r>
            <a:r>
              <a:rPr lang="de-AT" altLang="de-DE" sz="800" dirty="0"/>
              <a:t> </a:t>
            </a:r>
            <a:r>
              <a:rPr lang="de-AT" altLang="de-DE" sz="800" dirty="0" err="1"/>
              <a:t>lower</a:t>
            </a:r>
            <a:r>
              <a:rPr lang="de-AT" altLang="de-DE" sz="800" dirty="0"/>
              <a:t> </a:t>
            </a:r>
            <a:r>
              <a:rPr lang="de-AT" altLang="de-DE" sz="800" dirty="0" err="1"/>
              <a:t>the</a:t>
            </a:r>
            <a:r>
              <a:rPr lang="de-AT" altLang="de-DE" sz="800" dirty="0"/>
              <a:t> </a:t>
            </a:r>
            <a:r>
              <a:rPr lang="de-AT" altLang="de-DE" sz="800" dirty="0" err="1"/>
              <a:t>demand</a:t>
            </a:r>
            <a:r>
              <a:rPr lang="de-AT" altLang="de-DE" sz="800" dirty="0"/>
              <a:t> </a:t>
            </a:r>
          </a:p>
          <a:p>
            <a:pPr eaLnBrk="1" hangingPunct="1"/>
            <a:r>
              <a:rPr lang="de-AT" altLang="de-DE" sz="800" b="1" dirty="0"/>
              <a:t>Supply </a:t>
            </a:r>
            <a:r>
              <a:rPr lang="de-AT" altLang="de-DE" sz="800" b="1" dirty="0" err="1"/>
              <a:t>Curve</a:t>
            </a:r>
            <a:endParaRPr lang="de-AT" altLang="de-DE" sz="800" b="1" dirty="0"/>
          </a:p>
          <a:p>
            <a:pPr eaLnBrk="1" hangingPunct="1"/>
            <a:r>
              <a:rPr lang="de-AT" altLang="de-DE" sz="800" dirty="0"/>
              <a:t>The </a:t>
            </a:r>
            <a:r>
              <a:rPr lang="de-AT" altLang="de-DE" sz="800" dirty="0" err="1"/>
              <a:t>higher</a:t>
            </a:r>
            <a:r>
              <a:rPr lang="de-AT" altLang="de-DE" sz="800" dirty="0"/>
              <a:t> </a:t>
            </a:r>
            <a:r>
              <a:rPr lang="de-AT" altLang="de-DE" sz="800" dirty="0" err="1"/>
              <a:t>the</a:t>
            </a:r>
            <a:r>
              <a:rPr lang="de-AT" altLang="de-DE" sz="800" dirty="0"/>
              <a:t> </a:t>
            </a:r>
            <a:r>
              <a:rPr lang="de-AT" altLang="de-DE" sz="800" dirty="0" err="1"/>
              <a:t>price</a:t>
            </a:r>
            <a:r>
              <a:rPr lang="de-AT" altLang="de-DE" sz="800" dirty="0"/>
              <a:t>, </a:t>
            </a:r>
            <a:r>
              <a:rPr lang="de-AT" altLang="de-DE" sz="800" dirty="0" err="1"/>
              <a:t>the</a:t>
            </a:r>
            <a:r>
              <a:rPr lang="de-AT" altLang="de-DE" sz="800" dirty="0"/>
              <a:t> </a:t>
            </a:r>
            <a:r>
              <a:rPr lang="de-AT" altLang="de-DE" sz="800" dirty="0" err="1"/>
              <a:t>higher</a:t>
            </a:r>
            <a:r>
              <a:rPr lang="de-AT" altLang="de-DE" sz="800" dirty="0"/>
              <a:t> </a:t>
            </a:r>
            <a:r>
              <a:rPr lang="de-AT" altLang="de-DE" sz="800" dirty="0" err="1"/>
              <a:t>the</a:t>
            </a:r>
            <a:r>
              <a:rPr lang="de-AT" altLang="de-DE" sz="800" dirty="0"/>
              <a:t> </a:t>
            </a:r>
            <a:r>
              <a:rPr lang="de-AT" altLang="de-DE" sz="800" dirty="0" err="1"/>
              <a:t>supply</a:t>
            </a:r>
            <a:endParaRPr lang="de-AT" altLang="de-DE" sz="800" dirty="0"/>
          </a:p>
          <a:p>
            <a:pPr eaLnBrk="1" hangingPunct="1"/>
            <a:endParaRPr lang="de-AT" altLang="de-DE" sz="800" dirty="0"/>
          </a:p>
          <a:p>
            <a:pPr eaLnBrk="1" hangingPunct="1"/>
            <a:r>
              <a:rPr lang="de-AT" altLang="de-DE" sz="800" dirty="0"/>
              <a:t>In Vienna, </a:t>
            </a:r>
            <a:r>
              <a:rPr lang="de-AT" altLang="de-DE" sz="800" dirty="0" err="1"/>
              <a:t>currently</a:t>
            </a:r>
            <a:r>
              <a:rPr lang="de-AT" altLang="de-DE" sz="800" dirty="0"/>
              <a:t> </a:t>
            </a:r>
            <a:r>
              <a:rPr lang="de-AT" altLang="de-DE" sz="800" dirty="0" err="1"/>
              <a:t>the</a:t>
            </a:r>
            <a:r>
              <a:rPr lang="de-AT" altLang="de-DE" sz="800" dirty="0"/>
              <a:t> </a:t>
            </a:r>
            <a:r>
              <a:rPr lang="de-AT" altLang="de-DE" sz="800" dirty="0" err="1"/>
              <a:t>market</a:t>
            </a:r>
            <a:r>
              <a:rPr lang="de-AT" altLang="de-DE" sz="800" dirty="0"/>
              <a:t> </a:t>
            </a:r>
            <a:r>
              <a:rPr lang="de-AT" altLang="de-DE" sz="800" dirty="0" err="1"/>
              <a:t>price</a:t>
            </a:r>
            <a:r>
              <a:rPr lang="de-AT" altLang="de-DE" sz="800" dirty="0"/>
              <a:t> </a:t>
            </a:r>
            <a:r>
              <a:rPr lang="de-AT" altLang="de-DE" sz="800" dirty="0" err="1"/>
              <a:t>for</a:t>
            </a:r>
            <a:r>
              <a:rPr lang="de-AT" altLang="de-DE" sz="800" dirty="0"/>
              <a:t> a </a:t>
            </a:r>
            <a:r>
              <a:rPr lang="de-AT" altLang="de-DE" sz="800" dirty="0" err="1"/>
              <a:t>kebab</a:t>
            </a:r>
            <a:r>
              <a:rPr lang="de-AT" altLang="de-DE" sz="800" dirty="0"/>
              <a:t> </a:t>
            </a:r>
            <a:r>
              <a:rPr lang="de-AT" altLang="de-DE" sz="800" dirty="0" err="1"/>
              <a:t>is</a:t>
            </a:r>
            <a:r>
              <a:rPr lang="de-AT" altLang="de-DE" sz="800" dirty="0"/>
              <a:t> 3€.</a:t>
            </a:r>
          </a:p>
          <a:p>
            <a:pPr eaLnBrk="1" hangingPunct="1"/>
            <a:r>
              <a:rPr lang="de-AT" altLang="de-DE" sz="800" dirty="0"/>
              <a:t>At </a:t>
            </a:r>
            <a:r>
              <a:rPr lang="de-AT" altLang="de-DE" sz="800" dirty="0" err="1"/>
              <a:t>this</a:t>
            </a:r>
            <a:r>
              <a:rPr lang="de-AT" altLang="de-DE" sz="800" dirty="0"/>
              <a:t> </a:t>
            </a:r>
            <a:r>
              <a:rPr lang="de-AT" altLang="de-DE" sz="800" dirty="0" err="1"/>
              <a:t>price</a:t>
            </a:r>
            <a:r>
              <a:rPr lang="de-AT" altLang="de-DE" sz="800" dirty="0"/>
              <a:t> </a:t>
            </a:r>
            <a:r>
              <a:rPr lang="de-AT" altLang="de-DE" sz="800" dirty="0" err="1"/>
              <a:t>approximately</a:t>
            </a:r>
            <a:r>
              <a:rPr lang="de-AT" altLang="de-DE" sz="800" dirty="0"/>
              <a:t> 2000 </a:t>
            </a:r>
            <a:r>
              <a:rPr lang="de-AT" altLang="de-DE" sz="800" dirty="0" err="1"/>
              <a:t>kebabs</a:t>
            </a:r>
            <a:r>
              <a:rPr lang="de-AT" altLang="de-DE" sz="800" dirty="0"/>
              <a:t> </a:t>
            </a:r>
            <a:r>
              <a:rPr lang="de-AT" altLang="de-DE" sz="800" dirty="0" err="1"/>
              <a:t>are</a:t>
            </a:r>
            <a:r>
              <a:rPr lang="de-AT" altLang="de-DE" sz="800" dirty="0"/>
              <a:t> </a:t>
            </a:r>
            <a:r>
              <a:rPr lang="de-AT" altLang="de-DE" sz="800" dirty="0" err="1"/>
              <a:t>sold</a:t>
            </a:r>
            <a:r>
              <a:rPr lang="de-AT" altLang="de-DE" sz="800" dirty="0"/>
              <a:t>.</a:t>
            </a:r>
          </a:p>
          <a:p>
            <a:pPr eaLnBrk="1" hangingPunct="1"/>
            <a:r>
              <a:rPr lang="de-AT" altLang="de-DE" sz="800" dirty="0"/>
              <a:t>At a </a:t>
            </a:r>
            <a:r>
              <a:rPr lang="de-AT" altLang="de-DE" sz="800" dirty="0" err="1"/>
              <a:t>price</a:t>
            </a:r>
            <a:r>
              <a:rPr lang="de-AT" altLang="de-DE" sz="800" dirty="0"/>
              <a:t> </a:t>
            </a:r>
            <a:r>
              <a:rPr lang="de-AT" altLang="de-DE" sz="800" dirty="0" err="1"/>
              <a:t>of</a:t>
            </a:r>
            <a:r>
              <a:rPr lang="de-AT" altLang="de-DE" sz="800" dirty="0"/>
              <a:t> 6 € </a:t>
            </a:r>
            <a:r>
              <a:rPr lang="de-AT" altLang="de-DE" sz="800" dirty="0" err="1"/>
              <a:t>there</a:t>
            </a:r>
            <a:r>
              <a:rPr lang="de-AT" altLang="de-DE" sz="800" dirty="0"/>
              <a:t> </a:t>
            </a:r>
            <a:r>
              <a:rPr lang="de-AT" altLang="de-DE" sz="800" dirty="0" err="1"/>
              <a:t>would</a:t>
            </a:r>
            <a:r>
              <a:rPr lang="de-AT" altLang="de-DE" sz="800" dirty="0"/>
              <a:t> </a:t>
            </a:r>
            <a:r>
              <a:rPr lang="de-AT" altLang="de-DE" sz="800" dirty="0" err="1"/>
              <a:t>be</a:t>
            </a:r>
            <a:r>
              <a:rPr lang="de-AT" altLang="de-DE" sz="800" dirty="0"/>
              <a:t> </a:t>
            </a:r>
            <a:r>
              <a:rPr lang="de-AT" altLang="de-DE" sz="800" dirty="0" err="1"/>
              <a:t>more</a:t>
            </a:r>
            <a:r>
              <a:rPr lang="de-AT" altLang="de-DE" sz="800" dirty="0"/>
              <a:t> </a:t>
            </a:r>
            <a:r>
              <a:rPr lang="de-AT" altLang="de-DE" sz="800" dirty="0" err="1"/>
              <a:t>than</a:t>
            </a:r>
            <a:r>
              <a:rPr lang="de-AT" altLang="de-DE" sz="800" dirty="0"/>
              <a:t> 3000 </a:t>
            </a:r>
            <a:r>
              <a:rPr lang="de-AT" altLang="de-DE" sz="800" dirty="0" err="1"/>
              <a:t>kebabs</a:t>
            </a:r>
            <a:r>
              <a:rPr lang="de-AT" altLang="de-DE" sz="800" dirty="0"/>
              <a:t> </a:t>
            </a:r>
            <a:r>
              <a:rPr lang="de-AT" altLang="de-DE" sz="800" dirty="0" err="1"/>
              <a:t>offered</a:t>
            </a:r>
            <a:r>
              <a:rPr lang="de-AT" altLang="de-DE" sz="800" dirty="0"/>
              <a:t>, </a:t>
            </a:r>
            <a:r>
              <a:rPr lang="de-AT" altLang="de-DE" sz="800" dirty="0" err="1"/>
              <a:t>however</a:t>
            </a:r>
            <a:r>
              <a:rPr lang="de-AT" altLang="de-DE" sz="800" dirty="0"/>
              <a:t> </a:t>
            </a:r>
            <a:r>
              <a:rPr lang="de-AT" altLang="de-DE" sz="800" dirty="0" err="1"/>
              <a:t>only</a:t>
            </a:r>
            <a:r>
              <a:rPr lang="de-AT" altLang="de-DE" sz="800" dirty="0"/>
              <a:t> 500 </a:t>
            </a:r>
            <a:r>
              <a:rPr lang="de-AT" altLang="de-DE" sz="800" dirty="0" err="1"/>
              <a:t>would</a:t>
            </a:r>
            <a:r>
              <a:rPr lang="de-AT" altLang="de-DE" sz="800" dirty="0"/>
              <a:t> </a:t>
            </a:r>
            <a:r>
              <a:rPr lang="de-AT" altLang="de-DE" sz="800" dirty="0" err="1"/>
              <a:t>be</a:t>
            </a:r>
            <a:r>
              <a:rPr lang="de-AT" altLang="de-DE" sz="800" dirty="0"/>
              <a:t> </a:t>
            </a:r>
            <a:r>
              <a:rPr lang="de-AT" altLang="de-DE" sz="800" dirty="0" err="1"/>
              <a:t>sold</a:t>
            </a:r>
            <a:r>
              <a:rPr lang="de-AT" altLang="de-DE" sz="800" dirty="0"/>
              <a:t>.</a:t>
            </a:r>
          </a:p>
        </p:txBody>
      </p:sp>
      <p:sp>
        <p:nvSpPr>
          <p:cNvPr id="13338" name="Textfeld 32">
            <a:extLst>
              <a:ext uri="{FF2B5EF4-FFF2-40B4-BE49-F238E27FC236}">
                <a16:creationId xmlns:a16="http://schemas.microsoft.com/office/drawing/2014/main" id="{336939A0-CEF8-02A5-3780-C8A894F4F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4437063"/>
            <a:ext cx="36718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/>
              <a:t>How does a market work? </a:t>
            </a:r>
            <a:endParaRPr lang="de-AT" altLang="de-DE" sz="800"/>
          </a:p>
        </p:txBody>
      </p:sp>
      <p:pic>
        <p:nvPicPr>
          <p:cNvPr id="13339" name="Bild 33">
            <a:extLst>
              <a:ext uri="{FF2B5EF4-FFF2-40B4-BE49-F238E27FC236}">
                <a16:creationId xmlns:a16="http://schemas.microsoft.com/office/drawing/2014/main" id="{10994506-5EC8-4891-715B-C702C6E15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765175"/>
            <a:ext cx="86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40" name="Textfeld 29">
            <a:extLst>
              <a:ext uri="{FF2B5EF4-FFF2-40B4-BE49-F238E27FC236}">
                <a16:creationId xmlns:a16="http://schemas.microsoft.com/office/drawing/2014/main" id="{6D4D0B4A-FD2E-9BB0-FB56-6C25A16B1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2492375"/>
            <a:ext cx="36718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/>
              <a:t>Division of labour: according to Adam Smith the reason for „Wealth of Nations“</a:t>
            </a: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DC15B252-F730-13BB-0A1D-3E316BFF36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724400"/>
            <a:ext cx="754904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 5">
            <a:extLst>
              <a:ext uri="{FF2B5EF4-FFF2-40B4-BE49-F238E27FC236}">
                <a16:creationId xmlns:a16="http://schemas.microsoft.com/office/drawing/2014/main" id="{C470FA13-3BA0-F509-1C53-64807A8FFD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4" y="347663"/>
            <a:ext cx="2055472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6">
            <a:extLst>
              <a:ext uri="{FF2B5EF4-FFF2-40B4-BE49-F238E27FC236}">
                <a16:creationId xmlns:a16="http://schemas.microsoft.com/office/drawing/2014/main" id="{A50744D8-BF38-6E5F-77CE-CCD2A057BD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924175"/>
            <a:ext cx="202723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1" name="Bild 7">
            <a:extLst>
              <a:ext uri="{FF2B5EF4-FFF2-40B4-BE49-F238E27FC236}">
                <a16:creationId xmlns:a16="http://schemas.microsoft.com/office/drawing/2014/main" id="{0C217864-C6ED-87DE-BF18-0269C0B71F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1" y="5803900"/>
            <a:ext cx="1181376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6">
            <a:extLst>
              <a:ext uri="{FF2B5EF4-FFF2-40B4-BE49-F238E27FC236}">
                <a16:creationId xmlns:a16="http://schemas.microsoft.com/office/drawing/2014/main" id="{814B8605-8D50-34BE-3314-434A95B857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508500"/>
            <a:ext cx="531812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7">
            <a:extLst>
              <a:ext uri="{FF2B5EF4-FFF2-40B4-BE49-F238E27FC236}">
                <a16:creationId xmlns:a16="http://schemas.microsoft.com/office/drawing/2014/main" id="{D2AF97BB-F506-C1C7-A4AF-A71C7E1553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924175"/>
            <a:ext cx="12128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5" grpId="0"/>
      <p:bldP spid="13326" grpId="0"/>
      <p:bldP spid="13327" grpId="0"/>
      <p:bldP spid="13329" grpId="0"/>
      <p:bldP spid="13333" grpId="0"/>
      <p:bldP spid="36" grpId="0"/>
      <p:bldP spid="13336" grpId="0"/>
      <p:bldP spid="13338" grpId="0"/>
      <p:bldP spid="133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 18">
            <a:extLst>
              <a:ext uri="{FF2B5EF4-FFF2-40B4-BE49-F238E27FC236}">
                <a16:creationId xmlns:a16="http://schemas.microsoft.com/office/drawing/2014/main" id="{28E65763-A93F-71B5-1E59-96082610F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81075"/>
            <a:ext cx="303371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Bild 19">
            <a:extLst>
              <a:ext uri="{FF2B5EF4-FFF2-40B4-BE49-F238E27FC236}">
                <a16:creationId xmlns:a16="http://schemas.microsoft.com/office/drawing/2014/main" id="{F12E6464-AC5D-6168-2673-5A8B1FAF65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863" y="1196975"/>
            <a:ext cx="247332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Bild 20">
            <a:extLst>
              <a:ext uri="{FF2B5EF4-FFF2-40B4-BE49-F238E27FC236}">
                <a16:creationId xmlns:a16="http://schemas.microsoft.com/office/drawing/2014/main" id="{975FF1DF-2945-763A-D024-33A8D70C1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900113"/>
            <a:ext cx="244951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Bild 21">
            <a:extLst>
              <a:ext uri="{FF2B5EF4-FFF2-40B4-BE49-F238E27FC236}">
                <a16:creationId xmlns:a16="http://schemas.microsoft.com/office/drawing/2014/main" id="{D015003C-AA41-D144-FA9A-D3BBD62A16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565400"/>
            <a:ext cx="1150937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Bild 24">
            <a:extLst>
              <a:ext uri="{FF2B5EF4-FFF2-40B4-BE49-F238E27FC236}">
                <a16:creationId xmlns:a16="http://schemas.microsoft.com/office/drawing/2014/main" id="{2AACB9F1-5494-1437-01B9-A75AABA89C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04813"/>
            <a:ext cx="3381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Bild 33">
            <a:extLst>
              <a:ext uri="{FF2B5EF4-FFF2-40B4-BE49-F238E27FC236}">
                <a16:creationId xmlns:a16="http://schemas.microsoft.com/office/drawing/2014/main" id="{AB776D1C-6785-52FE-E08F-BEA878B5D9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04813"/>
            <a:ext cx="3603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Bild 37">
            <a:extLst>
              <a:ext uri="{FF2B5EF4-FFF2-40B4-BE49-F238E27FC236}">
                <a16:creationId xmlns:a16="http://schemas.microsoft.com/office/drawing/2014/main" id="{BFEFC512-ED33-0358-38C8-424921AFB6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76250"/>
            <a:ext cx="3111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feld 57">
            <a:extLst>
              <a:ext uri="{FF2B5EF4-FFF2-40B4-BE49-F238E27FC236}">
                <a16:creationId xmlns:a16="http://schemas.microsoft.com/office/drawing/2014/main" id="{6BBF94DC-FB27-A29D-1D49-722A9230B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8" y="0"/>
            <a:ext cx="2660650" cy="323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500" b="1"/>
              <a:t>Introduction to Economics 2</a:t>
            </a:r>
          </a:p>
        </p:txBody>
      </p:sp>
      <p:sp>
        <p:nvSpPr>
          <p:cNvPr id="14345" name="Textfeld 58">
            <a:extLst>
              <a:ext uri="{FF2B5EF4-FFF2-40B4-BE49-F238E27FC236}">
                <a16:creationId xmlns:a16="http://schemas.microsoft.com/office/drawing/2014/main" id="{CE5158C3-B008-D4E7-B1B2-BCEB1AC86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0"/>
            <a:ext cx="6370637" cy="33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800"/>
              <a:t>Learning goals and competences: describe types of economy, measurement of economic activity, typical institutions of the Austrian Social Market Economy, explain different economic goals within the magical quadrangle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BDC9128-FFD6-861B-1C45-171372D95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404813"/>
            <a:ext cx="3024187" cy="2519362"/>
          </a:xfrm>
          <a:prstGeom prst="rect">
            <a:avLst/>
          </a:prstGeom>
          <a:noFill/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de-DE" altLang="de-DE" sz="1800">
              <a:solidFill>
                <a:srgbClr val="FFFFFF"/>
              </a:solidFill>
            </a:endParaRP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144CEE96-E4A5-19A2-C75C-094DB8B3A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404813"/>
            <a:ext cx="2663825" cy="2519362"/>
          </a:xfrm>
          <a:prstGeom prst="rect">
            <a:avLst/>
          </a:prstGeom>
          <a:noFill/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de-DE" altLang="de-DE" sz="1800">
              <a:solidFill>
                <a:srgbClr val="FFFFFF"/>
              </a:solidFill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D8E48032-344B-91BB-19F7-8FD245905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404813"/>
            <a:ext cx="2533650" cy="2519362"/>
          </a:xfrm>
          <a:prstGeom prst="rect">
            <a:avLst/>
          </a:prstGeom>
          <a:noFill/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de-DE" altLang="de-DE" sz="1800">
              <a:solidFill>
                <a:srgbClr val="FFFFFF"/>
              </a:solidFill>
            </a:endParaRPr>
          </a:p>
        </p:txBody>
      </p:sp>
      <p:sp>
        <p:nvSpPr>
          <p:cNvPr id="14349" name="Textfeld 28">
            <a:extLst>
              <a:ext uri="{FF2B5EF4-FFF2-40B4-BE49-F238E27FC236}">
                <a16:creationId xmlns:a16="http://schemas.microsoft.com/office/drawing/2014/main" id="{58B3072E-F840-210E-DE5A-4EC3DB9D0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404813"/>
            <a:ext cx="23764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/>
              <a:t>Planned economy </a:t>
            </a:r>
          </a:p>
          <a:p>
            <a:pPr eaLnBrk="1" hangingPunct="1"/>
            <a:r>
              <a:rPr lang="de-AT" altLang="de-DE" sz="800"/>
              <a:t>(Karl Marx)</a:t>
            </a:r>
          </a:p>
          <a:p>
            <a:pPr eaLnBrk="1" hangingPunct="1"/>
            <a:r>
              <a:rPr lang="de-AT" altLang="de-DE" sz="800"/>
              <a:t>Staat entscheidet über Produktion und Verteilung der Güter, es gibt kein Privateigentum</a:t>
            </a:r>
          </a:p>
          <a:p>
            <a:pPr eaLnBrk="1" hangingPunct="1"/>
            <a:endParaRPr lang="de-AT" altLang="de-DE" sz="800"/>
          </a:p>
          <a:p>
            <a:pPr eaLnBrk="1" hangingPunct="1"/>
            <a:endParaRPr lang="de-AT" altLang="de-DE" sz="800"/>
          </a:p>
        </p:txBody>
      </p:sp>
      <p:sp>
        <p:nvSpPr>
          <p:cNvPr id="14350" name="Textfeld 29">
            <a:extLst>
              <a:ext uri="{FF2B5EF4-FFF2-40B4-BE49-F238E27FC236}">
                <a16:creationId xmlns:a16="http://schemas.microsoft.com/office/drawing/2014/main" id="{12147D61-C847-233A-1E13-63234A1CB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404813"/>
            <a:ext cx="23034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/>
              <a:t>Eco-Market-Economy </a:t>
            </a:r>
          </a:p>
          <a:p>
            <a:pPr eaLnBrk="1" hangingPunct="1"/>
            <a:r>
              <a:rPr lang="de-AT" altLang="de-DE" sz="800"/>
              <a:t>Theoretiker: Keynes, Eucken, Rögen</a:t>
            </a:r>
          </a:p>
          <a:p>
            <a:pPr eaLnBrk="1" hangingPunct="1"/>
            <a:r>
              <a:rPr lang="de-AT" altLang="de-DE" sz="800"/>
              <a:t>Grundsätzlich freie Marktwirtschaft aber Absicherung der sozial schwächeren...</a:t>
            </a:r>
          </a:p>
          <a:p>
            <a:pPr eaLnBrk="1" hangingPunct="1"/>
            <a:endParaRPr lang="de-AT" altLang="de-DE" sz="800"/>
          </a:p>
          <a:p>
            <a:pPr eaLnBrk="1" hangingPunct="1"/>
            <a:endParaRPr lang="de-AT" altLang="de-DE" sz="800"/>
          </a:p>
        </p:txBody>
      </p:sp>
      <p:sp>
        <p:nvSpPr>
          <p:cNvPr id="14351" name="Textfeld 30">
            <a:extLst>
              <a:ext uri="{FF2B5EF4-FFF2-40B4-BE49-F238E27FC236}">
                <a16:creationId xmlns:a16="http://schemas.microsoft.com/office/drawing/2014/main" id="{2A626F73-5B3E-BC41-8138-CB7C032AC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5800" y="404813"/>
            <a:ext cx="20891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/>
              <a:t>Free Market Economy</a:t>
            </a:r>
          </a:p>
          <a:p>
            <a:pPr eaLnBrk="1" hangingPunct="1"/>
            <a:r>
              <a:rPr lang="de-AT" altLang="de-DE" sz="800"/>
              <a:t>(Adam Smith)</a:t>
            </a:r>
          </a:p>
          <a:p>
            <a:pPr eaLnBrk="1" hangingPunct="1"/>
            <a:r>
              <a:rPr lang="de-AT" altLang="de-DE" sz="800"/>
              <a:t>Staat gibt nur Rahmen (Gesetze) vor.</a:t>
            </a:r>
          </a:p>
          <a:p>
            <a:pPr eaLnBrk="1" hangingPunct="1"/>
            <a:r>
              <a:rPr lang="de-AT" altLang="de-DE" sz="800"/>
              <a:t>Alles weitere (z.B. Produktion und Verteilung der Güter) wird auf Märkten geregelt.</a:t>
            </a:r>
          </a:p>
          <a:p>
            <a:pPr eaLnBrk="1" hangingPunct="1"/>
            <a:endParaRPr lang="de-AT" altLang="de-DE" sz="800"/>
          </a:p>
          <a:p>
            <a:pPr eaLnBrk="1" hangingPunct="1"/>
            <a:endParaRPr lang="de-AT" altLang="de-DE" sz="80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09E62B37-5A51-B479-A32F-EAF4513502F6}"/>
              </a:ext>
            </a:extLst>
          </p:cNvPr>
          <p:cNvSpPr txBox="1"/>
          <p:nvPr/>
        </p:nvSpPr>
        <p:spPr>
          <a:xfrm>
            <a:off x="0" y="333375"/>
            <a:ext cx="900113" cy="280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1000" b="1" dirty="0">
                <a:latin typeface="+mn-lt"/>
                <a:ea typeface="+mn-ea"/>
              </a:rPr>
              <a:t>Type </a:t>
            </a:r>
            <a:r>
              <a:rPr lang="de-AT" sz="1000" b="1" dirty="0" err="1">
                <a:latin typeface="+mn-lt"/>
                <a:ea typeface="+mn-ea"/>
              </a:rPr>
              <a:t>of</a:t>
            </a:r>
            <a:r>
              <a:rPr lang="de-AT" sz="1000" b="1" dirty="0">
                <a:latin typeface="+mn-lt"/>
                <a:ea typeface="+mn-ea"/>
              </a:rPr>
              <a:t> </a:t>
            </a:r>
            <a:r>
              <a:rPr lang="de-AT" sz="1000" b="1" dirty="0" err="1">
                <a:latin typeface="+mn-lt"/>
                <a:ea typeface="+mn-ea"/>
              </a:rPr>
              <a:t>economic</a:t>
            </a:r>
            <a:r>
              <a:rPr lang="de-AT" sz="1000" b="1" dirty="0">
                <a:latin typeface="+mn-lt"/>
                <a:ea typeface="+mn-ea"/>
              </a:rPr>
              <a:t> </a:t>
            </a:r>
            <a:r>
              <a:rPr lang="de-AT" sz="1000" b="1" dirty="0" err="1">
                <a:latin typeface="+mn-lt"/>
                <a:ea typeface="+mn-ea"/>
              </a:rPr>
              <a:t>system</a:t>
            </a:r>
            <a:endParaRPr lang="de-AT" sz="1000" b="1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800" dirty="0">
                <a:latin typeface="+mn-lt"/>
                <a:ea typeface="+mn-ea"/>
              </a:rPr>
              <a:t>1) Free </a:t>
            </a:r>
            <a:r>
              <a:rPr lang="de-AT" sz="800" dirty="0" err="1">
                <a:latin typeface="+mn-lt"/>
                <a:ea typeface="+mn-ea"/>
              </a:rPr>
              <a:t>market</a:t>
            </a:r>
            <a:r>
              <a:rPr lang="de-AT" sz="800" dirty="0">
                <a:latin typeface="+mn-lt"/>
                <a:ea typeface="+mn-ea"/>
              </a:rPr>
              <a:t> </a:t>
            </a:r>
            <a:r>
              <a:rPr lang="de-AT" sz="800" dirty="0" err="1">
                <a:latin typeface="+mn-lt"/>
                <a:ea typeface="+mn-ea"/>
              </a:rPr>
              <a:t>economy</a:t>
            </a:r>
            <a:endParaRPr lang="de-AT" sz="800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sz="800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800" dirty="0">
                <a:latin typeface="+mn-lt"/>
                <a:ea typeface="+mn-ea"/>
              </a:rPr>
              <a:t>2) </a:t>
            </a:r>
            <a:r>
              <a:rPr lang="de-AT" sz="800" dirty="0" err="1">
                <a:latin typeface="+mn-lt"/>
                <a:ea typeface="+mn-ea"/>
              </a:rPr>
              <a:t>Planned</a:t>
            </a:r>
            <a:r>
              <a:rPr lang="de-AT" sz="800" dirty="0">
                <a:latin typeface="+mn-lt"/>
                <a:ea typeface="+mn-ea"/>
              </a:rPr>
              <a:t> </a:t>
            </a:r>
            <a:r>
              <a:rPr lang="de-AT" sz="800" dirty="0" err="1">
                <a:latin typeface="+mn-lt"/>
                <a:ea typeface="+mn-ea"/>
              </a:rPr>
              <a:t>economy</a:t>
            </a:r>
            <a:endParaRPr lang="de-AT" sz="800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sz="800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800" dirty="0">
                <a:latin typeface="+mn-lt"/>
                <a:ea typeface="+mn-ea"/>
              </a:rPr>
              <a:t>3) Eco-</a:t>
            </a:r>
            <a:r>
              <a:rPr lang="de-AT" sz="800" dirty="0" err="1">
                <a:latin typeface="+mn-lt"/>
                <a:ea typeface="+mn-ea"/>
              </a:rPr>
              <a:t>Social</a:t>
            </a:r>
            <a:r>
              <a:rPr lang="de-AT" sz="800" dirty="0">
                <a:latin typeface="+mn-lt"/>
                <a:ea typeface="+mn-ea"/>
              </a:rPr>
              <a:t> Market Economy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sz="1000" b="1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800" dirty="0">
                <a:latin typeface="+mn-lt"/>
                <a:ea typeface="+mn-ea"/>
              </a:rPr>
              <a:t>Rules on: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Ø"/>
              <a:defRPr/>
            </a:pPr>
            <a:r>
              <a:rPr lang="de-AT" sz="800" dirty="0">
                <a:latin typeface="+mn-lt"/>
                <a:ea typeface="+mn-ea"/>
              </a:rPr>
              <a:t>Private </a:t>
            </a:r>
            <a:r>
              <a:rPr lang="de-AT" sz="800" dirty="0" err="1">
                <a:latin typeface="+mn-lt"/>
                <a:ea typeface="+mn-ea"/>
              </a:rPr>
              <a:t>ownership</a:t>
            </a:r>
            <a:endParaRPr lang="de-AT" sz="800" dirty="0">
              <a:latin typeface="+mn-lt"/>
              <a:ea typeface="+mn-ea"/>
            </a:endParaRP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Ø"/>
              <a:defRPr/>
            </a:pPr>
            <a:r>
              <a:rPr lang="de-AT" sz="800" dirty="0" err="1">
                <a:latin typeface="+mn-lt"/>
                <a:ea typeface="+mn-ea"/>
              </a:rPr>
              <a:t>Production</a:t>
            </a:r>
            <a:r>
              <a:rPr lang="de-AT" sz="800" dirty="0">
                <a:latin typeface="+mn-lt"/>
                <a:ea typeface="+mn-ea"/>
              </a:rPr>
              <a:t> </a:t>
            </a:r>
            <a:r>
              <a:rPr lang="de-AT" sz="800" dirty="0" err="1">
                <a:latin typeface="+mn-lt"/>
                <a:ea typeface="+mn-ea"/>
              </a:rPr>
              <a:t>of</a:t>
            </a:r>
            <a:r>
              <a:rPr lang="de-AT" sz="800" dirty="0">
                <a:latin typeface="+mn-lt"/>
                <a:ea typeface="+mn-ea"/>
              </a:rPr>
              <a:t> </a:t>
            </a:r>
            <a:r>
              <a:rPr lang="de-AT" sz="800" dirty="0" err="1">
                <a:latin typeface="+mn-lt"/>
                <a:ea typeface="+mn-ea"/>
              </a:rPr>
              <a:t>goods</a:t>
            </a:r>
            <a:endParaRPr lang="de-AT" sz="800" dirty="0">
              <a:latin typeface="+mn-lt"/>
              <a:ea typeface="+mn-ea"/>
            </a:endParaRP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Ø"/>
              <a:defRPr/>
            </a:pPr>
            <a:r>
              <a:rPr lang="de-AT" sz="800" dirty="0">
                <a:latin typeface="+mn-lt"/>
                <a:ea typeface="+mn-ea"/>
              </a:rPr>
              <a:t>Sharing </a:t>
            </a:r>
            <a:r>
              <a:rPr lang="de-AT" sz="800" dirty="0" err="1">
                <a:latin typeface="+mn-lt"/>
                <a:ea typeface="+mn-ea"/>
              </a:rPr>
              <a:t>of</a:t>
            </a:r>
            <a:r>
              <a:rPr lang="de-AT" sz="800" dirty="0">
                <a:latin typeface="+mn-lt"/>
                <a:ea typeface="+mn-ea"/>
              </a:rPr>
              <a:t> </a:t>
            </a:r>
            <a:r>
              <a:rPr lang="de-AT" sz="800" dirty="0" err="1">
                <a:latin typeface="+mn-lt"/>
                <a:ea typeface="+mn-ea"/>
              </a:rPr>
              <a:t>the</a:t>
            </a:r>
            <a:r>
              <a:rPr lang="de-AT" sz="800" dirty="0">
                <a:latin typeface="+mn-lt"/>
                <a:ea typeface="+mn-ea"/>
              </a:rPr>
              <a:t> </a:t>
            </a:r>
            <a:r>
              <a:rPr lang="de-AT" sz="800" dirty="0" err="1">
                <a:latin typeface="+mn-lt"/>
                <a:ea typeface="+mn-ea"/>
              </a:rPr>
              <a:t>goods</a:t>
            </a:r>
            <a:endParaRPr lang="de-AT" sz="800" dirty="0">
              <a:latin typeface="+mn-lt"/>
              <a:ea typeface="+mn-ea"/>
            </a:endParaRP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Ø"/>
              <a:defRPr/>
            </a:pPr>
            <a:r>
              <a:rPr lang="de-AT" sz="800" dirty="0">
                <a:latin typeface="+mn-lt"/>
                <a:ea typeface="+mn-ea"/>
              </a:rPr>
              <a:t>Sharing </a:t>
            </a:r>
            <a:r>
              <a:rPr lang="de-AT" sz="800" dirty="0" err="1">
                <a:latin typeface="+mn-lt"/>
                <a:ea typeface="+mn-ea"/>
              </a:rPr>
              <a:t>of</a:t>
            </a:r>
            <a:r>
              <a:rPr lang="de-AT" sz="800" dirty="0">
                <a:latin typeface="+mn-lt"/>
                <a:ea typeface="+mn-ea"/>
              </a:rPr>
              <a:t> </a:t>
            </a:r>
            <a:r>
              <a:rPr lang="de-AT" sz="800" dirty="0" err="1">
                <a:latin typeface="+mn-lt"/>
                <a:ea typeface="+mn-ea"/>
              </a:rPr>
              <a:t>income</a:t>
            </a:r>
            <a:endParaRPr lang="de-AT" sz="800" dirty="0">
              <a:latin typeface="+mn-lt"/>
              <a:ea typeface="+mn-ea"/>
            </a:endParaRPr>
          </a:p>
        </p:txBody>
      </p:sp>
      <p:pic>
        <p:nvPicPr>
          <p:cNvPr id="39" name="Bild 6">
            <a:extLst>
              <a:ext uri="{FF2B5EF4-FFF2-40B4-BE49-F238E27FC236}">
                <a16:creationId xmlns:a16="http://schemas.microsoft.com/office/drawing/2014/main" id="{B0BF0DAF-E6EC-D144-5226-ADA03060DA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284538"/>
            <a:ext cx="30416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feld 40">
            <a:extLst>
              <a:ext uri="{FF2B5EF4-FFF2-40B4-BE49-F238E27FC236}">
                <a16:creationId xmlns:a16="http://schemas.microsoft.com/office/drawing/2014/main" id="{D7626072-7A4D-AA71-DB08-90084F073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5013325"/>
            <a:ext cx="28797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800" b="1"/>
              <a:t>Business cycles: ups and downs in the economy</a:t>
            </a:r>
          </a:p>
          <a:p>
            <a:pPr eaLnBrk="1" hangingPunct="1"/>
            <a:r>
              <a:rPr lang="de-DE" altLang="de-DE" sz="800"/>
              <a:t>GDP gross domestic product = total yearly income in an economy</a:t>
            </a:r>
          </a:p>
          <a:p>
            <a:pPr eaLnBrk="1" hangingPunct="1"/>
            <a:r>
              <a:rPr lang="de-DE" altLang="de-DE" sz="800"/>
              <a:t>Measurement: average GDP per head</a:t>
            </a:r>
          </a:p>
          <a:p>
            <a:pPr eaLnBrk="1" hangingPunct="1"/>
            <a:r>
              <a:rPr lang="de-DE" altLang="de-DE" sz="800"/>
              <a:t>= sum of all goods &amp; services </a:t>
            </a:r>
            <a:r>
              <a:rPr lang="mr-IN" altLang="de-DE" sz="800"/>
              <a:t>–</a:t>
            </a:r>
            <a:r>
              <a:rPr lang="de-DE" altLang="de-DE" sz="800"/>
              <a:t> resprecive inputs to avoid doubble counting</a:t>
            </a:r>
          </a:p>
          <a:p>
            <a:pPr eaLnBrk="1" hangingPunct="1"/>
            <a:r>
              <a:rPr lang="de-DE" altLang="de-DE" sz="800">
                <a:latin typeface="Wingdings" pitchFamily="2" charset="2"/>
                <a:sym typeface="Wingdings" pitchFamily="2" charset="2"/>
              </a:rPr>
              <a:t></a:t>
            </a:r>
            <a:r>
              <a:rPr lang="de-DE" altLang="de-DE" sz="800">
                <a:sym typeface="Wingdings" pitchFamily="2" charset="2"/>
              </a:rPr>
              <a:t> GDP</a:t>
            </a:r>
            <a:r>
              <a:rPr lang="de-DE" altLang="de-DE" sz="800"/>
              <a:t>= </a:t>
            </a:r>
            <a:r>
              <a:rPr lang="de-DE" altLang="de-DE" sz="800" b="1">
                <a:solidFill>
                  <a:srgbClr val="008000"/>
                </a:solidFill>
              </a:rPr>
              <a:t>economic growth  </a:t>
            </a:r>
            <a:r>
              <a:rPr lang="de-DE" altLang="de-DE" sz="800">
                <a:solidFill>
                  <a:srgbClr val="008000"/>
                </a:solidFill>
              </a:rPr>
              <a:t>(+ income + jobs, </a:t>
            </a:r>
            <a:r>
              <a:rPr lang="de-DE" altLang="de-DE" sz="800">
                <a:solidFill>
                  <a:srgbClr val="FF0000"/>
                </a:solidFill>
              </a:rPr>
              <a:t>- environment</a:t>
            </a:r>
            <a:r>
              <a:rPr lang="de-DE" altLang="de-DE" sz="800">
                <a:solidFill>
                  <a:srgbClr val="008000"/>
                </a:solidFill>
              </a:rPr>
              <a:t>) </a:t>
            </a:r>
          </a:p>
          <a:p>
            <a:pPr eaLnBrk="1" hangingPunct="1"/>
            <a:r>
              <a:rPr lang="de-DE" altLang="de-DE" sz="800">
                <a:latin typeface="Wingdings" pitchFamily="2" charset="2"/>
                <a:sym typeface="Wingdings" pitchFamily="2" charset="2"/>
              </a:rPr>
              <a:t></a:t>
            </a:r>
            <a:r>
              <a:rPr lang="de-DE" altLang="de-DE" sz="800"/>
              <a:t>  BIP = </a:t>
            </a:r>
            <a:r>
              <a:rPr lang="de-DE" altLang="de-DE" sz="800" b="1">
                <a:solidFill>
                  <a:srgbClr val="FF0000"/>
                </a:solidFill>
              </a:rPr>
              <a:t>recession  </a:t>
            </a:r>
            <a:r>
              <a:rPr lang="de-DE" altLang="de-DE" sz="800">
                <a:solidFill>
                  <a:srgbClr val="FF0000"/>
                </a:solidFill>
              </a:rPr>
              <a:t>(- income, - jobs, </a:t>
            </a:r>
            <a:r>
              <a:rPr lang="de-DE" altLang="de-DE" sz="800">
                <a:solidFill>
                  <a:srgbClr val="008000"/>
                </a:solidFill>
              </a:rPr>
              <a:t>+ environment</a:t>
            </a:r>
            <a:r>
              <a:rPr lang="de-DE" altLang="de-DE" sz="800">
                <a:solidFill>
                  <a:srgbClr val="FF0000"/>
                </a:solidFill>
              </a:rPr>
              <a:t>)</a:t>
            </a:r>
            <a:endParaRPr lang="de-DE" altLang="de-DE" sz="800" b="1">
              <a:solidFill>
                <a:srgbClr val="FF0000"/>
              </a:solidFill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4E53E734-C9FC-7112-5FB6-B794979EA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6135688"/>
            <a:ext cx="2952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800" b="1"/>
              <a:t>Weaknesses of GDP (ecological or social aspects are neglected)</a:t>
            </a:r>
          </a:p>
          <a:p>
            <a:pPr eaLnBrk="1" hangingPunct="1"/>
            <a:r>
              <a:rPr lang="de-DE" altLang="de-DE" sz="800" b="1"/>
              <a:t>–&gt; Alternatives</a:t>
            </a:r>
          </a:p>
          <a:p>
            <a:pPr eaLnBrk="1" hangingPunct="1"/>
            <a:r>
              <a:rPr lang="de-DE" altLang="de-DE" sz="800"/>
              <a:t>HDI – Human Development Index</a:t>
            </a:r>
          </a:p>
          <a:p>
            <a:pPr eaLnBrk="1" hangingPunct="1"/>
            <a:r>
              <a:rPr lang="de-DE" altLang="de-DE" sz="800"/>
              <a:t>Happy Planet Indes</a:t>
            </a:r>
          </a:p>
          <a:p>
            <a:pPr eaLnBrk="1" hangingPunct="1"/>
            <a:r>
              <a:rPr lang="de-DE" altLang="de-DE" sz="800"/>
              <a:t>and others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F5A175FF-F1AE-9CE9-A3B3-BAAFBAD945FC}"/>
              </a:ext>
            </a:extLst>
          </p:cNvPr>
          <p:cNvSpPr txBox="1"/>
          <p:nvPr/>
        </p:nvSpPr>
        <p:spPr>
          <a:xfrm>
            <a:off x="6588125" y="4868863"/>
            <a:ext cx="2540000" cy="20621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800" b="1"/>
              <a:t>Wirtschaftspolitik:</a:t>
            </a:r>
          </a:p>
          <a:p>
            <a:pPr eaLnBrk="1" hangingPunct="1"/>
            <a:r>
              <a:rPr lang="de-DE" altLang="de-DE" sz="800"/>
              <a:t>Summe aller planvollen Maßnahmen mit denen Staat u. andere Träger  (EZB, Österreichische Nationalbank, Sozialpartner, .EU) regelnd u. gestaltend in Wirtschaft eingreifen</a:t>
            </a:r>
          </a:p>
          <a:p>
            <a:pPr eaLnBrk="1" hangingPunct="1"/>
            <a:endParaRPr lang="de-DE" altLang="de-DE" sz="800"/>
          </a:p>
          <a:p>
            <a:pPr eaLnBrk="1" hangingPunct="1">
              <a:buFontTx/>
              <a:buChar char="-"/>
            </a:pPr>
            <a:r>
              <a:rPr lang="de-DE" altLang="de-DE" sz="800"/>
              <a:t>Geldpolitik (Zentralbank: EZB)</a:t>
            </a:r>
          </a:p>
          <a:p>
            <a:pPr eaLnBrk="1" hangingPunct="1">
              <a:buFontTx/>
              <a:buChar char="-"/>
            </a:pPr>
            <a:r>
              <a:rPr lang="de-DE" altLang="de-DE" sz="800"/>
              <a:t>Fiskalpolitik  (Steuern)</a:t>
            </a:r>
          </a:p>
          <a:p>
            <a:pPr eaLnBrk="1" hangingPunct="1">
              <a:buFontTx/>
              <a:buChar char="-"/>
            </a:pPr>
            <a:r>
              <a:rPr lang="de-DE" altLang="de-DE" sz="800"/>
              <a:t>Arbeitsmarkt- und Sozialpolitik </a:t>
            </a:r>
          </a:p>
          <a:p>
            <a:pPr eaLnBrk="1" hangingPunct="1">
              <a:buFontTx/>
              <a:buChar char="-"/>
            </a:pPr>
            <a:r>
              <a:rPr lang="de-DE" altLang="de-DE" sz="800"/>
              <a:t>Gesundheits-, Bildungspolitik, Umweltpolitik</a:t>
            </a:r>
          </a:p>
          <a:p>
            <a:pPr eaLnBrk="1" hangingPunct="1"/>
            <a:endParaRPr lang="de-DE" altLang="de-DE" sz="800"/>
          </a:p>
          <a:p>
            <a:pPr eaLnBrk="1" hangingPunct="1"/>
            <a:r>
              <a:rPr lang="de-DE" altLang="de-DE" sz="800"/>
              <a:t>Ziele/Magisches Vieleck: &gt; sehr schwer zu verwirklichen:</a:t>
            </a:r>
          </a:p>
          <a:p>
            <a:pPr eaLnBrk="1" hangingPunct="1"/>
            <a:r>
              <a:rPr lang="de-DE" altLang="de-DE" sz="800"/>
              <a:t>... sehr oft Zielkonflikte</a:t>
            </a:r>
          </a:p>
          <a:p>
            <a:pPr eaLnBrk="1" hangingPunct="1"/>
            <a:r>
              <a:rPr lang="de-DE" altLang="de-DE" sz="800"/>
              <a:t>z.B. Wachstum und Umwelt- bzw. Klimaschutz </a:t>
            </a:r>
          </a:p>
          <a:p>
            <a:pPr eaLnBrk="1" hangingPunct="1"/>
            <a:r>
              <a:rPr lang="de-DE" altLang="de-DE" sz="800"/>
              <a:t>bei der 3. Piste für den Flughafen Wien Schwechat</a:t>
            </a:r>
          </a:p>
          <a:p>
            <a:pPr eaLnBrk="1" hangingPunct="1"/>
            <a:endParaRPr lang="de-DE" altLang="de-DE" sz="800"/>
          </a:p>
        </p:txBody>
      </p:sp>
      <p:pic>
        <p:nvPicPr>
          <p:cNvPr id="53" name="Bild 52">
            <a:extLst>
              <a:ext uri="{FF2B5EF4-FFF2-40B4-BE49-F238E27FC236}">
                <a16:creationId xmlns:a16="http://schemas.microsoft.com/office/drawing/2014/main" id="{A56A0400-B681-1D7A-F36B-2AD4D82D98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284538"/>
            <a:ext cx="255587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Rechteck 56">
            <a:extLst>
              <a:ext uri="{FF2B5EF4-FFF2-40B4-BE49-F238E27FC236}">
                <a16:creationId xmlns:a16="http://schemas.microsoft.com/office/drawing/2014/main" id="{5BFE6251-F400-2487-3727-FA080E646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2924175"/>
            <a:ext cx="3024187" cy="3933825"/>
          </a:xfrm>
          <a:prstGeom prst="rect">
            <a:avLst/>
          </a:prstGeom>
          <a:noFill/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de-DE" altLang="de-DE" sz="1800">
              <a:solidFill>
                <a:srgbClr val="FFFFFF"/>
              </a:solidFill>
            </a:endParaRPr>
          </a:p>
        </p:txBody>
      </p:sp>
      <p:sp>
        <p:nvSpPr>
          <p:cNvPr id="60" name="Rechteck 59">
            <a:extLst>
              <a:ext uri="{FF2B5EF4-FFF2-40B4-BE49-F238E27FC236}">
                <a16:creationId xmlns:a16="http://schemas.microsoft.com/office/drawing/2014/main" id="{D72D80FC-51F8-433E-28D2-EC26EEB767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2924175"/>
            <a:ext cx="2584450" cy="3933825"/>
          </a:xfrm>
          <a:prstGeom prst="rect">
            <a:avLst/>
          </a:prstGeom>
          <a:noFill/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de-DE" altLang="de-DE" sz="1800">
              <a:solidFill>
                <a:srgbClr val="FFFFFF"/>
              </a:solidFill>
            </a:endParaRPr>
          </a:p>
        </p:txBody>
      </p:sp>
      <p:sp>
        <p:nvSpPr>
          <p:cNvPr id="14360" name="Textfeld 60">
            <a:extLst>
              <a:ext uri="{FF2B5EF4-FFF2-40B4-BE49-F238E27FC236}">
                <a16:creationId xmlns:a16="http://schemas.microsoft.com/office/drawing/2014/main" id="{99FB1746-8EDD-B483-3AA5-FC689EABC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2997200"/>
            <a:ext cx="28813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/>
              <a:t>Measurement of economic activities (GDP)</a:t>
            </a:r>
          </a:p>
        </p:txBody>
      </p:sp>
      <p:sp>
        <p:nvSpPr>
          <p:cNvPr id="14361" name="Textfeld 61">
            <a:extLst>
              <a:ext uri="{FF2B5EF4-FFF2-40B4-BE49-F238E27FC236}">
                <a16:creationId xmlns:a16="http://schemas.microsoft.com/office/drawing/2014/main" id="{8D7F80DF-7E8F-34B7-A4B6-00BF77FEA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2997200"/>
            <a:ext cx="26638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/>
              <a:t>Realization of Eco-Market-Economy in Austria</a:t>
            </a:r>
          </a:p>
        </p:txBody>
      </p:sp>
      <p:sp>
        <p:nvSpPr>
          <p:cNvPr id="14362" name="Textfeld 62">
            <a:extLst>
              <a:ext uri="{FF2B5EF4-FFF2-40B4-BE49-F238E27FC236}">
                <a16:creationId xmlns:a16="http://schemas.microsoft.com/office/drawing/2014/main" id="{9DC27C63-9822-D033-C0D0-D9460AC83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6075" y="2997200"/>
            <a:ext cx="24479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/>
              <a:t>Goals of economic policy</a:t>
            </a:r>
          </a:p>
        </p:txBody>
      </p:sp>
      <p:sp>
        <p:nvSpPr>
          <p:cNvPr id="14363" name="Textfeld 64">
            <a:extLst>
              <a:ext uri="{FF2B5EF4-FFF2-40B4-BE49-F238E27FC236}">
                <a16:creationId xmlns:a16="http://schemas.microsoft.com/office/drawing/2014/main" id="{0B0FD6D6-3B95-5DCE-4C94-49BFACDC4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84538"/>
            <a:ext cx="936625" cy="33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1000" b="1"/>
              <a:t>Measurement of the economy</a:t>
            </a:r>
          </a:p>
          <a:p>
            <a:pPr eaLnBrk="1" hangingPunct="1"/>
            <a:r>
              <a:rPr lang="de-AT" altLang="de-DE" sz="800"/>
              <a:t>GDP</a:t>
            </a:r>
          </a:p>
          <a:p>
            <a:pPr eaLnBrk="1" hangingPunct="1"/>
            <a:r>
              <a:rPr lang="de-AT" altLang="de-DE" sz="800"/>
              <a:t>Business cycles</a:t>
            </a:r>
          </a:p>
          <a:p>
            <a:pPr eaLnBrk="1" hangingPunct="1"/>
            <a:endParaRPr lang="de-AT" altLang="de-DE" sz="800"/>
          </a:p>
          <a:p>
            <a:pPr eaLnBrk="1" hangingPunct="1"/>
            <a:r>
              <a:rPr lang="de-AT" altLang="de-DE" sz="800"/>
              <a:t>Human development index (HDI)</a:t>
            </a:r>
          </a:p>
          <a:p>
            <a:pPr eaLnBrk="1" hangingPunct="1"/>
            <a:r>
              <a:rPr lang="de-AT" altLang="de-DE" sz="800"/>
              <a:t>Happy plantet index (HPI)</a:t>
            </a:r>
          </a:p>
          <a:p>
            <a:pPr eaLnBrk="1" hangingPunct="1"/>
            <a:endParaRPr lang="de-AT" altLang="de-DE" sz="1000" b="1"/>
          </a:p>
          <a:p>
            <a:pPr eaLnBrk="1" hangingPunct="1"/>
            <a:endParaRPr lang="de-AT" altLang="de-DE" sz="1000" b="1"/>
          </a:p>
          <a:p>
            <a:pPr eaLnBrk="1" hangingPunct="1"/>
            <a:r>
              <a:rPr lang="de-AT" altLang="de-DE" sz="1000" b="1"/>
              <a:t>Eco-Social Market Economy</a:t>
            </a:r>
          </a:p>
          <a:p>
            <a:pPr eaLnBrk="1" hangingPunct="1"/>
            <a:r>
              <a:rPr lang="de-AT" altLang="de-DE" sz="800"/>
              <a:t>In Austria</a:t>
            </a:r>
          </a:p>
          <a:p>
            <a:pPr eaLnBrk="1" hangingPunct="1"/>
            <a:r>
              <a:rPr lang="de-AT" altLang="de-DE" sz="800"/>
              <a:t>Social partners</a:t>
            </a:r>
          </a:p>
          <a:p>
            <a:pPr eaLnBrk="1" hangingPunct="1"/>
            <a:r>
              <a:rPr lang="de-AT" altLang="de-DE" sz="800"/>
              <a:t>Sustainability</a:t>
            </a:r>
          </a:p>
          <a:p>
            <a:pPr eaLnBrk="1" hangingPunct="1"/>
            <a:endParaRPr lang="de-AT" altLang="de-DE" sz="1000" b="1"/>
          </a:p>
          <a:p>
            <a:pPr eaLnBrk="1" hangingPunct="1"/>
            <a:r>
              <a:rPr lang="de-AT" altLang="de-DE" sz="1000" b="1"/>
              <a:t>Economic policy</a:t>
            </a:r>
          </a:p>
          <a:p>
            <a:pPr eaLnBrk="1" hangingPunct="1"/>
            <a:r>
              <a:rPr lang="de-AT" altLang="de-DE" sz="800"/>
              <a:t>Who?</a:t>
            </a:r>
          </a:p>
          <a:p>
            <a:pPr eaLnBrk="1" hangingPunct="1"/>
            <a:r>
              <a:rPr lang="de-AT" altLang="de-DE" sz="800"/>
              <a:t>Goals?</a:t>
            </a:r>
          </a:p>
        </p:txBody>
      </p:sp>
      <p:pic>
        <p:nvPicPr>
          <p:cNvPr id="14364" name="Bild 6">
            <a:extLst>
              <a:ext uri="{FF2B5EF4-FFF2-40B4-BE49-F238E27FC236}">
                <a16:creationId xmlns:a16="http://schemas.microsoft.com/office/drawing/2014/main" id="{2B8DE3ED-853B-574C-5FAB-DA9A338A43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429000"/>
            <a:ext cx="257016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65" name="Textfeld 65">
            <a:extLst>
              <a:ext uri="{FF2B5EF4-FFF2-40B4-BE49-F238E27FC236}">
                <a16:creationId xmlns:a16="http://schemas.microsoft.com/office/drawing/2014/main" id="{676CE4E6-6469-21C9-E5E6-11D4400DE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4508500"/>
            <a:ext cx="23764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/>
              <a:t>Sozialpartnerschaft</a:t>
            </a:r>
            <a:endParaRPr lang="de-AT" altLang="de-DE" sz="800"/>
          </a:p>
          <a:p>
            <a:pPr eaLnBrk="1" hangingPunct="1"/>
            <a:endParaRPr lang="de-AT" altLang="de-DE" sz="800"/>
          </a:p>
          <a:p>
            <a:pPr eaLnBrk="1" hangingPunct="1"/>
            <a:r>
              <a:rPr lang="de-AT" altLang="de-DE" sz="800"/>
              <a:t>Wichtiges Instrument der sozialen Marktwirtschaft in Österreich.</a:t>
            </a:r>
          </a:p>
          <a:p>
            <a:pPr eaLnBrk="1" hangingPunct="1"/>
            <a:endParaRPr lang="de-AT" altLang="de-DE" sz="800"/>
          </a:p>
          <a:p>
            <a:pPr eaLnBrk="1" hangingPunct="1"/>
            <a:r>
              <a:rPr lang="de-AT" altLang="de-DE" sz="800"/>
              <a:t>Ziel: Ausgleich der Interessen der Arbeitgeber/innen und Arbeitnehmer/innen.</a:t>
            </a:r>
          </a:p>
          <a:p>
            <a:pPr eaLnBrk="1" hangingPunct="1"/>
            <a:endParaRPr lang="de-AT" altLang="de-DE" sz="800"/>
          </a:p>
          <a:p>
            <a:pPr eaLnBrk="1" hangingPunct="1"/>
            <a:r>
              <a:rPr lang="de-AT" altLang="de-DE" sz="800"/>
              <a:t>Verhandlungen über z.B. Kollektiverträge, Mindestgehälter, Arbeitszeiten, etc. leisten einen wichtigen Beitrag zum sozialen Frieden in Österreich. </a:t>
            </a:r>
          </a:p>
          <a:p>
            <a:pPr eaLnBrk="1" hangingPunct="1"/>
            <a:endParaRPr lang="de-AT" altLang="de-DE" sz="800"/>
          </a:p>
          <a:p>
            <a:pPr eaLnBrk="1" hangingPunct="1"/>
            <a:r>
              <a:rPr lang="de-AT" altLang="de-DE" sz="800" b="1"/>
              <a:t>Umweltschutz</a:t>
            </a:r>
          </a:p>
          <a:p>
            <a:pPr eaLnBrk="1" hangingPunct="1"/>
            <a:endParaRPr lang="de-AT" altLang="de-DE" sz="800" b="1"/>
          </a:p>
          <a:p>
            <a:pPr eaLnBrk="1" hangingPunct="1"/>
            <a:r>
              <a:rPr lang="de-AT" altLang="de-DE" sz="800"/>
              <a:t>Erweiterung des Konzeptes der sozialen Marktwirtschaft seit den 1980er Jahren durch strenge Umweltschutzbestimmungen (Atomkraft, etc.)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9" grpId="0"/>
      <p:bldP spid="14350" grpId="0"/>
      <p:bldP spid="14351" grpId="0"/>
      <p:bldP spid="41" grpId="0"/>
      <p:bldP spid="42" grpId="0"/>
      <p:bldP spid="52" grpId="0"/>
      <p:bldP spid="14360" grpId="0"/>
      <p:bldP spid="14361" grpId="0"/>
      <p:bldP spid="14362" grpId="0"/>
      <p:bldP spid="14365" grpId="0"/>
    </p:bld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2528</Words>
  <Application>Microsoft Macintosh PowerPoint</Application>
  <PresentationFormat>Bildschirmpräsentation (4:3)</PresentationFormat>
  <Paragraphs>418</Paragraphs>
  <Slides>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8" baseType="lpstr">
      <vt:lpstr>Arial</vt:lpstr>
      <vt:lpstr>Calibri</vt:lpstr>
      <vt:lpstr>Wingdings</vt:lpstr>
      <vt:lpstr>Office-Design</vt:lpstr>
      <vt:lpstr>PowerPoint-Präsentation</vt:lpstr>
      <vt:lpstr>PowerPoint-Präsentation</vt:lpstr>
      <vt:lpstr>PowerPoint-Präsentation</vt:lpstr>
      <vt:lpstr>PowerPoint-Präsentation</vt:lpstr>
    </vt:vector>
  </TitlesOfParts>
  <Company>MyCompany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Marina</dc:creator>
  <cp:lastModifiedBy>HOLZHEU Werner</cp:lastModifiedBy>
  <cp:revision>131</cp:revision>
  <cp:lastPrinted>2017-10-12T06:47:23Z</cp:lastPrinted>
  <dcterms:created xsi:type="dcterms:W3CDTF">2016-04-20T06:25:58Z</dcterms:created>
  <dcterms:modified xsi:type="dcterms:W3CDTF">2022-11-22T09:33:27Z</dcterms:modified>
</cp:coreProperties>
</file>