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33"/>
    <p:restoredTop sz="98621" autoAdjust="0"/>
  </p:normalViewPr>
  <p:slideViewPr>
    <p:cSldViewPr snapToGrid="0" snapToObjects="1">
      <p:cViewPr>
        <p:scale>
          <a:sx n="157" d="100"/>
          <a:sy n="157" d="100"/>
        </p:scale>
        <p:origin x="-3432" y="-1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16.06.22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16.06.22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16.06.22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16.06.22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16.06.22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16.06.22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16.06.22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16.06.22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16.06.22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16.06.22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16.06.22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16.06.22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179" y="0"/>
            <a:ext cx="34272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cs typeface="Chalkduster"/>
              </a:rPr>
              <a:t>Sales Agreements Basics, and Elements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54400" y="0"/>
            <a:ext cx="5689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cs typeface="Chalkduster"/>
              </a:rPr>
              <a:t>Goal/</a:t>
            </a:r>
            <a:r>
              <a:rPr lang="de-DE" sz="900" dirty="0" err="1">
                <a:cs typeface="Chalkduster"/>
              </a:rPr>
              <a:t>competencies</a:t>
            </a:r>
            <a:r>
              <a:rPr lang="de-DE" sz="900" dirty="0">
                <a:cs typeface="Chalkduster"/>
              </a:rPr>
              <a:t>: </a:t>
            </a:r>
            <a:r>
              <a:rPr lang="de-DE" sz="900" dirty="0" err="1">
                <a:cs typeface="Chalkduster"/>
              </a:rPr>
              <a:t>Being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able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to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define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sales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contracts</a:t>
            </a:r>
            <a:r>
              <a:rPr lang="de-DE" sz="900" dirty="0">
                <a:cs typeface="Chalkduster"/>
              </a:rPr>
              <a:t>, </a:t>
            </a:r>
            <a:r>
              <a:rPr lang="de-DE" sz="900" dirty="0" err="1">
                <a:cs typeface="Chalkduster"/>
              </a:rPr>
              <a:t>being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able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to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recognize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prerequisites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for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sales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contracts</a:t>
            </a:r>
            <a:r>
              <a:rPr lang="de-DE" sz="900" dirty="0">
                <a:cs typeface="Chalkduster"/>
              </a:rPr>
              <a:t>, </a:t>
            </a:r>
            <a:r>
              <a:rPr lang="de-DE" sz="900" dirty="0" err="1">
                <a:cs typeface="Chalkduster"/>
              </a:rPr>
              <a:t>being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able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to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assess</a:t>
            </a:r>
            <a:r>
              <a:rPr lang="de-DE" sz="900" dirty="0">
                <a:cs typeface="Chalkduster"/>
              </a:rPr>
              <a:t> legal </a:t>
            </a:r>
            <a:r>
              <a:rPr lang="de-DE" sz="900" dirty="0" err="1">
                <a:cs typeface="Chalkduster"/>
              </a:rPr>
              <a:t>aspects</a:t>
            </a:r>
            <a:r>
              <a:rPr lang="de-DE" sz="900" dirty="0">
                <a:cs typeface="Chalkduster"/>
              </a:rPr>
              <a:t> (</a:t>
            </a:r>
            <a:r>
              <a:rPr lang="de-DE" sz="900" dirty="0" err="1">
                <a:cs typeface="Chalkduster"/>
              </a:rPr>
              <a:t>obligations</a:t>
            </a:r>
            <a:r>
              <a:rPr lang="de-DE" sz="900" dirty="0">
                <a:cs typeface="Chalkduster"/>
              </a:rPr>
              <a:t>, </a:t>
            </a:r>
            <a:r>
              <a:rPr lang="de-DE" sz="900" dirty="0" err="1">
                <a:cs typeface="Chalkduster"/>
              </a:rPr>
              <a:t>laws</a:t>
            </a:r>
            <a:r>
              <a:rPr lang="de-DE" sz="900" dirty="0">
                <a:cs typeface="Chalkduster"/>
              </a:rPr>
              <a:t>), </a:t>
            </a:r>
            <a:r>
              <a:rPr lang="de-DE" sz="900" dirty="0" err="1">
                <a:cs typeface="Chalkduster"/>
              </a:rPr>
              <a:t>being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able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to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analyze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components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of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sales</a:t>
            </a:r>
            <a:r>
              <a:rPr lang="de-DE" sz="900" dirty="0">
                <a:cs typeface="Chalkduster"/>
              </a:rPr>
              <a:t> </a:t>
            </a:r>
            <a:r>
              <a:rPr lang="de-DE" sz="900" dirty="0" err="1">
                <a:cs typeface="Chalkduster"/>
              </a:rPr>
              <a:t>contracts</a:t>
            </a:r>
            <a:endParaRPr lang="de-DE" sz="900" dirty="0">
              <a:cs typeface="Chalkduster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284275"/>
            <a:ext cx="1152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Chalkduster"/>
              </a:rPr>
              <a:t>1)</a:t>
            </a:r>
            <a:r>
              <a:rPr lang="de-DE" sz="1200" dirty="0" err="1">
                <a:cs typeface="Chalkduster"/>
              </a:rPr>
              <a:t>What</a:t>
            </a:r>
            <a:r>
              <a:rPr lang="de-DE" sz="1200" dirty="0">
                <a:cs typeface="Chalkduster"/>
              </a:rPr>
              <a:t> , </a:t>
            </a:r>
            <a:r>
              <a:rPr lang="de-DE" sz="1200" dirty="0" err="1">
                <a:cs typeface="Chalkduster"/>
              </a:rPr>
              <a:t>How</a:t>
            </a:r>
            <a:r>
              <a:rPr lang="de-DE" sz="1200" dirty="0">
                <a:cs typeface="Chalkduster"/>
              </a:rPr>
              <a:t>? 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-22714" y="498283"/>
            <a:ext cx="156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err="1">
                <a:cs typeface="Chalkduster"/>
              </a:rPr>
              <a:t>What</a:t>
            </a:r>
            <a:r>
              <a:rPr lang="de-DE" sz="700" b="1" dirty="0">
                <a:cs typeface="Chalkduster"/>
              </a:rPr>
              <a:t>: </a:t>
            </a:r>
          </a:p>
          <a:p>
            <a:r>
              <a:rPr lang="de-DE" sz="700" dirty="0">
                <a:cs typeface="Chalkduster"/>
              </a:rPr>
              <a:t>Agreement on </a:t>
            </a:r>
            <a:r>
              <a:rPr lang="de-DE" sz="700" dirty="0" err="1">
                <a:cs typeface="Chalkduster"/>
              </a:rPr>
              <a:t>the</a:t>
            </a:r>
            <a:r>
              <a:rPr lang="de-DE" sz="700" dirty="0">
                <a:cs typeface="Chalkduster"/>
              </a:rPr>
              <a:t> </a:t>
            </a:r>
            <a:r>
              <a:rPr lang="de-DE" sz="700" dirty="0" err="1">
                <a:cs typeface="Chalkduster"/>
              </a:rPr>
              <a:t>transfer</a:t>
            </a:r>
            <a:r>
              <a:rPr lang="de-DE" sz="700" dirty="0">
                <a:cs typeface="Chalkduster"/>
              </a:rPr>
              <a:t> </a:t>
            </a:r>
            <a:r>
              <a:rPr lang="de-DE" sz="700" dirty="0" err="1">
                <a:cs typeface="Chalkduster"/>
              </a:rPr>
              <a:t>ownership</a:t>
            </a:r>
            <a:r>
              <a:rPr lang="de-DE" sz="700" dirty="0">
                <a:cs typeface="Chalkduster"/>
              </a:rPr>
              <a:t> </a:t>
            </a:r>
            <a:r>
              <a:rPr lang="de-DE" sz="700" dirty="0" err="1">
                <a:cs typeface="Chalkduster"/>
              </a:rPr>
              <a:t>of</a:t>
            </a:r>
            <a:r>
              <a:rPr lang="de-DE" sz="700" dirty="0">
                <a:cs typeface="Chalkduster"/>
              </a:rPr>
              <a:t> </a:t>
            </a:r>
            <a:r>
              <a:rPr lang="de-DE" sz="700" dirty="0" err="1">
                <a:cs typeface="Chalkduster"/>
              </a:rPr>
              <a:t>objects</a:t>
            </a:r>
            <a:r>
              <a:rPr lang="de-DE" sz="700" dirty="0">
                <a:cs typeface="Chalkduster"/>
              </a:rPr>
              <a:t> </a:t>
            </a:r>
            <a:r>
              <a:rPr lang="de-DE" sz="700" dirty="0" err="1">
                <a:cs typeface="Chalkduster"/>
              </a:rPr>
              <a:t>against</a:t>
            </a:r>
            <a:r>
              <a:rPr lang="de-DE" sz="700" dirty="0">
                <a:cs typeface="Chalkduster"/>
              </a:rPr>
              <a:t> </a:t>
            </a:r>
            <a:r>
              <a:rPr lang="de-DE" sz="700" dirty="0" err="1">
                <a:cs typeface="Chalkduster"/>
              </a:rPr>
              <a:t>payments</a:t>
            </a:r>
            <a:r>
              <a:rPr lang="de-DE" sz="700" dirty="0">
                <a:cs typeface="Chalkduster"/>
              </a:rPr>
              <a:t>  </a:t>
            </a:r>
          </a:p>
          <a:p>
            <a:endParaRPr lang="de-DE" sz="700" dirty="0">
              <a:cs typeface="Chalkduster"/>
            </a:endParaRPr>
          </a:p>
          <a:p>
            <a:r>
              <a:rPr lang="de-DE" sz="700" dirty="0">
                <a:cs typeface="Chalkduster"/>
              </a:rPr>
              <a:t>Form: </a:t>
            </a:r>
            <a:r>
              <a:rPr lang="de-DE" sz="700" dirty="0" err="1">
                <a:cs typeface="Chalkduster"/>
              </a:rPr>
              <a:t>written</a:t>
            </a:r>
            <a:r>
              <a:rPr lang="de-DE" sz="700" dirty="0">
                <a:cs typeface="Chalkduster"/>
              </a:rPr>
              <a:t>, oral, </a:t>
            </a:r>
          </a:p>
          <a:p>
            <a:r>
              <a:rPr lang="de-DE" sz="700" dirty="0">
                <a:cs typeface="Chalkduster"/>
              </a:rPr>
              <a:t>electronic </a:t>
            </a:r>
            <a:r>
              <a:rPr lang="de-DE" sz="700" dirty="0" err="1">
                <a:cs typeface="Chalkduster"/>
              </a:rPr>
              <a:t>or</a:t>
            </a:r>
            <a:r>
              <a:rPr lang="de-DE" sz="700" dirty="0">
                <a:cs typeface="Chalkduster"/>
              </a:rPr>
              <a:t> </a:t>
            </a:r>
            <a:r>
              <a:rPr lang="de-DE" sz="700" dirty="0" err="1">
                <a:cs typeface="Chalkduster"/>
              </a:rPr>
              <a:t>conclusive</a:t>
            </a:r>
            <a:r>
              <a:rPr lang="de-DE" sz="700" dirty="0">
                <a:cs typeface="Chalkduster"/>
              </a:rPr>
              <a:t> </a:t>
            </a:r>
            <a:r>
              <a:rPr lang="de-DE" sz="700" dirty="0" err="1">
                <a:cs typeface="Chalkduster"/>
              </a:rPr>
              <a:t>actions</a:t>
            </a:r>
            <a:endParaRPr lang="de-DE" sz="700" dirty="0">
              <a:cs typeface="Chalkduster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437086" y="284275"/>
            <a:ext cx="1049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Chalkduster"/>
              </a:rPr>
              <a:t>2)</a:t>
            </a:r>
            <a:r>
              <a:rPr lang="de-DE" sz="1200" dirty="0" err="1">
                <a:cs typeface="Chalkduster"/>
              </a:rPr>
              <a:t>Prerequisits</a:t>
            </a:r>
            <a:endParaRPr lang="de-DE" sz="1200" dirty="0">
              <a:cs typeface="Chalkduster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307943" y="294239"/>
            <a:ext cx="2011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cs typeface="Chalkduster"/>
              </a:rPr>
              <a:t>3)</a:t>
            </a:r>
            <a:r>
              <a:rPr lang="de-DE" sz="1200" dirty="0" err="1">
                <a:cs typeface="Chalkduster"/>
              </a:rPr>
              <a:t>What</a:t>
            </a:r>
            <a:r>
              <a:rPr lang="de-DE" sz="1200" dirty="0">
                <a:cs typeface="Chalkduster"/>
              </a:rPr>
              <a:t> </a:t>
            </a:r>
            <a:r>
              <a:rPr lang="de-DE" sz="1200" dirty="0" err="1">
                <a:cs typeface="Chalkduster"/>
              </a:rPr>
              <a:t>are</a:t>
            </a:r>
            <a:r>
              <a:rPr lang="de-DE" sz="1200" dirty="0">
                <a:cs typeface="Chalkduster"/>
              </a:rPr>
              <a:t> </a:t>
            </a:r>
            <a:r>
              <a:rPr lang="de-DE" sz="1200" dirty="0" err="1">
                <a:cs typeface="Chalkduster"/>
              </a:rPr>
              <a:t>the</a:t>
            </a:r>
            <a:r>
              <a:rPr lang="de-DE" sz="1200" dirty="0">
                <a:cs typeface="Chalkduster"/>
              </a:rPr>
              <a:t> </a:t>
            </a:r>
            <a:r>
              <a:rPr lang="de-DE" sz="1200" dirty="0" err="1">
                <a:cs typeface="Chalkduster"/>
              </a:rPr>
              <a:t>duties</a:t>
            </a:r>
            <a:r>
              <a:rPr lang="de-DE" sz="1200" dirty="0">
                <a:cs typeface="Chalkduster"/>
              </a:rPr>
              <a:t>? 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469888" y="460074"/>
            <a:ext cx="1253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>
                <a:cs typeface="Chalkduster"/>
              </a:rPr>
              <a:t>Seller: </a:t>
            </a:r>
          </a:p>
          <a:p>
            <a:r>
              <a:rPr lang="de-DE" sz="700" b="1" dirty="0">
                <a:cs typeface="Chalkduster"/>
              </a:rPr>
              <a:t>   </a:t>
            </a:r>
            <a:r>
              <a:rPr lang="de-DE" sz="700" b="1" dirty="0" err="1">
                <a:cs typeface="Chalkduster"/>
              </a:rPr>
              <a:t>Delivery</a:t>
            </a:r>
            <a:r>
              <a:rPr lang="de-DE" sz="700" b="1" dirty="0">
                <a:cs typeface="Chalkduster"/>
              </a:rPr>
              <a:t> </a:t>
            </a:r>
            <a:r>
              <a:rPr lang="de-DE" sz="700" b="1" dirty="0" err="1">
                <a:cs typeface="Chalkduster"/>
              </a:rPr>
              <a:t>without</a:t>
            </a:r>
            <a:r>
              <a:rPr lang="de-DE" sz="700" b="1" dirty="0">
                <a:cs typeface="Chalkduster"/>
              </a:rPr>
              <a:t> </a:t>
            </a:r>
            <a:r>
              <a:rPr lang="de-DE" sz="700" b="1" dirty="0" err="1">
                <a:cs typeface="Chalkduster"/>
              </a:rPr>
              <a:t>defects</a:t>
            </a:r>
            <a:r>
              <a:rPr lang="de-DE" sz="700" b="1" dirty="0">
                <a:cs typeface="Chalkduster"/>
              </a:rPr>
              <a:t>     </a:t>
            </a:r>
          </a:p>
          <a:p>
            <a:r>
              <a:rPr lang="de-DE" sz="700" b="1" dirty="0">
                <a:cs typeface="Chalkduster"/>
              </a:rPr>
              <a:t>   </a:t>
            </a:r>
            <a:r>
              <a:rPr lang="de-DE" sz="700" b="1" dirty="0" err="1">
                <a:cs typeface="Chalkduster"/>
              </a:rPr>
              <a:t>Timely</a:t>
            </a:r>
            <a:r>
              <a:rPr lang="de-DE" sz="700" b="1" dirty="0">
                <a:cs typeface="Chalkduster"/>
              </a:rPr>
              <a:t> </a:t>
            </a:r>
            <a:r>
              <a:rPr lang="de-DE" sz="700" b="1" dirty="0" err="1">
                <a:cs typeface="Chalkduster"/>
              </a:rPr>
              <a:t>delivery</a:t>
            </a:r>
            <a:endParaRPr lang="de-DE" sz="700" b="1" dirty="0">
              <a:cs typeface="Chalkduster"/>
            </a:endParaRPr>
          </a:p>
          <a:p>
            <a:r>
              <a:rPr lang="de-DE" sz="700" b="1" dirty="0">
                <a:cs typeface="Chalkduster"/>
              </a:rPr>
              <a:t>   </a:t>
            </a:r>
            <a:r>
              <a:rPr lang="de-DE" sz="700" b="1" dirty="0" err="1">
                <a:cs typeface="Chalkduster"/>
              </a:rPr>
              <a:t>Invoice</a:t>
            </a:r>
            <a:r>
              <a:rPr lang="de-DE" sz="700" b="1" dirty="0">
                <a:cs typeface="Chalkduster"/>
              </a:rPr>
              <a:t> </a:t>
            </a:r>
            <a:r>
              <a:rPr lang="de-DE" sz="700" b="1" dirty="0" err="1">
                <a:cs typeface="Chalkduster"/>
              </a:rPr>
              <a:t>according</a:t>
            </a:r>
            <a:r>
              <a:rPr lang="de-DE" sz="700" b="1" dirty="0">
                <a:cs typeface="Chalkduster"/>
              </a:rPr>
              <a:t> </a:t>
            </a:r>
            <a:r>
              <a:rPr lang="de-DE" sz="700" b="1" dirty="0" err="1">
                <a:cs typeface="Chalkduster"/>
              </a:rPr>
              <a:t>to</a:t>
            </a:r>
            <a:r>
              <a:rPr lang="de-DE" sz="700" b="1" dirty="0">
                <a:cs typeface="Chalkduster"/>
              </a:rPr>
              <a:t> USSTG</a:t>
            </a:r>
          </a:p>
          <a:p>
            <a:r>
              <a:rPr lang="de-DE" sz="700" b="1" dirty="0" err="1">
                <a:cs typeface="Chalkduster"/>
              </a:rPr>
              <a:t>Buyer</a:t>
            </a:r>
            <a:r>
              <a:rPr lang="de-DE" sz="700" b="1" dirty="0">
                <a:cs typeface="Chalkduster"/>
              </a:rPr>
              <a:t>: </a:t>
            </a:r>
          </a:p>
          <a:p>
            <a:r>
              <a:rPr lang="de-DE" sz="700" b="1" dirty="0">
                <a:cs typeface="Chalkduster"/>
              </a:rPr>
              <a:t>   </a:t>
            </a:r>
            <a:r>
              <a:rPr lang="de-DE" sz="700" b="1" dirty="0" err="1">
                <a:cs typeface="Chalkduster"/>
              </a:rPr>
              <a:t>Timely</a:t>
            </a:r>
            <a:r>
              <a:rPr lang="de-DE" sz="700" b="1" dirty="0">
                <a:cs typeface="Chalkduster"/>
              </a:rPr>
              <a:t> </a:t>
            </a:r>
            <a:r>
              <a:rPr lang="de-DE" sz="700" b="1" dirty="0" err="1">
                <a:cs typeface="Chalkduster"/>
              </a:rPr>
              <a:t>payment</a:t>
            </a:r>
            <a:endParaRPr lang="de-DE" sz="700" b="1" dirty="0">
              <a:cs typeface="Chalkduster"/>
            </a:endParaRPr>
          </a:p>
          <a:p>
            <a:r>
              <a:rPr lang="de-DE" sz="700" b="1" dirty="0">
                <a:cs typeface="Chalkduster"/>
              </a:rPr>
              <a:t>   Acceptance</a:t>
            </a:r>
          </a:p>
          <a:p>
            <a:r>
              <a:rPr lang="de-DE" sz="700" b="1" dirty="0">
                <a:cs typeface="Chalkduster"/>
              </a:rPr>
              <a:t>   </a:t>
            </a:r>
            <a:r>
              <a:rPr lang="de-DE" sz="700" b="1" dirty="0" err="1">
                <a:cs typeface="Chalkduster"/>
              </a:rPr>
              <a:t>Specification</a:t>
            </a:r>
            <a:endParaRPr lang="de-DE" sz="700" dirty="0">
              <a:cs typeface="Chalkduster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4884016" y="294239"/>
            <a:ext cx="2011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cs typeface="Chalkduster"/>
              </a:rPr>
              <a:t>4)</a:t>
            </a:r>
            <a:r>
              <a:rPr lang="de-DE" sz="1200" dirty="0" err="1">
                <a:cs typeface="Chalkduster"/>
              </a:rPr>
              <a:t>Which</a:t>
            </a:r>
            <a:r>
              <a:rPr lang="de-DE" sz="1200" dirty="0">
                <a:cs typeface="Chalkduster"/>
              </a:rPr>
              <a:t> </a:t>
            </a:r>
            <a:r>
              <a:rPr lang="de-DE" sz="1200" dirty="0" err="1">
                <a:cs typeface="Chalkduster"/>
              </a:rPr>
              <a:t>laws</a:t>
            </a:r>
            <a:r>
              <a:rPr lang="de-DE" sz="1200" dirty="0">
                <a:cs typeface="Chalkduster"/>
              </a:rPr>
              <a:t> </a:t>
            </a:r>
            <a:r>
              <a:rPr lang="de-DE" sz="1200" dirty="0" err="1">
                <a:cs typeface="Chalkduster"/>
              </a:rPr>
              <a:t>apply</a:t>
            </a:r>
            <a:r>
              <a:rPr lang="de-DE" sz="1200" dirty="0">
                <a:cs typeface="Chalkduster"/>
              </a:rPr>
              <a:t>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655699" y="633326"/>
            <a:ext cx="202400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>
                <a:cs typeface="Chalkduster"/>
              </a:rPr>
              <a:t>C2C: ABGB (General </a:t>
            </a:r>
            <a:r>
              <a:rPr lang="de-DE" sz="700" b="1" dirty="0" err="1">
                <a:cs typeface="Chalkduster"/>
              </a:rPr>
              <a:t>Civil</a:t>
            </a:r>
            <a:r>
              <a:rPr lang="de-DE" sz="700" b="1" dirty="0">
                <a:cs typeface="Chalkduster"/>
              </a:rPr>
              <a:t> Code)</a:t>
            </a:r>
          </a:p>
          <a:p>
            <a:r>
              <a:rPr lang="de-DE" sz="700" b="1" dirty="0">
                <a:cs typeface="Chalkduster"/>
              </a:rPr>
              <a:t>B2B: ABGB, </a:t>
            </a:r>
          </a:p>
          <a:p>
            <a:r>
              <a:rPr lang="de-DE" sz="700" b="1" dirty="0">
                <a:cs typeface="Chalkduster"/>
              </a:rPr>
              <a:t>          UGB (Entrepreneur Code) </a:t>
            </a:r>
          </a:p>
          <a:p>
            <a:r>
              <a:rPr lang="de-DE" sz="700" b="1" dirty="0">
                <a:cs typeface="Chalkduster"/>
              </a:rPr>
              <a:t>          USTG (Value </a:t>
            </a:r>
            <a:r>
              <a:rPr lang="de-DE" sz="700" b="1" dirty="0" err="1">
                <a:cs typeface="Chalkduster"/>
              </a:rPr>
              <a:t>Added</a:t>
            </a:r>
            <a:r>
              <a:rPr lang="de-DE" sz="700" b="1" dirty="0">
                <a:cs typeface="Chalkduster"/>
              </a:rPr>
              <a:t> </a:t>
            </a:r>
            <a:r>
              <a:rPr lang="de-DE" sz="700" b="1" dirty="0" err="1">
                <a:cs typeface="Chalkduster"/>
              </a:rPr>
              <a:t>Tax</a:t>
            </a:r>
            <a:r>
              <a:rPr lang="de-DE" sz="700" b="1" dirty="0">
                <a:cs typeface="Chalkduster"/>
              </a:rPr>
              <a:t> Act)</a:t>
            </a:r>
          </a:p>
          <a:p>
            <a:r>
              <a:rPr lang="de-DE" sz="700" b="1" dirty="0">
                <a:cs typeface="Chalkduster"/>
              </a:rPr>
              <a:t>          ECG (E-Commerce Act)</a:t>
            </a:r>
          </a:p>
          <a:p>
            <a:r>
              <a:rPr lang="de-DE" sz="700" b="1" dirty="0">
                <a:cs typeface="Chalkduster"/>
              </a:rPr>
              <a:t>B2C: all </a:t>
            </a:r>
            <a:r>
              <a:rPr lang="de-DE" sz="700" b="1" dirty="0" err="1">
                <a:cs typeface="Chalkduster"/>
              </a:rPr>
              <a:t>of</a:t>
            </a:r>
            <a:r>
              <a:rPr lang="de-DE" sz="700" b="1" dirty="0">
                <a:cs typeface="Chalkduster"/>
              </a:rPr>
              <a:t> B2B + </a:t>
            </a:r>
          </a:p>
          <a:p>
            <a:r>
              <a:rPr lang="de-DE" sz="700" b="1" dirty="0">
                <a:cs typeface="Chalkduster"/>
              </a:rPr>
              <a:t>  KSchG (Consumer </a:t>
            </a:r>
            <a:r>
              <a:rPr lang="de-DE" sz="700" b="1" dirty="0" err="1">
                <a:cs typeface="Chalkduster"/>
              </a:rPr>
              <a:t>Protection</a:t>
            </a:r>
            <a:r>
              <a:rPr lang="de-DE" sz="700" b="1" dirty="0">
                <a:cs typeface="Chalkduster"/>
              </a:rPr>
              <a:t> Act)</a:t>
            </a:r>
            <a:endParaRPr lang="de-DE" sz="700" dirty="0">
              <a:cs typeface="Chalkduster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6468093" y="284275"/>
            <a:ext cx="2622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cs typeface="Chalkduster"/>
              </a:rPr>
              <a:t>5)Phasen / Schritte im Verkaufsprozess</a:t>
            </a:r>
          </a:p>
        </p:txBody>
      </p:sp>
      <p:pic>
        <p:nvPicPr>
          <p:cNvPr id="26" name="Bild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806" y="542598"/>
            <a:ext cx="852886" cy="875076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>
          <a:xfrm>
            <a:off x="6778654" y="1429673"/>
            <a:ext cx="147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b="1" dirty="0">
                <a:cs typeface="Chalkduster"/>
              </a:rPr>
              <a:t>Agreement </a:t>
            </a:r>
            <a:r>
              <a:rPr lang="de-DE" sz="600" b="1" dirty="0" err="1">
                <a:cs typeface="Chalkduster"/>
              </a:rPr>
              <a:t>of</a:t>
            </a:r>
            <a:r>
              <a:rPr lang="de-DE" sz="600" b="1" dirty="0">
                <a:cs typeface="Chalkduster"/>
              </a:rPr>
              <a:t> will </a:t>
            </a:r>
            <a:r>
              <a:rPr lang="de-DE" sz="600" b="1" dirty="0" err="1">
                <a:cs typeface="Chalkduster"/>
              </a:rPr>
              <a:t>by</a:t>
            </a:r>
            <a:endParaRPr lang="de-DE" sz="600" b="1" dirty="0">
              <a:cs typeface="Chalkduster"/>
            </a:endParaRPr>
          </a:p>
          <a:p>
            <a:r>
              <a:rPr lang="de-DE" sz="600" b="1" dirty="0">
                <a:cs typeface="Chalkduster"/>
              </a:rPr>
              <a:t>1 Binding </a:t>
            </a:r>
            <a:r>
              <a:rPr lang="de-DE" sz="600" b="1" dirty="0" err="1">
                <a:cs typeface="Chalkduster"/>
              </a:rPr>
              <a:t>offer</a:t>
            </a:r>
            <a:r>
              <a:rPr lang="de-DE" sz="600" b="1" dirty="0">
                <a:cs typeface="Chalkduster"/>
              </a:rPr>
              <a:t> + </a:t>
            </a:r>
            <a:r>
              <a:rPr lang="de-DE" sz="600" b="1" dirty="0" err="1">
                <a:cs typeface="Chalkduster"/>
              </a:rPr>
              <a:t>order</a:t>
            </a:r>
            <a:endParaRPr lang="de-DE" sz="600" b="1" dirty="0">
              <a:cs typeface="Chalkduster"/>
            </a:endParaRPr>
          </a:p>
          <a:p>
            <a:r>
              <a:rPr lang="de-DE" sz="600" b="1" dirty="0">
                <a:cs typeface="Chalkduster"/>
              </a:rPr>
              <a:t>2 Order and </a:t>
            </a:r>
            <a:r>
              <a:rPr lang="de-DE" sz="600" b="1" dirty="0" err="1">
                <a:cs typeface="Chalkduster"/>
              </a:rPr>
              <a:t>order</a:t>
            </a:r>
            <a:r>
              <a:rPr lang="de-DE" sz="600" b="1" dirty="0">
                <a:cs typeface="Chalkduster"/>
              </a:rPr>
              <a:t> </a:t>
            </a:r>
            <a:r>
              <a:rPr lang="de-DE" sz="600" b="1" dirty="0" err="1">
                <a:cs typeface="Chalkduster"/>
              </a:rPr>
              <a:t>confirmation</a:t>
            </a:r>
            <a:endParaRPr lang="de-DE" sz="600" b="1" dirty="0">
              <a:cs typeface="Chalkduster"/>
            </a:endParaRPr>
          </a:p>
          <a:p>
            <a:r>
              <a:rPr lang="de-DE" sz="600" b="1" dirty="0">
                <a:cs typeface="Chalkduster"/>
              </a:rPr>
              <a:t>3 Order and </a:t>
            </a:r>
            <a:r>
              <a:rPr lang="de-DE" sz="600" b="1" dirty="0" err="1">
                <a:cs typeface="Chalkduster"/>
              </a:rPr>
              <a:t>delivery</a:t>
            </a:r>
            <a:endParaRPr lang="de-DE" sz="600" b="1" dirty="0">
              <a:cs typeface="Chalkduster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437087" y="561274"/>
            <a:ext cx="20173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cs typeface="Chalkduster"/>
              </a:rPr>
              <a:t>1) </a:t>
            </a:r>
            <a:r>
              <a:rPr lang="de-DE" sz="700" dirty="0" err="1">
                <a:cs typeface="Chalkduster"/>
              </a:rPr>
              <a:t>agreement</a:t>
            </a:r>
            <a:r>
              <a:rPr lang="de-DE" sz="700" dirty="0">
                <a:cs typeface="Chalkduster"/>
              </a:rPr>
              <a:t> </a:t>
            </a:r>
            <a:r>
              <a:rPr lang="de-DE" sz="700" dirty="0" err="1">
                <a:cs typeface="Chalkduster"/>
              </a:rPr>
              <a:t>of</a:t>
            </a:r>
            <a:r>
              <a:rPr lang="de-DE" sz="700" dirty="0">
                <a:cs typeface="Chalkduster"/>
              </a:rPr>
              <a:t> will (</a:t>
            </a:r>
            <a:r>
              <a:rPr lang="de-DE" sz="700" dirty="0" err="1">
                <a:cs typeface="Chalkduster"/>
              </a:rPr>
              <a:t>true</a:t>
            </a:r>
            <a:r>
              <a:rPr lang="de-DE" sz="700" dirty="0">
                <a:cs typeface="Chalkduster"/>
              </a:rPr>
              <a:t> </a:t>
            </a:r>
            <a:r>
              <a:rPr lang="de-DE" sz="700" dirty="0" err="1">
                <a:cs typeface="Chalkduster"/>
              </a:rPr>
              <a:t>agreement</a:t>
            </a:r>
            <a:r>
              <a:rPr lang="de-DE" sz="700" dirty="0">
                <a:cs typeface="Chalkduster"/>
              </a:rPr>
              <a:t>)</a:t>
            </a:r>
          </a:p>
          <a:p>
            <a:r>
              <a:rPr lang="de-DE" sz="700" dirty="0">
                <a:cs typeface="Chalkduster"/>
              </a:rPr>
              <a:t>2) legal </a:t>
            </a:r>
            <a:r>
              <a:rPr lang="de-DE" sz="700" dirty="0" err="1">
                <a:cs typeface="Chalkduster"/>
              </a:rPr>
              <a:t>capacity</a:t>
            </a:r>
            <a:r>
              <a:rPr lang="de-DE" sz="700" dirty="0">
                <a:cs typeface="Chalkduster"/>
              </a:rPr>
              <a:t> (</a:t>
            </a:r>
            <a:r>
              <a:rPr lang="de-DE" sz="700" dirty="0" err="1">
                <a:cs typeface="Chalkduster"/>
              </a:rPr>
              <a:t>age</a:t>
            </a:r>
            <a:r>
              <a:rPr lang="de-DE" sz="700" dirty="0">
                <a:cs typeface="Chalkduster"/>
              </a:rPr>
              <a:t>)</a:t>
            </a:r>
          </a:p>
          <a:p>
            <a:r>
              <a:rPr lang="de-DE" sz="700" dirty="0">
                <a:cs typeface="Chalkduster"/>
              </a:rPr>
              <a:t>3) </a:t>
            </a:r>
            <a:r>
              <a:rPr lang="de-DE" sz="700" dirty="0" err="1">
                <a:cs typeface="Chalkduster"/>
              </a:rPr>
              <a:t>Possibility</a:t>
            </a:r>
            <a:r>
              <a:rPr lang="de-DE" sz="700" dirty="0">
                <a:cs typeface="Chalkduster"/>
              </a:rPr>
              <a:t> (not e.g. time </a:t>
            </a:r>
            <a:r>
              <a:rPr lang="de-DE" sz="700" dirty="0" err="1">
                <a:cs typeface="Chalkduster"/>
              </a:rPr>
              <a:t>travel</a:t>
            </a:r>
            <a:r>
              <a:rPr lang="de-DE" sz="700" dirty="0">
                <a:cs typeface="Chalkduster"/>
              </a:rPr>
              <a:t> </a:t>
            </a:r>
            <a:r>
              <a:rPr lang="de-DE" sz="700" dirty="0" err="1">
                <a:cs typeface="Chalkduster"/>
              </a:rPr>
              <a:t>machine</a:t>
            </a:r>
            <a:r>
              <a:rPr lang="de-DE" sz="700" dirty="0">
                <a:cs typeface="Chalkduster"/>
              </a:rPr>
              <a:t>)</a:t>
            </a:r>
          </a:p>
          <a:p>
            <a:r>
              <a:rPr lang="de-DE" sz="700" dirty="0">
                <a:cs typeface="Chalkduster"/>
              </a:rPr>
              <a:t>4) </a:t>
            </a:r>
            <a:r>
              <a:rPr lang="de-DE" sz="700" dirty="0" err="1">
                <a:cs typeface="Chalkduster"/>
              </a:rPr>
              <a:t>Permitted</a:t>
            </a:r>
            <a:r>
              <a:rPr lang="de-DE" sz="700" dirty="0">
                <a:cs typeface="Chalkduster"/>
              </a:rPr>
              <a:t> (not e.g. </a:t>
            </a:r>
            <a:r>
              <a:rPr lang="de-DE" sz="700" dirty="0" err="1">
                <a:cs typeface="Chalkduster"/>
              </a:rPr>
              <a:t>drugs</a:t>
            </a:r>
            <a:r>
              <a:rPr lang="de-DE" sz="700" dirty="0">
                <a:cs typeface="Chalkduster"/>
              </a:rPr>
              <a:t>)</a:t>
            </a:r>
          </a:p>
          <a:p>
            <a:r>
              <a:rPr lang="de-DE" sz="700" dirty="0">
                <a:cs typeface="Chalkduster"/>
              </a:rPr>
              <a:t>5) </a:t>
            </a:r>
            <a:r>
              <a:rPr lang="de-DE" sz="700" dirty="0" err="1">
                <a:cs typeface="Chalkduster"/>
              </a:rPr>
              <a:t>Without</a:t>
            </a:r>
            <a:r>
              <a:rPr lang="de-DE" sz="700" dirty="0">
                <a:cs typeface="Chalkduster"/>
              </a:rPr>
              <a:t> </a:t>
            </a:r>
            <a:r>
              <a:rPr lang="de-DE" sz="700" dirty="0" err="1">
                <a:cs typeface="Chalkduster"/>
              </a:rPr>
              <a:t>coercion</a:t>
            </a:r>
            <a:r>
              <a:rPr lang="de-DE" sz="700" dirty="0">
                <a:cs typeface="Chalkduster"/>
              </a:rPr>
              <a:t> (</a:t>
            </a:r>
            <a:r>
              <a:rPr lang="de-DE" sz="700" dirty="0" err="1">
                <a:cs typeface="Chalkduster"/>
              </a:rPr>
              <a:t>voluntary</a:t>
            </a:r>
            <a:r>
              <a:rPr lang="de-DE" sz="700" dirty="0">
                <a:cs typeface="Chalkduster"/>
              </a:rPr>
              <a:t>)</a:t>
            </a:r>
          </a:p>
        </p:txBody>
      </p:sp>
      <p:sp>
        <p:nvSpPr>
          <p:cNvPr id="31" name="Rechteck 30"/>
          <p:cNvSpPr/>
          <p:nvPr/>
        </p:nvSpPr>
        <p:spPr>
          <a:xfrm>
            <a:off x="-22715" y="1193484"/>
            <a:ext cx="73323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cs typeface="Chalkduster"/>
              </a:rPr>
              <a:t>6) Bestandteile: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10271"/>
              </p:ext>
            </p:extLst>
          </p:nvPr>
        </p:nvGraphicFramePr>
        <p:xfrm>
          <a:off x="49213" y="2185191"/>
          <a:ext cx="2464915" cy="4653528"/>
        </p:xfrm>
        <a:graphic>
          <a:graphicData uri="http://schemas.openxmlformats.org/drawingml/2006/table">
            <a:tbl>
              <a:tblPr/>
              <a:tblGrid>
                <a:gridCol w="701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1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Legal fix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buyer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private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Seller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private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B2B business to business</a:t>
                      </a:r>
                    </a:p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B2C business to consumer</a:t>
                      </a:r>
                    </a:p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C2C consumer to consumer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Exact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e.g. 5 Liters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Aproximate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Purchase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bulk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z.B.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whole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harvest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secification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purchase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11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4)Type             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Quality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Artikelnummer (Art.Nr......)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Brands, Typen (Audi, A3...)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Norms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(Ö-Norm,...)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illustrationss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(Fotos,...)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Muster (Bodenbelag)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(KW)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Commercial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(Eggs,...)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5) Price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Certain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Determinable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variation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clause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clause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Construction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Inflation: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consumer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Base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stock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exchange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discounts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loyalty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…)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Skonto (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discount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13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31352"/>
              </p:ext>
            </p:extLst>
          </p:nvPr>
        </p:nvGraphicFramePr>
        <p:xfrm>
          <a:off x="2603500" y="2453779"/>
          <a:ext cx="3983406" cy="4389720"/>
        </p:xfrm>
        <a:graphic>
          <a:graphicData uri="http://schemas.openxmlformats.org/drawingml/2006/table">
            <a:tbl>
              <a:tblPr/>
              <a:tblGrid>
                <a:gridCol w="109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99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Special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arrangements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terms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there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agreement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due on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(e.g. 30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after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arrangements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discount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5%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discount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within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..."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discount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Down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advance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(An- und Vorauszahlung)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Partial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installment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card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cash…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 Terms 2020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Terms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agreement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at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seller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Place and date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1-Point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terms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on 1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place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transfer-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 ...,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..., 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Risc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buyer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total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 …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specific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buyer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risc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EXW: </a:t>
                      </a:r>
                      <a:r>
                        <a:rPr lang="de-DE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buyer</a:t>
                      </a:r>
                      <a:r>
                        <a:rPr lang="de-DE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bears</a:t>
                      </a:r>
                      <a:r>
                        <a:rPr lang="de-DE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Seller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DDP Seller </a:t>
                      </a:r>
                      <a:r>
                        <a:rPr lang="de-DE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bears</a:t>
                      </a:r>
                      <a:r>
                        <a:rPr lang="de-DE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frei ... Genannter Ort     Verkäufer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trägkt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Kosten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Risiko bis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endParaRPr lang="de-DE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CIF </a:t>
                      </a:r>
                      <a:r>
                        <a:rPr lang="de-DE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  <a:r>
                        <a:rPr lang="de-DE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insurance</a:t>
                      </a:r>
                      <a:r>
                        <a:rPr lang="de-DE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freight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Zweipunktklauseln: Kosten-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Risikopübergang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 2 Punkten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frachtfrei ... z.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B. „frachtfrei Bhf. Salzburg“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Verkäufer trägt Risiko bis 1. Transportunternehmen (ÖBB)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aber die Kosten bis zum genannten Ort,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Bhf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Salzburg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avoid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Fixes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… fix on …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Penalty: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contractual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penalty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Bank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guarantee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in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k-S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</a:t>
                      </a:r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Deposit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advance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in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shole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Retention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title: Ownership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transferred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after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Bank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guarantee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65" y="1307162"/>
            <a:ext cx="812822" cy="823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1" y="1784498"/>
            <a:ext cx="611947" cy="636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015" y="1675415"/>
            <a:ext cx="863385" cy="546925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369" y="1926394"/>
            <a:ext cx="905062" cy="673842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007" y="1922901"/>
            <a:ext cx="1304000" cy="80372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66128"/>
              </p:ext>
            </p:extLst>
          </p:nvPr>
        </p:nvGraphicFramePr>
        <p:xfrm>
          <a:off x="6658419" y="2841282"/>
          <a:ext cx="2465355" cy="3975227"/>
        </p:xfrm>
        <a:graphic>
          <a:graphicData uri="http://schemas.openxmlformats.org/drawingml/2006/table">
            <a:tbl>
              <a:tblPr/>
              <a:tblGrid>
                <a:gridCol w="57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37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Additional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arrangements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seller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sk-S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Conditions</a:t>
                      </a:r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Grossly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disadvantages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rules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invalid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B2C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unclear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rules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invalid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typical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Insurance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conditions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conditions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industry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Usancen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customs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sk-SK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</a:t>
                      </a:r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container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</a:t>
                      </a:r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Packing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Packing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3452"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9" name="Bild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0742" y="1526943"/>
            <a:ext cx="2276163" cy="9048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FA461F96-14C0-9C45-985C-D795611C6B78}"/>
              </a:ext>
            </a:extLst>
          </p:cNvPr>
          <p:cNvSpPr txBox="1"/>
          <p:nvPr/>
        </p:nvSpPr>
        <p:spPr>
          <a:xfrm>
            <a:off x="6625368" y="619371"/>
            <a:ext cx="9043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DE" sz="700" b="1" dirty="0">
                <a:cs typeface="Chalkduster"/>
              </a:rPr>
              <a:t>Anbahnung</a:t>
            </a:r>
          </a:p>
          <a:p>
            <a:pPr marL="228600" indent="-228600">
              <a:buAutoNum type="arabicParenR"/>
            </a:pPr>
            <a:r>
              <a:rPr lang="de-DE" sz="700" b="1" dirty="0">
                <a:cs typeface="Chalkduster"/>
              </a:rPr>
              <a:t>Abschluss</a:t>
            </a:r>
          </a:p>
          <a:p>
            <a:pPr marL="228600" indent="-228600">
              <a:buAutoNum type="arabicParenR"/>
            </a:pPr>
            <a:endParaRPr lang="de-DE" sz="700" b="1" dirty="0">
              <a:cs typeface="Chalkduster"/>
            </a:endParaRPr>
          </a:p>
          <a:p>
            <a:pPr marL="228600" indent="-228600">
              <a:buAutoNum type="arabicParenR"/>
            </a:pPr>
            <a:endParaRPr lang="de-DE" sz="700" b="1" dirty="0">
              <a:cs typeface="Chalkduster"/>
            </a:endParaRPr>
          </a:p>
          <a:p>
            <a:pPr marL="228600" indent="-228600">
              <a:buAutoNum type="arabicParenR"/>
            </a:pPr>
            <a:r>
              <a:rPr lang="de-DE" sz="700" b="1" dirty="0">
                <a:cs typeface="Chalkduster"/>
              </a:rPr>
              <a:t>Erfüllung</a:t>
            </a: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4802B5A1-5177-F843-8B4F-4E702A0CA5D0}"/>
              </a:ext>
            </a:extLst>
          </p:cNvPr>
          <p:cNvCxnSpPr>
            <a:cxnSpLocks/>
          </p:cNvCxnSpPr>
          <p:nvPr/>
        </p:nvCxnSpPr>
        <p:spPr>
          <a:xfrm>
            <a:off x="6932579" y="1102514"/>
            <a:ext cx="1129851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4171848A-A2A7-BD48-A83A-487FCB16D1F9}"/>
              </a:ext>
            </a:extLst>
          </p:cNvPr>
          <p:cNvCxnSpPr>
            <a:cxnSpLocks/>
          </p:cNvCxnSpPr>
          <p:nvPr/>
        </p:nvCxnSpPr>
        <p:spPr>
          <a:xfrm>
            <a:off x="6932578" y="774504"/>
            <a:ext cx="1129851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025F78D3-6574-C041-B44C-09BE47364E3B}"/>
              </a:ext>
            </a:extLst>
          </p:cNvPr>
          <p:cNvSpPr txBox="1"/>
          <p:nvPr/>
        </p:nvSpPr>
        <p:spPr>
          <a:xfrm>
            <a:off x="8256111" y="1254396"/>
            <a:ext cx="513284" cy="169277"/>
          </a:xfrm>
          <a:prstGeom prst="rect">
            <a:avLst/>
          </a:prstGeom>
          <a:noFill/>
          <a:ln w="63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500" b="1" dirty="0">
                <a:cs typeface="Chalkduster"/>
              </a:rPr>
              <a:t>Bezahlung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E014685-8401-2943-8775-B8CF60265847}"/>
              </a:ext>
            </a:extLst>
          </p:cNvPr>
          <p:cNvSpPr txBox="1"/>
          <p:nvPr/>
        </p:nvSpPr>
        <p:spPr>
          <a:xfrm>
            <a:off x="8062429" y="966004"/>
            <a:ext cx="119611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dirty="0">
                <a:cs typeface="Chalkduster"/>
              </a:rPr>
              <a:t>(bei online Geschäfte zwingend, nicht im b2b)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6C45D88-8EF5-B84A-919A-B82EBEFA63AD}"/>
              </a:ext>
            </a:extLst>
          </p:cNvPr>
          <p:cNvSpPr txBox="1"/>
          <p:nvPr/>
        </p:nvSpPr>
        <p:spPr>
          <a:xfrm>
            <a:off x="4618253" y="505158"/>
            <a:ext cx="14120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b="1" dirty="0">
                <a:cs typeface="Chalkduster"/>
              </a:rPr>
              <a:t>Vertragsverhältnis &gt; </a:t>
            </a:r>
            <a:r>
              <a:rPr lang="de-DE" sz="600" dirty="0">
                <a:cs typeface="Chalkduster"/>
              </a:rPr>
              <a:t>Gesetze</a:t>
            </a:r>
            <a:endParaRPr lang="de-DE" sz="600" b="1" dirty="0">
              <a:cs typeface="Chalkduster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D2675BE-1040-EA7B-5582-D63334C9C7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439" y="3692413"/>
            <a:ext cx="2824654" cy="19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  <p:bldP spid="23" grpId="0"/>
      <p:bldP spid="17" grpId="0"/>
      <p:bldP spid="35" grpId="0"/>
      <p:bldP spid="41" grpId="0"/>
      <p:bldP spid="42" grpId="0"/>
      <p:bldP spid="43" grpId="0"/>
      <p:bldP spid="45" grpId="0"/>
      <p:bldP spid="24" grpId="0"/>
      <p:bldP spid="31" grpId="0"/>
      <p:bldP spid="25" grpId="0"/>
      <p:bldP spid="36" grpId="0" animBg="1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Macintosh PowerPoint</Application>
  <PresentationFormat>Bildschirmpräsentation (4:3)</PresentationFormat>
  <Paragraphs>192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144</cp:revision>
  <cp:lastPrinted>2018-03-02T08:12:34Z</cp:lastPrinted>
  <dcterms:created xsi:type="dcterms:W3CDTF">2015-09-21T19:41:13Z</dcterms:created>
  <dcterms:modified xsi:type="dcterms:W3CDTF">2022-06-16T15:50:04Z</dcterms:modified>
</cp:coreProperties>
</file>