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  <p:sldId id="312" r:id="rId3"/>
    <p:sldId id="258" r:id="rId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8364" autoAdjust="0"/>
  </p:normalViewPr>
  <p:slideViewPr>
    <p:cSldViewPr snapToGrid="0" snapToObjects="1">
      <p:cViewPr varScale="1">
        <p:scale>
          <a:sx n="116" d="100"/>
          <a:sy n="116" d="100"/>
        </p:scale>
        <p:origin x="14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07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15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62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11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35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9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69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13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33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73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42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0" y="2225964"/>
            <a:ext cx="2297366" cy="128801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0399" y="0"/>
            <a:ext cx="34108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Börse, Finanzmärkte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29706" y="0"/>
            <a:ext cx="5714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Funktionieren von Börse, Finanzmarkt (Kapitalmarkt) erklären, Überblick über Anlagemöglichkeiten geben können, kritisch reflektieren können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3082385" y="311359"/>
            <a:ext cx="256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1200" b="1" dirty="0">
                <a:latin typeface="+mj-lt"/>
                <a:cs typeface="Chalkduster"/>
              </a:rPr>
              <a:t>Börse, Finanzmärkte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5706533" y="308495"/>
            <a:ext cx="187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3) Kapital-Angebot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0" y="321195"/>
            <a:ext cx="154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2) Kapital-Nachfrager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716" y="996504"/>
            <a:ext cx="559624" cy="530587"/>
          </a:xfrm>
          <a:prstGeom prst="rect">
            <a:avLst/>
          </a:prstGeom>
        </p:spPr>
      </p:pic>
      <p:sp>
        <p:nvSpPr>
          <p:cNvPr id="75" name="Textfeld 74"/>
          <p:cNvSpPr txBox="1"/>
          <p:nvPr/>
        </p:nvSpPr>
        <p:spPr>
          <a:xfrm>
            <a:off x="54903" y="560094"/>
            <a:ext cx="2791699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/>
              <a:t>Öffentliche Hand: z.B. Schuldverschreibungen (Bundesanleihe)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5706533" y="506310"/>
            <a:ext cx="338666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/>
              <a:t>Investor: Institutionelle (z.B. Pensionsfonds) oder private Anleger Geldvermögen in AT (2008) </a:t>
            </a:r>
          </a:p>
          <a:p>
            <a:r>
              <a:rPr lang="de-DE" sz="800" dirty="0"/>
              <a:t>470 </a:t>
            </a:r>
            <a:r>
              <a:rPr lang="de-DE" sz="800" dirty="0" err="1"/>
              <a:t>Mrd</a:t>
            </a:r>
            <a:r>
              <a:rPr lang="de-DE" sz="800" dirty="0"/>
              <a:t> € Netto: 308 </a:t>
            </a:r>
            <a:r>
              <a:rPr lang="de-DE" sz="800" dirty="0" err="1"/>
              <a:t>Mrd</a:t>
            </a:r>
            <a:r>
              <a:rPr lang="de-DE" sz="800" dirty="0"/>
              <a:t> € </a:t>
            </a:r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sp>
        <p:nvSpPr>
          <p:cNvPr id="83" name="Textfeld 82"/>
          <p:cNvSpPr txBox="1"/>
          <p:nvPr/>
        </p:nvSpPr>
        <p:spPr>
          <a:xfrm>
            <a:off x="2949642" y="588585"/>
            <a:ext cx="2646166" cy="2677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Börsen </a:t>
            </a:r>
            <a:r>
              <a:rPr lang="de-DE" sz="800" dirty="0"/>
              <a:t>sind Marktplätze auf denen zwischen Kapitalnachfragern und Kapitalanbietern vermittelt wird:</a:t>
            </a:r>
          </a:p>
          <a:p>
            <a:r>
              <a:rPr lang="de-DE" sz="800" dirty="0"/>
              <a:t>Börsen dienen zur Kapitalaufnahme und zum </a:t>
            </a:r>
          </a:p>
          <a:p>
            <a:r>
              <a:rPr lang="de-DE" sz="800" dirty="0"/>
              <a:t>Handel mit Werten.</a:t>
            </a:r>
          </a:p>
          <a:p>
            <a:endParaRPr lang="de-DE" sz="800" dirty="0"/>
          </a:p>
          <a:p>
            <a:r>
              <a:rPr lang="de-DE" sz="800" b="1" dirty="0"/>
              <a:t>Vermittler:</a:t>
            </a:r>
            <a:r>
              <a:rPr lang="de-DE" sz="800" dirty="0"/>
              <a:t> Investmentbanken, </a:t>
            </a:r>
          </a:p>
          <a:p>
            <a:r>
              <a:rPr lang="de-DE" sz="800" dirty="0"/>
              <a:t>Banken oder Vermögensberater</a:t>
            </a:r>
          </a:p>
          <a:p>
            <a:r>
              <a:rPr lang="de-DE" sz="800" b="1" dirty="0"/>
              <a:t>Kursermittlung</a:t>
            </a:r>
            <a:r>
              <a:rPr lang="de-DE" sz="800" dirty="0"/>
              <a:t>: Verkauf- und Kaufaufträge </a:t>
            </a:r>
            <a:r>
              <a:rPr lang="de-DE" sz="800" b="1" dirty="0"/>
              <a:t>(Orderbuch)</a:t>
            </a:r>
          </a:p>
          <a:p>
            <a:r>
              <a:rPr lang="de-DE" sz="800" b="1" dirty="0"/>
              <a:t>Kursentwicklung</a:t>
            </a:r>
            <a:r>
              <a:rPr lang="de-DE" sz="800" dirty="0"/>
              <a:t>: </a:t>
            </a:r>
            <a:r>
              <a:rPr lang="de-DE" sz="800" b="1" dirty="0">
                <a:latin typeface="Wingdings"/>
                <a:ea typeface="Wingdings"/>
                <a:cs typeface="Wingdings"/>
                <a:sym typeface="Wingdings"/>
              </a:rPr>
              <a:t> </a:t>
            </a:r>
            <a:r>
              <a:rPr lang="de-DE" sz="800" b="1" dirty="0"/>
              <a:t>Bull </a:t>
            </a:r>
            <a:r>
              <a:rPr lang="de-DE" sz="800" b="1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de-DE" sz="800" b="1" dirty="0">
                <a:latin typeface="+mj-lt"/>
                <a:ea typeface="Wingdings"/>
                <a:cs typeface="Wingdings"/>
                <a:sym typeface="Wingdings"/>
              </a:rPr>
              <a:t>(Hausse)</a:t>
            </a:r>
            <a:r>
              <a:rPr lang="de-DE" sz="800" b="1" dirty="0">
                <a:sym typeface="Wingdings"/>
              </a:rPr>
              <a:t>, </a:t>
            </a:r>
            <a:r>
              <a:rPr lang="de-DE" sz="800" b="1" dirty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de-DE" sz="800" b="1" dirty="0">
                <a:sym typeface="Wingdings"/>
              </a:rPr>
              <a:t> </a:t>
            </a:r>
            <a:r>
              <a:rPr lang="de-DE" sz="800" b="1" dirty="0" err="1">
                <a:sym typeface="Wingdings"/>
              </a:rPr>
              <a:t>Bear</a:t>
            </a:r>
            <a:r>
              <a:rPr lang="de-DE" sz="800" b="1" dirty="0">
                <a:sym typeface="Wingdings"/>
              </a:rPr>
              <a:t> (Baisse)</a:t>
            </a:r>
            <a:endParaRPr lang="de-DE" sz="800" b="1" dirty="0"/>
          </a:p>
          <a:p>
            <a:r>
              <a:rPr lang="de-DE" sz="800" b="1" dirty="0"/>
              <a:t>Börsenarten</a:t>
            </a:r>
            <a:r>
              <a:rPr lang="de-DE" sz="800" dirty="0"/>
              <a:t>: Wertpapier-/Waren-, Kassa- (kurze Zeit)/Termin- (später), Präsenz-/Computerbörsen </a:t>
            </a:r>
          </a:p>
          <a:p>
            <a:r>
              <a:rPr lang="de-DE" sz="800" b="1" dirty="0"/>
              <a:t>Segmente</a:t>
            </a:r>
            <a:r>
              <a:rPr lang="de-DE" sz="800" dirty="0"/>
              <a:t>: unt. Gruppen von Unternehmen z.B. für Wien:</a:t>
            </a:r>
          </a:p>
          <a:p>
            <a:r>
              <a:rPr lang="de-DE" sz="800" dirty="0"/>
              <a:t> Equity (</a:t>
            </a:r>
            <a:r>
              <a:rPr lang="de-DE" sz="800" b="1" dirty="0"/>
              <a:t>ATX prime</a:t>
            </a:r>
            <a:r>
              <a:rPr lang="de-DE" sz="800" dirty="0"/>
              <a:t>, Mid Market, Standard) Bond (Anleihen)</a:t>
            </a:r>
          </a:p>
          <a:p>
            <a:r>
              <a:rPr lang="de-DE" sz="800" dirty="0"/>
              <a:t> Derivatives, Structured Products </a:t>
            </a:r>
            <a:r>
              <a:rPr lang="de-DE" sz="800" dirty="0" err="1"/>
              <a:t>and</a:t>
            </a:r>
            <a:r>
              <a:rPr lang="de-DE" sz="800" dirty="0"/>
              <a:t> Other Securities,</a:t>
            </a:r>
          </a:p>
          <a:p>
            <a:r>
              <a:rPr lang="de-DE" sz="800" b="1" dirty="0"/>
              <a:t>Regulierung:</a:t>
            </a:r>
            <a:r>
              <a:rPr lang="de-DE" sz="800" dirty="0"/>
              <a:t> relativ gering (</a:t>
            </a:r>
            <a:r>
              <a:rPr lang="de-DE" sz="800" b="1" dirty="0"/>
              <a:t>Insiderhandel</a:t>
            </a:r>
            <a:r>
              <a:rPr lang="de-DE" sz="800" dirty="0"/>
              <a:t>, „</a:t>
            </a:r>
            <a:r>
              <a:rPr lang="de-DE" sz="800" dirty="0" err="1"/>
              <a:t>Frontrunning</a:t>
            </a:r>
            <a:r>
              <a:rPr lang="de-DE" sz="800" dirty="0"/>
              <a:t>“) </a:t>
            </a:r>
          </a:p>
          <a:p>
            <a:r>
              <a:rPr lang="de-DE" sz="800" b="1" dirty="0"/>
              <a:t>Trends</a:t>
            </a:r>
            <a:r>
              <a:rPr lang="de-DE" sz="800" dirty="0"/>
              <a:t>: Hochfrequenzhandel, kurze </a:t>
            </a:r>
            <a:r>
              <a:rPr lang="de-DE" sz="800" dirty="0" err="1"/>
              <a:t>Behaltedauer</a:t>
            </a:r>
            <a:r>
              <a:rPr lang="de-DE" sz="800" dirty="0"/>
              <a:t> v.a. bei Aktien, Algorithmen (2/3 des Handels durch Computer)</a:t>
            </a:r>
          </a:p>
          <a:p>
            <a:r>
              <a:rPr lang="de-DE" sz="800" dirty="0"/>
              <a:t>Börsen gibt es seit 15. </a:t>
            </a:r>
            <a:r>
              <a:rPr lang="de-DE" sz="800" dirty="0" err="1"/>
              <a:t>Jh</a:t>
            </a:r>
            <a:r>
              <a:rPr lang="de-DE" sz="800" dirty="0"/>
              <a:t> (Brügge </a:t>
            </a:r>
            <a:r>
              <a:rPr lang="de-DE" sz="800" dirty="0" err="1"/>
              <a:t>Bankier:“Van</a:t>
            </a:r>
            <a:r>
              <a:rPr lang="de-DE" sz="800" dirty="0"/>
              <a:t> der Burse“). Seit damals gab es auch </a:t>
            </a:r>
          </a:p>
          <a:p>
            <a:r>
              <a:rPr lang="de-DE" sz="800" b="1" dirty="0"/>
              <a:t>Finanzkrisen</a:t>
            </a:r>
            <a:r>
              <a:rPr lang="de-DE" sz="800" dirty="0"/>
              <a:t> (verursacht oder verstärkt durch </a:t>
            </a:r>
            <a:r>
              <a:rPr lang="de-DE" sz="800" b="1" dirty="0"/>
              <a:t>Spekulation: </a:t>
            </a:r>
            <a:r>
              <a:rPr lang="de-DE" sz="800" dirty="0"/>
              <a:t>z.B.  Amsterdam 1637,NY 1929, 2008)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40398" y="2526226"/>
            <a:ext cx="1993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4) </a:t>
            </a:r>
            <a:r>
              <a:rPr lang="de-DE" sz="1200" b="1" dirty="0" err="1">
                <a:latin typeface="+mj-lt"/>
                <a:cs typeface="Chalkduster"/>
              </a:rPr>
              <a:t>Börsegang</a:t>
            </a:r>
            <a:r>
              <a:rPr lang="de-DE" sz="1200" b="1" dirty="0">
                <a:latin typeface="+mj-lt"/>
                <a:cs typeface="Chalkduster"/>
              </a:rPr>
              <a:t> „IPO“ von Unt.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40399" y="3566011"/>
            <a:ext cx="2806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5) Aktiengesellschaft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393" y="3879850"/>
            <a:ext cx="1512947" cy="106044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3" y="945704"/>
            <a:ext cx="2520110" cy="1616771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9" y="5251046"/>
            <a:ext cx="2666200" cy="1360263"/>
          </a:xfrm>
          <a:prstGeom prst="rect">
            <a:avLst/>
          </a:prstGeom>
        </p:spPr>
      </p:pic>
      <p:sp>
        <p:nvSpPr>
          <p:cNvPr id="97" name="Textfeld 96"/>
          <p:cNvSpPr txBox="1"/>
          <p:nvPr/>
        </p:nvSpPr>
        <p:spPr>
          <a:xfrm>
            <a:off x="40398" y="2803225"/>
            <a:ext cx="28421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/>
              <a:t>Mehrmonatiger Prozess zur substantiellen  Kapitalaufnahme an </a:t>
            </a:r>
            <a:r>
              <a:rPr lang="de-DE" sz="800" dirty="0" err="1"/>
              <a:t>Börsen:</a:t>
            </a:r>
            <a:r>
              <a:rPr lang="de-DE" sz="800" b="1" dirty="0" err="1"/>
              <a:t>„IPO</a:t>
            </a:r>
            <a:r>
              <a:rPr lang="de-DE" sz="800" b="1" dirty="0"/>
              <a:t>“ (Initial Public </a:t>
            </a:r>
            <a:r>
              <a:rPr lang="de-DE" sz="800" b="1" dirty="0" err="1"/>
              <a:t>Offering</a:t>
            </a:r>
            <a:r>
              <a:rPr lang="de-DE" sz="800" b="1" dirty="0"/>
              <a:t>)</a:t>
            </a:r>
          </a:p>
          <a:p>
            <a:r>
              <a:rPr lang="de-DE" sz="800" dirty="0"/>
              <a:t>Investmentbanken agieren als Intermediäre, Bewertung, Ausgabe, Platzierung auf einem Finanzplatz </a:t>
            </a:r>
          </a:p>
          <a:p>
            <a:r>
              <a:rPr lang="de-DE" sz="800" b="1" dirty="0"/>
              <a:t>Kosten</a:t>
            </a:r>
            <a:r>
              <a:rPr lang="de-DE" sz="800" dirty="0"/>
              <a:t>: 4-7% des Emissionsvolumens</a:t>
            </a:r>
          </a:p>
          <a:p>
            <a:r>
              <a:rPr lang="de-DE" sz="800" b="1" dirty="0"/>
              <a:t>Voraussetzungen</a:t>
            </a:r>
            <a:r>
              <a:rPr lang="de-DE" sz="800" dirty="0"/>
              <a:t>: rechtlich, wirtschaftlich</a:t>
            </a:r>
            <a:r>
              <a:rPr lang="de-DE" sz="800" dirty="0">
                <a:ea typeface="Wingdings"/>
                <a:cs typeface="Wingdings"/>
                <a:sym typeface="Wingdings"/>
              </a:rPr>
              <a:t>, Management, RW,</a:t>
            </a:r>
            <a:endParaRPr lang="de-DE" sz="800" dirty="0"/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0" y="3843010"/>
            <a:ext cx="1157163" cy="277361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2103" y="3843010"/>
            <a:ext cx="1175736" cy="277361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99" y="4117677"/>
            <a:ext cx="1847641" cy="408578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5043" y="5441546"/>
            <a:ext cx="2133129" cy="1416454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7683" y="5675295"/>
            <a:ext cx="2422984" cy="1118811"/>
          </a:xfrm>
          <a:prstGeom prst="rect">
            <a:avLst/>
          </a:prstGeom>
        </p:spPr>
      </p:pic>
      <p:sp>
        <p:nvSpPr>
          <p:cNvPr id="99" name="Textfeld 98"/>
          <p:cNvSpPr txBox="1"/>
          <p:nvPr/>
        </p:nvSpPr>
        <p:spPr>
          <a:xfrm>
            <a:off x="54902" y="789695"/>
            <a:ext cx="279170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/>
              <a:t>Unternehmen mit i.d.R. sehr großem </a:t>
            </a:r>
            <a:r>
              <a:rPr lang="de-DE" sz="800" dirty="0" err="1"/>
              <a:t>Finanzierungsbedard</a:t>
            </a:r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sp>
        <p:nvSpPr>
          <p:cNvPr id="100" name="Textfeld 99"/>
          <p:cNvSpPr txBox="1"/>
          <p:nvPr/>
        </p:nvSpPr>
        <p:spPr>
          <a:xfrm>
            <a:off x="3429706" y="3262770"/>
            <a:ext cx="187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6) Finanzplätze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3091889" y="4840099"/>
            <a:ext cx="2415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7) Indizes / „Barometer“</a:t>
            </a:r>
          </a:p>
        </p:txBody>
      </p:sp>
      <p:sp>
        <p:nvSpPr>
          <p:cNvPr id="102" name="Textfeld 101"/>
          <p:cNvSpPr txBox="1"/>
          <p:nvPr/>
        </p:nvSpPr>
        <p:spPr>
          <a:xfrm>
            <a:off x="5706533" y="1762287"/>
            <a:ext cx="3412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8) Wertpapiere: </a:t>
            </a:r>
            <a:r>
              <a:rPr lang="de-DE" sz="1000" b="1" dirty="0">
                <a:latin typeface="+mj-lt"/>
                <a:cs typeface="Chalkduster"/>
              </a:rPr>
              <a:t>Grundsatz: Kaufe nur, was du verstehst! 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5526308" y="5833721"/>
            <a:ext cx="338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9) Spannungsfelder </a:t>
            </a:r>
          </a:p>
          <a:p>
            <a:r>
              <a:rPr lang="de-DE" sz="1200" b="1" dirty="0">
                <a:latin typeface="+mj-lt"/>
                <a:cs typeface="Chalkduster"/>
              </a:rPr>
              <a:t>bei Geldanlage</a:t>
            </a:r>
          </a:p>
        </p:txBody>
      </p:sp>
      <p:sp>
        <p:nvSpPr>
          <p:cNvPr id="28" name="Rechteck 27"/>
          <p:cNvSpPr/>
          <p:nvPr/>
        </p:nvSpPr>
        <p:spPr>
          <a:xfrm>
            <a:off x="7194250" y="6773459"/>
            <a:ext cx="64588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>
                <a:solidFill>
                  <a:srgbClr val="000000"/>
                </a:solidFill>
              </a:rPr>
              <a:t>Ethik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5706533" y="1992394"/>
            <a:ext cx="3386667" cy="1738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Aktien</a:t>
            </a:r>
            <a:r>
              <a:rPr lang="de-DE" sz="800" u="sng" dirty="0"/>
              <a:t>: </a:t>
            </a:r>
            <a:r>
              <a:rPr lang="de-DE" sz="800" dirty="0"/>
              <a:t>Beteiligung i.e</a:t>
            </a:r>
            <a:r>
              <a:rPr lang="de-DE" sz="800" b="1" dirty="0"/>
              <a:t>. Eigenkapital               Kursblatt:</a:t>
            </a:r>
          </a:p>
          <a:p>
            <a:r>
              <a:rPr lang="de-DE" sz="800" b="1" dirty="0"/>
              <a:t>Dividende:</a:t>
            </a:r>
            <a:r>
              <a:rPr lang="de-DE" sz="800" dirty="0"/>
              <a:t> Gewinn</a:t>
            </a:r>
          </a:p>
          <a:p>
            <a:r>
              <a:rPr lang="de-DE" sz="700" b="1" u="sng" dirty="0"/>
              <a:t>Arten:</a:t>
            </a:r>
          </a:p>
          <a:p>
            <a:r>
              <a:rPr lang="de-DE" sz="700" dirty="0"/>
              <a:t>Stammaktien</a:t>
            </a:r>
          </a:p>
          <a:p>
            <a:r>
              <a:rPr lang="de-DE" sz="700" dirty="0"/>
              <a:t>Vorzugsaktien</a:t>
            </a:r>
          </a:p>
          <a:p>
            <a:r>
              <a:rPr lang="de-DE" sz="700" dirty="0"/>
              <a:t>(Höhere Dividende</a:t>
            </a:r>
          </a:p>
          <a:p>
            <a:r>
              <a:rPr lang="de-DE" sz="700" dirty="0"/>
              <a:t>kein Stimmrecht)</a:t>
            </a:r>
            <a:endParaRPr lang="de-DE" sz="700" b="1" dirty="0"/>
          </a:p>
          <a:p>
            <a:r>
              <a:rPr lang="de-DE" sz="700" b="1" u="sng" dirty="0"/>
              <a:t>Risiko</a:t>
            </a:r>
            <a:r>
              <a:rPr lang="de-DE" sz="700" dirty="0"/>
              <a:t>: hoch, starke</a:t>
            </a:r>
          </a:p>
          <a:p>
            <a:r>
              <a:rPr lang="de-DE" sz="700" dirty="0"/>
              <a:t>Kursschwankungen</a:t>
            </a:r>
          </a:p>
          <a:p>
            <a:r>
              <a:rPr lang="de-DE" sz="600" b="1" dirty="0"/>
              <a:t>Durchschnittsrendite:</a:t>
            </a:r>
          </a:p>
          <a:p>
            <a:r>
              <a:rPr lang="de-DE" sz="600" dirty="0" err="1"/>
              <a:t>θR</a:t>
            </a:r>
            <a:r>
              <a:rPr lang="de-DE" sz="600" dirty="0"/>
              <a:t>=(Gewinn p.a. + D)/Kaufpreis*100</a:t>
            </a:r>
          </a:p>
          <a:p>
            <a:r>
              <a:rPr lang="de-DE" sz="600" b="1" dirty="0"/>
              <a:t>Dividendenrendite</a:t>
            </a:r>
          </a:p>
          <a:p>
            <a:r>
              <a:rPr lang="de-DE" sz="600" dirty="0"/>
              <a:t>DR=D/Kaufpreis*100</a:t>
            </a:r>
          </a:p>
          <a:p>
            <a:r>
              <a:rPr lang="de-DE" sz="600" b="1" dirty="0"/>
              <a:t>KGV:</a:t>
            </a:r>
            <a:r>
              <a:rPr lang="de-DE" sz="600" dirty="0"/>
              <a:t> Kurs/Gewinn: wie teuer ist Aktie im Vergleich</a:t>
            </a:r>
          </a:p>
          <a:p>
            <a:r>
              <a:rPr lang="de-DE" sz="600" dirty="0"/>
              <a:t>Wann amortisiert s. Kaufpreis aus Gewinn</a:t>
            </a:r>
          </a:p>
          <a:p>
            <a:r>
              <a:rPr lang="de-DE" sz="600" b="1" dirty="0"/>
              <a:t>Einflussfaktoren:</a:t>
            </a:r>
            <a:r>
              <a:rPr lang="de-DE" sz="600" dirty="0"/>
              <a:t> Branche, Unternehmensdaten, Analysten, Leitzinssatz, Politik, Wechselkurse, </a:t>
            </a:r>
            <a:r>
              <a:rPr lang="de-DE" sz="600" dirty="0" err="1"/>
              <a:t>Konj</a:t>
            </a:r>
            <a:r>
              <a:rPr lang="de-DE" sz="600" dirty="0"/>
              <a:t>…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5706533" y="3715166"/>
            <a:ext cx="3386667" cy="969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Anleihen: </a:t>
            </a:r>
            <a:r>
              <a:rPr lang="de-DE" sz="800" dirty="0"/>
              <a:t>Forderungswertpapier i.e. </a:t>
            </a:r>
            <a:r>
              <a:rPr lang="de-DE" sz="800" b="1" dirty="0"/>
              <a:t>Fremdkapital,</a:t>
            </a:r>
            <a:r>
              <a:rPr lang="de-DE" sz="800" dirty="0"/>
              <a:t> </a:t>
            </a:r>
          </a:p>
          <a:p>
            <a:r>
              <a:rPr lang="de-DE" sz="700" dirty="0"/>
              <a:t>vgl. endfälliger lfr. Kredit</a:t>
            </a:r>
          </a:p>
          <a:p>
            <a:r>
              <a:rPr lang="de-DE" sz="700" dirty="0"/>
              <a:t>(Ver</a:t>
            </a:r>
            <a:r>
              <a:rPr lang="de-DE" sz="700" b="1" dirty="0"/>
              <a:t>zins</a:t>
            </a:r>
            <a:r>
              <a:rPr lang="de-DE" sz="700" dirty="0"/>
              <a:t>ung: fix, variable oder 0 Bond) , Effektivverzinsung (</a:t>
            </a:r>
            <a:r>
              <a:rPr lang="de-DE" sz="700" dirty="0" err="1"/>
              <a:t>Zus.kosten</a:t>
            </a:r>
            <a:r>
              <a:rPr lang="de-DE" sz="700" dirty="0"/>
              <a:t>, Agio)</a:t>
            </a:r>
          </a:p>
          <a:p>
            <a:r>
              <a:rPr lang="de-DE" sz="700" dirty="0"/>
              <a:t>Berechnung </a:t>
            </a:r>
            <a:r>
              <a:rPr lang="de-DE" sz="700" dirty="0" err="1"/>
              <a:t>Eff.verz</a:t>
            </a:r>
            <a:r>
              <a:rPr lang="de-DE" sz="700" dirty="0"/>
              <a:t>.: </a:t>
            </a:r>
            <a:r>
              <a:rPr lang="de-DE" sz="700" dirty="0" err="1"/>
              <a:t>zB</a:t>
            </a:r>
            <a:r>
              <a:rPr lang="de-DE" sz="700" dirty="0"/>
              <a:t> 3% </a:t>
            </a:r>
            <a:r>
              <a:rPr lang="de-DE" sz="700" dirty="0" err="1"/>
              <a:t>Nom.zinssatz</a:t>
            </a:r>
            <a:r>
              <a:rPr lang="de-DE" sz="700" dirty="0"/>
              <a:t>/Ausgabekurs 106;  =3%/106=2,8%</a:t>
            </a:r>
          </a:p>
          <a:p>
            <a:r>
              <a:rPr lang="de-DE" sz="700" b="1" dirty="0"/>
              <a:t>Risiko</a:t>
            </a:r>
            <a:r>
              <a:rPr lang="de-DE" sz="700" dirty="0"/>
              <a:t>: geringere Kursschwankungen als bei Aktien, Bundesanleihen sind </a:t>
            </a:r>
            <a:r>
              <a:rPr lang="de-DE" sz="700" b="1" dirty="0"/>
              <a:t>mündelsicher</a:t>
            </a:r>
            <a:r>
              <a:rPr lang="de-DE" sz="700" dirty="0"/>
              <a:t> (Veranlagungskriterium als Vormund: Verzinsung, min. Risiko)</a:t>
            </a:r>
          </a:p>
          <a:p>
            <a:r>
              <a:rPr lang="de-DE" sz="700" b="1" dirty="0"/>
              <a:t>Bonität </a:t>
            </a:r>
            <a:r>
              <a:rPr lang="de-DE" sz="700" dirty="0"/>
              <a:t>von Emittenten wird von </a:t>
            </a:r>
            <a:r>
              <a:rPr lang="de-DE" sz="700" b="1" dirty="0"/>
              <a:t>Rating Agenturen </a:t>
            </a:r>
            <a:r>
              <a:rPr lang="de-DE" sz="700" dirty="0"/>
              <a:t>(Moodys, S&amp;P, Fitch) eingeschätzt, Ratings: AAA (erstklassig) – D (</a:t>
            </a:r>
            <a:r>
              <a:rPr lang="de-DE" sz="700" dirty="0" err="1"/>
              <a:t>default</a:t>
            </a:r>
            <a:r>
              <a:rPr lang="de-DE" sz="700" dirty="0"/>
              <a:t>) 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5705879" y="5530220"/>
            <a:ext cx="338666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Derivative: </a:t>
            </a:r>
            <a:r>
              <a:rPr lang="de-DE" sz="800" dirty="0"/>
              <a:t>stand. Rechte zum Kauf („Call“) oder Verkauf („</a:t>
            </a:r>
            <a:r>
              <a:rPr lang="de-DE" sz="800" dirty="0" err="1"/>
              <a:t>Put</a:t>
            </a:r>
            <a:r>
              <a:rPr lang="de-DE" sz="800" dirty="0"/>
              <a:t>“) </a:t>
            </a:r>
            <a:r>
              <a:rPr lang="de-DE" sz="700" dirty="0"/>
              <a:t>von Werten: z.B. Aktien, Indizes, Rohstoffe, Werte,... (hochriskant)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5706533" y="4884226"/>
            <a:ext cx="33866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Investmentfons: </a:t>
            </a:r>
            <a:r>
              <a:rPr lang="de-DE" sz="700" dirty="0"/>
              <a:t>Topf  (Aktien-, Anleihen-, </a:t>
            </a:r>
            <a:r>
              <a:rPr lang="de-DE" sz="700" dirty="0" err="1"/>
              <a:t>Mixfonds</a:t>
            </a:r>
            <a:r>
              <a:rPr lang="de-DE" sz="700" dirty="0"/>
              <a:t>) viele Anleger zahlen ein Jeder Anleger ist Miteigentümer am Gesamtvermögen (+ Risikostreuung, - Kosten) </a:t>
            </a:r>
          </a:p>
          <a:p>
            <a:r>
              <a:rPr lang="de-DE" sz="700" b="1" dirty="0"/>
              <a:t>Ansprüche:</a:t>
            </a:r>
            <a:r>
              <a:rPr lang="de-DE" sz="700" dirty="0"/>
              <a:t> Gewinnbeteiligung, ord. Verwaltung, Information, ggf. Rückgabe (nicht: ETF)</a:t>
            </a:r>
          </a:p>
          <a:p>
            <a:r>
              <a:rPr lang="de-DE" sz="700" b="1" dirty="0"/>
              <a:t>ETF</a:t>
            </a:r>
            <a:r>
              <a:rPr lang="de-DE" sz="700" dirty="0"/>
              <a:t> (Exchange-</a:t>
            </a:r>
            <a:r>
              <a:rPr lang="de-DE" sz="700" dirty="0" err="1"/>
              <a:t>traded</a:t>
            </a:r>
            <a:r>
              <a:rPr lang="de-DE" sz="700" dirty="0"/>
              <a:t> Funds): </a:t>
            </a:r>
            <a:r>
              <a:rPr lang="de-DE" sz="700" b="1" dirty="0"/>
              <a:t>Passivfond</a:t>
            </a:r>
            <a:r>
              <a:rPr lang="de-DE" sz="700" dirty="0"/>
              <a:t> (nicht von Investmentgesellschaft </a:t>
            </a:r>
            <a:r>
              <a:rPr lang="de-DE" sz="700" dirty="0" err="1"/>
              <a:t>gemanaged</a:t>
            </a:r>
            <a:r>
              <a:rPr lang="de-DE" sz="700" dirty="0"/>
              <a:t>,  Indexnachbildung: S&amp;P500, MSCI World, DAX, Branchenindex, (einfach, günstig, flexibel)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0" y="3820782"/>
            <a:ext cx="2827638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r>
              <a:rPr lang="de-DE" sz="800" b="1" u="sng" dirty="0"/>
              <a:t>Aktionäre haben auch Rechte:</a:t>
            </a:r>
          </a:p>
          <a:p>
            <a:r>
              <a:rPr lang="de-DE" sz="800" b="1" dirty="0"/>
              <a:t>Stimmrecht</a:t>
            </a:r>
            <a:r>
              <a:rPr lang="de-DE" sz="800" dirty="0"/>
              <a:t> in Hauptversammlung, Dividende, Bezugsrecht bei Ausgabe von neuen (jungen) Aktien, Liquidationserlös</a:t>
            </a:r>
          </a:p>
          <a:p>
            <a:r>
              <a:rPr lang="de-DE" sz="800" b="1" u="sng" dirty="0" err="1"/>
              <a:t>AG‘s</a:t>
            </a:r>
            <a:r>
              <a:rPr lang="de-DE" sz="800" b="1" u="sng" dirty="0"/>
              <a:t> haben Pflichten</a:t>
            </a:r>
          </a:p>
          <a:p>
            <a:r>
              <a:rPr lang="de-DE" sz="800" dirty="0"/>
              <a:t>Information &amp; Veröffentlichung, Bilanzierung (IFRS)</a:t>
            </a:r>
          </a:p>
          <a:p>
            <a:r>
              <a:rPr lang="de-DE" sz="800" b="1" dirty="0"/>
              <a:t>Wichtige Kennzahlen </a:t>
            </a:r>
            <a:r>
              <a:rPr lang="de-DE" sz="800" dirty="0"/>
              <a:t>(RW): EBIT, EBIT DA, Eigenkapitalquote,...</a:t>
            </a:r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sp>
        <p:nvSpPr>
          <p:cNvPr id="110" name="Textfeld 109"/>
          <p:cNvSpPr txBox="1"/>
          <p:nvPr/>
        </p:nvSpPr>
        <p:spPr>
          <a:xfrm>
            <a:off x="2975043" y="3525851"/>
            <a:ext cx="264616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/>
              <a:t>Bedeutung der Finanzplätze gemessen an der </a:t>
            </a:r>
            <a:r>
              <a:rPr lang="de-DE" sz="800" b="1" dirty="0"/>
              <a:t>Marktkapitalisierung</a:t>
            </a:r>
            <a:r>
              <a:rPr lang="de-DE" sz="800" dirty="0"/>
              <a:t> (Börsenwert v. Unternehmen) / BIP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2949642" y="5086962"/>
            <a:ext cx="264616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Index: </a:t>
            </a:r>
            <a:r>
              <a:rPr lang="de-DE" sz="800" dirty="0"/>
              <a:t>Kennzahl , ermöglicht Vergleich im Zeitablauf</a:t>
            </a:r>
          </a:p>
          <a:p>
            <a:r>
              <a:rPr lang="de-DE" sz="800" dirty="0"/>
              <a:t>Gewichtet aus best. Unternehmen z.B. S&amp;P 500, ATX </a:t>
            </a:r>
          </a:p>
        </p:txBody>
      </p:sp>
      <p:pic>
        <p:nvPicPr>
          <p:cNvPr id="29" name="Bild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0539" y="961649"/>
            <a:ext cx="690495" cy="851438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4249" y="672554"/>
            <a:ext cx="1844123" cy="1140533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5044965" y="5956250"/>
            <a:ext cx="763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>
                <a:solidFill>
                  <a:srgbClr val="FF0000"/>
                </a:solidFill>
              </a:rPr>
              <a:t>ATX (Wien)</a:t>
            </a:r>
          </a:p>
          <a:p>
            <a:r>
              <a:rPr lang="de-DE" sz="600" dirty="0">
                <a:solidFill>
                  <a:srgbClr val="FF6600"/>
                </a:solidFill>
              </a:rPr>
              <a:t>DAX (Frankfurt)</a:t>
            </a:r>
          </a:p>
          <a:p>
            <a:r>
              <a:rPr lang="de-DE" sz="600" dirty="0">
                <a:solidFill>
                  <a:schemeClr val="bg1">
                    <a:lumMod val="65000"/>
                  </a:schemeClr>
                </a:solidFill>
              </a:rPr>
              <a:t>Dow Jones (NY)</a:t>
            </a:r>
          </a:p>
          <a:p>
            <a:r>
              <a:rPr lang="de-DE" sz="600" dirty="0">
                <a:solidFill>
                  <a:srgbClr val="008000"/>
                </a:solidFill>
              </a:rPr>
              <a:t>FTSE 100 (London)</a:t>
            </a:r>
          </a:p>
          <a:p>
            <a:endParaRPr lang="de-DE" sz="600" dirty="0"/>
          </a:p>
          <a:p>
            <a:endParaRPr lang="de-DE" sz="600" dirty="0"/>
          </a:p>
          <a:p>
            <a:r>
              <a:rPr lang="de-DE" sz="600" dirty="0"/>
              <a:t>Nikkei (Tokio)</a:t>
            </a:r>
          </a:p>
          <a:p>
            <a:r>
              <a:rPr lang="de-DE" sz="600" dirty="0"/>
              <a:t>S&amp;P 500</a:t>
            </a:r>
          </a:p>
          <a:p>
            <a:r>
              <a:rPr lang="de-DE" sz="600" dirty="0"/>
              <a:t>NASDAG</a:t>
            </a:r>
          </a:p>
        </p:txBody>
      </p:sp>
      <p:sp>
        <p:nvSpPr>
          <p:cNvPr id="41" name="Rechteck 40"/>
          <p:cNvSpPr/>
          <p:nvPr/>
        </p:nvSpPr>
        <p:spPr>
          <a:xfrm>
            <a:off x="6942667" y="6657225"/>
            <a:ext cx="480183" cy="116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500" kern="120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Sicherheit</a:t>
            </a:r>
            <a:endParaRPr lang="de-DE" sz="100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7581239" y="6651577"/>
            <a:ext cx="377428" cy="121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5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Ertrag</a:t>
            </a:r>
            <a:endParaRPr lang="de-DE" sz="500" dirty="0">
              <a:effectLst/>
              <a:latin typeface="Times"/>
              <a:ea typeface="ＭＳ 明朝"/>
              <a:cs typeface="Times New Roman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377839" y="423258"/>
            <a:ext cx="560602" cy="88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5148017" y="413924"/>
            <a:ext cx="558516" cy="88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706533" y="4672672"/>
            <a:ext cx="338666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Mezzaninkapital</a:t>
            </a:r>
            <a:r>
              <a:rPr lang="de-DE" sz="700" b="1" dirty="0"/>
              <a:t>: </a:t>
            </a:r>
            <a:r>
              <a:rPr lang="de-DE" sz="700" dirty="0"/>
              <a:t>Elemente von EK u. FK z.B. Wandelanleihe (Anleihe &gt; Aktie)</a:t>
            </a:r>
          </a:p>
        </p:txBody>
      </p:sp>
    </p:spTree>
    <p:extLst>
      <p:ext uri="{BB962C8B-B14F-4D97-AF65-F5344CB8AC3E}">
        <p14:creationId xmlns:p14="http://schemas.microsoft.com/office/powerpoint/2010/main" val="13198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1" grpId="0"/>
      <p:bldP spid="75" grpId="0" animBg="1"/>
      <p:bldP spid="76" grpId="0" animBg="1"/>
      <p:bldP spid="83" grpId="0" animBg="1"/>
      <p:bldP spid="95" grpId="0"/>
      <p:bldP spid="96" grpId="0"/>
      <p:bldP spid="97" grpId="0" animBg="1"/>
      <p:bldP spid="99" grpId="0" animBg="1"/>
      <p:bldP spid="100" grpId="0"/>
      <p:bldP spid="101" grpId="0"/>
      <p:bldP spid="102" grpId="0"/>
      <p:bldP spid="104" grpId="0"/>
      <p:bldP spid="28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34" grpId="0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9E1780-3FF8-284F-87A4-3D6E56C3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34718" cy="502189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6EA14D7-6DFE-EC46-9A51-B628C546186D}"/>
              </a:ext>
            </a:extLst>
          </p:cNvPr>
          <p:cNvSpPr/>
          <p:nvPr/>
        </p:nvSpPr>
        <p:spPr>
          <a:xfrm>
            <a:off x="5277079" y="0"/>
            <a:ext cx="3866921" cy="3084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800" b="1" dirty="0"/>
              <a:t>Preisdaten Wiener Börse</a:t>
            </a:r>
          </a:p>
          <a:p>
            <a:r>
              <a:rPr lang="de-DE" sz="800" dirty="0"/>
              <a:t>Name des Unternehmens… AG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D0D575F-3BDA-BE41-A8CA-88AD5CC02580}"/>
              </a:ext>
            </a:extLst>
          </p:cNvPr>
          <p:cNvSpPr/>
          <p:nvPr/>
        </p:nvSpPr>
        <p:spPr>
          <a:xfrm>
            <a:off x="5277079" y="394772"/>
            <a:ext cx="3866921" cy="1652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800" dirty="0"/>
              <a:t>Letzter Preis und Differenz zu Vortag, … ISIN: Wertpapierkennnummer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3A164E0-2640-CC40-AD66-1E67D751589A}"/>
              </a:ext>
            </a:extLst>
          </p:cNvPr>
          <p:cNvSpPr/>
          <p:nvPr/>
        </p:nvSpPr>
        <p:spPr>
          <a:xfrm>
            <a:off x="5277079" y="883175"/>
            <a:ext cx="3866921" cy="91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800" b="1" dirty="0"/>
              <a:t>Preisdaten &amp; Handelsdetails</a:t>
            </a:r>
          </a:p>
          <a:p>
            <a:endParaRPr lang="de-DE" sz="800" dirty="0"/>
          </a:p>
          <a:p>
            <a:r>
              <a:rPr lang="de-DE" sz="800" dirty="0" err="1"/>
              <a:t>Bid</a:t>
            </a:r>
            <a:r>
              <a:rPr lang="de-DE" sz="800" dirty="0"/>
              <a:t> / </a:t>
            </a:r>
            <a:r>
              <a:rPr lang="de-DE" sz="800" dirty="0" err="1"/>
              <a:t>Ask</a:t>
            </a:r>
            <a:r>
              <a:rPr lang="de-DE" sz="800" dirty="0"/>
              <a:t> </a:t>
            </a:r>
          </a:p>
          <a:p>
            <a:r>
              <a:rPr lang="de-DE" sz="800" dirty="0"/>
              <a:t>Gehandelte Stück</a:t>
            </a:r>
          </a:p>
          <a:p>
            <a:r>
              <a:rPr lang="de-DE" sz="800" dirty="0"/>
              <a:t>Umsatz</a:t>
            </a:r>
          </a:p>
          <a:p>
            <a:r>
              <a:rPr lang="de-DE" sz="800" dirty="0"/>
              <a:t>Anzahl Trades</a:t>
            </a:r>
          </a:p>
          <a:p>
            <a:r>
              <a:rPr lang="de-DE" sz="800" dirty="0"/>
              <a:t>Performance: YTD und 52 Wochen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CF3B2EB-926A-504C-8BBE-478988AF63C5}"/>
              </a:ext>
            </a:extLst>
          </p:cNvPr>
          <p:cNvSpPr/>
          <p:nvPr/>
        </p:nvSpPr>
        <p:spPr>
          <a:xfrm>
            <a:off x="5277079" y="2054644"/>
            <a:ext cx="3866921" cy="14064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800" b="1" dirty="0"/>
              <a:t>Stammdaten</a:t>
            </a:r>
          </a:p>
          <a:p>
            <a:endParaRPr lang="de-DE" sz="800" dirty="0"/>
          </a:p>
          <a:p>
            <a:r>
              <a:rPr lang="de-DE" sz="800" dirty="0"/>
              <a:t>Marktsegment: Prime</a:t>
            </a:r>
          </a:p>
          <a:p>
            <a:r>
              <a:rPr lang="de-DE" sz="800" dirty="0"/>
              <a:t>Marktkapitalisierung: Wert aller Aktien, Was bezahlt man für das ganze Unternehmen</a:t>
            </a:r>
          </a:p>
          <a:p>
            <a:endParaRPr lang="de-DE" sz="800" dirty="0"/>
          </a:p>
          <a:p>
            <a:r>
              <a:rPr lang="de-DE" sz="800" dirty="0"/>
              <a:t>Währung</a:t>
            </a:r>
          </a:p>
          <a:p>
            <a:endParaRPr lang="de-DE" sz="800" dirty="0"/>
          </a:p>
          <a:p>
            <a:r>
              <a:rPr lang="de-DE" sz="800" dirty="0"/>
              <a:t>Dividende (Höhe, Währung, Zeitpunkt): nur bei Gewinn - Ausschüttung</a:t>
            </a:r>
          </a:p>
          <a:p>
            <a:endParaRPr lang="de-DE" sz="800" dirty="0"/>
          </a:p>
          <a:p>
            <a:r>
              <a:rPr lang="de-DE" sz="800" dirty="0"/>
              <a:t>Branche</a:t>
            </a:r>
          </a:p>
          <a:p>
            <a:r>
              <a:rPr lang="de-DE" sz="800" dirty="0"/>
              <a:t>…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E274E4-69F4-9541-A331-8D4E356EF40B}"/>
              </a:ext>
            </a:extLst>
          </p:cNvPr>
          <p:cNvSpPr/>
          <p:nvPr/>
        </p:nvSpPr>
        <p:spPr>
          <a:xfrm>
            <a:off x="5277079" y="3714529"/>
            <a:ext cx="3866921" cy="91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800" b="1" dirty="0"/>
              <a:t>Weitere Details</a:t>
            </a:r>
          </a:p>
          <a:p>
            <a:endParaRPr lang="de-DE" sz="800" dirty="0"/>
          </a:p>
          <a:p>
            <a:r>
              <a:rPr lang="de-DE" sz="800" dirty="0"/>
              <a:t>Volatilität: Wie stark schwankt der Kurs?</a:t>
            </a:r>
          </a:p>
          <a:p>
            <a:endParaRPr lang="de-DE" sz="800" dirty="0"/>
          </a:p>
          <a:p>
            <a:r>
              <a:rPr lang="de-DE" sz="800" dirty="0"/>
              <a:t>Weitere Produkte: Optionsscheine, Zertifikate… / nicht nur Aktien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F8543F4-35E0-CA49-BD24-543859A2D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9348"/>
            <a:ext cx="1444175" cy="104477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AC4543E-0FD8-D242-A549-C3744CEF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2994"/>
            <a:ext cx="4732357" cy="58500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2D899E8-77E6-C74F-96ED-EE23A84006AE}"/>
              </a:ext>
            </a:extLst>
          </p:cNvPr>
          <p:cNvSpPr/>
          <p:nvPr/>
        </p:nvSpPr>
        <p:spPr>
          <a:xfrm>
            <a:off x="5277079" y="5177935"/>
            <a:ext cx="3866921" cy="3488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800" b="1" dirty="0"/>
              <a:t>Info auf </a:t>
            </a:r>
            <a:r>
              <a:rPr lang="de-DE" sz="800" b="1" dirty="0" err="1"/>
              <a:t>Finanzen.net</a:t>
            </a:r>
            <a:endParaRPr lang="de-DE" sz="800" b="1" dirty="0"/>
          </a:p>
          <a:p>
            <a:r>
              <a:rPr lang="de-DE" sz="800" dirty="0"/>
              <a:t>Jahreschart: Aktienkurs der letzten 12 Monate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ACEC6BC-112B-F84A-807D-1C68D21A0559}"/>
              </a:ext>
            </a:extLst>
          </p:cNvPr>
          <p:cNvSpPr/>
          <p:nvPr/>
        </p:nvSpPr>
        <p:spPr>
          <a:xfrm>
            <a:off x="5277078" y="6531170"/>
            <a:ext cx="3866921" cy="279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800" dirty="0"/>
              <a:t>KGV: Kurs Gewinnverhältnis: zuletzt von 10,75 auf 8,53… positiv, man hat seine Investition schneller retour</a:t>
            </a:r>
          </a:p>
        </p:txBody>
      </p:sp>
    </p:spTree>
    <p:extLst>
      <p:ext uri="{BB962C8B-B14F-4D97-AF65-F5344CB8AC3E}">
        <p14:creationId xmlns:p14="http://schemas.microsoft.com/office/powerpoint/2010/main" val="149594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5408766" y="537805"/>
            <a:ext cx="3604718" cy="1660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0" y="89583"/>
            <a:ext cx="22205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Bilanzanalyse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0" y="885787"/>
            <a:ext cx="1689972" cy="86826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278576" y="467313"/>
            <a:ext cx="77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latin typeface="+mj-lt"/>
                <a:cs typeface="Chalkduster"/>
              </a:rPr>
              <a:t>Woher?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936" y="1794207"/>
            <a:ext cx="147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Wer ist interessiert?</a:t>
            </a:r>
          </a:p>
        </p:txBody>
      </p:sp>
      <p:pic>
        <p:nvPicPr>
          <p:cNvPr id="18" name="Bild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75" y="1821057"/>
            <a:ext cx="389684" cy="170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907" y="517373"/>
            <a:ext cx="383764" cy="239853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-3114" y="3090120"/>
            <a:ext cx="1269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cs typeface="Chalkduster"/>
              </a:rPr>
              <a:t>Warum Analyse?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726050" y="2618583"/>
            <a:ext cx="187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latin typeface="+mj-lt"/>
                <a:cs typeface="Chalkduster"/>
              </a:rPr>
              <a:t>Wie wird sie gemacht?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-16319" y="3294387"/>
            <a:ext cx="1817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Wie gesund? &gt;  </a:t>
            </a:r>
          </a:p>
          <a:p>
            <a:r>
              <a:rPr lang="de-DE" sz="1000" b="1" dirty="0">
                <a:latin typeface="+mj-lt"/>
                <a:cs typeface="Chalkduster"/>
              </a:rPr>
              <a:t>(Finanzielle Stabilität: &gt; Bilanz</a:t>
            </a:r>
            <a:r>
              <a:rPr lang="de-DE" sz="1000" dirty="0">
                <a:latin typeface="+mj-lt"/>
                <a:cs typeface="Chalkduster"/>
              </a:rPr>
              <a:t>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200" y="4528634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Wie erfolgreich? &gt; </a:t>
            </a:r>
          </a:p>
          <a:p>
            <a:r>
              <a:rPr lang="de-DE" sz="1000" b="1" dirty="0">
                <a:latin typeface="+mj-lt"/>
                <a:cs typeface="Chalkduster"/>
              </a:rPr>
              <a:t>(Ertragskraft &gt; G&amp;V)</a:t>
            </a:r>
          </a:p>
        </p:txBody>
      </p:sp>
      <p:pic>
        <p:nvPicPr>
          <p:cNvPr id="30" name="Bild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247" y="3132464"/>
            <a:ext cx="429079" cy="715872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589" y="4645510"/>
            <a:ext cx="658183" cy="207092"/>
          </a:xfrm>
          <a:prstGeom prst="rect">
            <a:avLst/>
          </a:prstGeom>
        </p:spPr>
      </p:pic>
      <p:graphicFrame>
        <p:nvGraphicFramePr>
          <p:cNvPr id="41" name="Tabelle 40"/>
          <p:cNvGraphicFramePr>
            <a:graphicFrameLocks noGrp="1"/>
          </p:cNvGraphicFramePr>
          <p:nvPr/>
        </p:nvGraphicFramePr>
        <p:xfrm>
          <a:off x="68936" y="2125444"/>
          <a:ext cx="957466" cy="937260"/>
        </p:xfrm>
        <a:graphic>
          <a:graphicData uri="http://schemas.openxmlformats.org/drawingml/2006/table">
            <a:tbl>
              <a:tblPr/>
              <a:tblGrid>
                <a:gridCol w="957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53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Stakeholder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Eigentümer (Shareholder)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Banken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Ratingagenturen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Finanzanalysten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Journalisten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Mitarbeiter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Wirtaftsprüfer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76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Staat / Finanzbehörden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/>
        </p:nvGraphicFramePr>
        <p:xfrm>
          <a:off x="1016279" y="2125444"/>
          <a:ext cx="1549394" cy="930107"/>
        </p:xfrm>
        <a:graphic>
          <a:graphicData uri="http://schemas.openxmlformats.org/drawingml/2006/table">
            <a:tbl>
              <a:tblPr/>
              <a:tblGrid>
                <a:gridCol w="1549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14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Interessen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Gewinn, Dividende, Stabilität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Bonität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Bonität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Investment Analysen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Artikeln, Berichte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Jobsicherheit, Boni, ...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Haftung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2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Steuern,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... § URG: Eigenmittelquote 8%, Schuldentilgungsdauer 15 Jahre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" name="Textfeld 43"/>
          <p:cNvSpPr txBox="1"/>
          <p:nvPr/>
        </p:nvSpPr>
        <p:spPr>
          <a:xfrm>
            <a:off x="2726050" y="2983782"/>
            <a:ext cx="6521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Schritte: 1) Bilanz, G&amp;V lesen 2) Kennzahl berechnen 3) Interpretieren 4) Empfehlung (Investition od. Kreditvergabe, ...)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703406" y="2785705"/>
            <a:ext cx="4542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j-lt"/>
                <a:cs typeface="Chalkduster"/>
              </a:rPr>
              <a:t>Beachtung: Welches Unternehmen / Branche / Zeitraum (mehr Jahre)</a:t>
            </a:r>
          </a:p>
        </p:txBody>
      </p:sp>
      <p:graphicFrame>
        <p:nvGraphicFramePr>
          <p:cNvPr id="64" name="Tabelle 63"/>
          <p:cNvGraphicFramePr>
            <a:graphicFrameLocks noGrp="1"/>
          </p:cNvGraphicFramePr>
          <p:nvPr/>
        </p:nvGraphicFramePr>
        <p:xfrm>
          <a:off x="2737362" y="3254691"/>
          <a:ext cx="6216696" cy="177800"/>
        </p:xfrm>
        <a:graphic>
          <a:graphicData uri="http://schemas.openxmlformats.org/drawingml/2006/table">
            <a:tbl>
              <a:tblPr/>
              <a:tblGrid>
                <a:gridCol w="1697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8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Kennzahlen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Berechnung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Interpretation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elle 66"/>
          <p:cNvGraphicFramePr>
            <a:graphicFrameLocks noGrp="1"/>
          </p:cNvGraphicFramePr>
          <p:nvPr/>
        </p:nvGraphicFramePr>
        <p:xfrm>
          <a:off x="2769241" y="3449719"/>
          <a:ext cx="1694169" cy="139700"/>
        </p:xfrm>
        <a:graphic>
          <a:graphicData uri="http://schemas.openxmlformats.org/drawingml/2006/table">
            <a:tbl>
              <a:tblPr/>
              <a:tblGrid>
                <a:gridCol w="169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Cash Flow (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nach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Praktikermethode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elle 67"/>
          <p:cNvGraphicFramePr>
            <a:graphicFrameLocks noGrp="1"/>
          </p:cNvGraphicFramePr>
          <p:nvPr/>
        </p:nvGraphicFramePr>
        <p:xfrm>
          <a:off x="4472098" y="3449719"/>
          <a:ext cx="1155700" cy="13970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EBT+AfA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belle 68"/>
          <p:cNvGraphicFramePr>
            <a:graphicFrameLocks noGrp="1"/>
          </p:cNvGraphicFramePr>
          <p:nvPr/>
        </p:nvGraphicFramePr>
        <p:xfrm>
          <a:off x="5627798" y="3449719"/>
          <a:ext cx="3326260" cy="139700"/>
        </p:xfrm>
        <a:graphic>
          <a:graphicData uri="http://schemas.openxmlformats.org/drawingml/2006/table">
            <a:tbl>
              <a:tblPr/>
              <a:tblGrid>
                <a:gridCol w="332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Selbstfinanzierungskraft, Investition, Ausschüttung,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Tilgung von Verb.,... (EBT=EGT)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elle 69"/>
          <p:cNvGraphicFramePr>
            <a:graphicFrameLocks noGrp="1"/>
          </p:cNvGraphicFramePr>
          <p:nvPr/>
        </p:nvGraphicFramePr>
        <p:xfrm>
          <a:off x="2769241" y="3646058"/>
          <a:ext cx="1702857" cy="932180"/>
        </p:xfrm>
        <a:graphic>
          <a:graphicData uri="http://schemas.openxmlformats.org/drawingml/2006/table">
            <a:tbl>
              <a:tblPr/>
              <a:tblGrid>
                <a:gridCol w="170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Quicktest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1) Eigenkapitalquote (vgl.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8%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Eigenmittelquote URG)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Entschuldungsdauer (vgl.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 Jahres </a:t>
                      </a:r>
                      <a:r>
                        <a:rPr lang="de-DE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Schuldentilgungsdauer URG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3) Cash Flow - Leistungsrate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4) Gesamtkapitalrentabilität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1" name="Tabelle 70"/>
          <p:cNvGraphicFramePr>
            <a:graphicFrameLocks noGrp="1"/>
          </p:cNvGraphicFramePr>
          <p:nvPr/>
        </p:nvGraphicFramePr>
        <p:xfrm>
          <a:off x="4472099" y="3846719"/>
          <a:ext cx="1155700" cy="73152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EK*100/GK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(FK-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liqu.Mittel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)/CF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CF*100/Umsatz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EGT+Zinsen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)*100/GK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2" name="Tabelle 71"/>
          <p:cNvGraphicFramePr>
            <a:graphicFrameLocks noGrp="1"/>
          </p:cNvGraphicFramePr>
          <p:nvPr/>
        </p:nvGraphicFramePr>
        <p:xfrm>
          <a:off x="5627800" y="3846719"/>
          <a:ext cx="2246758" cy="731520"/>
        </p:xfrm>
        <a:graphic>
          <a:graphicData uri="http://schemas.openxmlformats.org/drawingml/2006/table">
            <a:tbl>
              <a:tblPr/>
              <a:tblGrid>
                <a:gridCol w="22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Stabilität in % des GK, je größer desto besser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theor. Jahre, bis Schulden aus CF bezahlt sind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 in % des Umsatzes / wie ertragsstark...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Verzinsung des Kapitals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4" name="Tabelle 73"/>
          <p:cNvGraphicFramePr>
            <a:graphicFrameLocks noGrp="1"/>
          </p:cNvGraphicFramePr>
          <p:nvPr/>
        </p:nvGraphicFramePr>
        <p:xfrm>
          <a:off x="7874558" y="3589421"/>
          <a:ext cx="1079500" cy="988817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14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Bewertung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43"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74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&gt;30%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&gt;20%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7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&lt;3J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&lt;5J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&lt;12J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&gt;12J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&gt;30J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4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4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5" name="Tabelle 74"/>
          <p:cNvGraphicFramePr>
            <a:graphicFrameLocks noGrp="1"/>
          </p:cNvGraphicFramePr>
          <p:nvPr/>
        </p:nvGraphicFramePr>
        <p:xfrm>
          <a:off x="2777930" y="4633976"/>
          <a:ext cx="1694169" cy="690880"/>
        </p:xfrm>
        <a:graphic>
          <a:graphicData uri="http://schemas.openxmlformats.org/drawingml/2006/table">
            <a:tbl>
              <a:tblPr/>
              <a:tblGrid>
                <a:gridCol w="169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weitere Kennzahlen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Liquidität 2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Grades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Working Capital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Goldene Finanzierungsregel (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Anl.d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2.°)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Anlagenintensität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6" name="Tabelle 75"/>
          <p:cNvGraphicFramePr>
            <a:graphicFrameLocks noGrp="1"/>
          </p:cNvGraphicFramePr>
          <p:nvPr/>
        </p:nvGraphicFramePr>
        <p:xfrm>
          <a:off x="4472100" y="4633975"/>
          <a:ext cx="1155700" cy="728981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Zahlm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.+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kfr.Ford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)*100/(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Verb)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UV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Verm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)-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kurzfr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Verb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(EK+lf FK)*100/AV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AV*100/GV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" name="Tabelle 77"/>
          <p:cNvGraphicFramePr>
            <a:graphicFrameLocks noGrp="1"/>
          </p:cNvGraphicFramePr>
          <p:nvPr/>
        </p:nvGraphicFramePr>
        <p:xfrm>
          <a:off x="5627800" y="4633977"/>
          <a:ext cx="3326258" cy="728979"/>
        </p:xfrm>
        <a:graphic>
          <a:graphicData uri="http://schemas.openxmlformats.org/drawingml/2006/table">
            <a:tbl>
              <a:tblPr/>
              <a:tblGrid>
                <a:gridCol w="332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27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können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Verbindlichkeiten durch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Zahlungsm+kfr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Ford. abgedeckt werden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6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 UV kurzfristig finanziert?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6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 AV fristenkonform (langfristig) finanziert?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56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 das Unternehmen anlage- oder umlaufintensiv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1" name="Textfeld 80"/>
          <p:cNvSpPr txBox="1"/>
          <p:nvPr/>
        </p:nvSpPr>
        <p:spPr>
          <a:xfrm>
            <a:off x="2220572" y="89583"/>
            <a:ext cx="67857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+mj-lt"/>
                <a:cs typeface="Chalkduster"/>
              </a:rPr>
              <a:t>Ziel: Kompetenz Sich ein Bild über die Lagen eines Unternehmens zu verschaffen, Empfehlungen abgeben können (z.B. Kreditvergabe, Investition in das Unternehmen)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-16319" y="449449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latin typeface="+mj-lt"/>
                <a:cs typeface="Chalkduster"/>
              </a:rPr>
              <a:t>Bilanz &amp; </a:t>
            </a:r>
            <a:r>
              <a:rPr lang="de-DE" sz="1400" b="1" dirty="0" err="1">
                <a:latin typeface="+mj-lt"/>
                <a:cs typeface="Chalkduster"/>
              </a:rPr>
              <a:t>GuV</a:t>
            </a:r>
            <a:endParaRPr lang="de-DE" sz="1400" b="1" dirty="0">
              <a:latin typeface="+mj-lt"/>
              <a:cs typeface="Chalkduster"/>
            </a:endParaRPr>
          </a:p>
        </p:txBody>
      </p:sp>
      <p:graphicFrame>
        <p:nvGraphicFramePr>
          <p:cNvPr id="84" name="Tabelle 83"/>
          <p:cNvGraphicFramePr>
            <a:graphicFrameLocks noGrp="1"/>
          </p:cNvGraphicFramePr>
          <p:nvPr/>
        </p:nvGraphicFramePr>
        <p:xfrm>
          <a:off x="2760552" y="5341337"/>
          <a:ext cx="1694169" cy="558800"/>
        </p:xfrm>
        <a:graphic>
          <a:graphicData uri="http://schemas.openxmlformats.org/drawingml/2006/table">
            <a:tbl>
              <a:tblPr/>
              <a:tblGrid>
                <a:gridCol w="169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wichtige G&amp;V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Bilanzposten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Umsatz, Aufwände (WES,...) , Gewinn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Entwicklung von AV, Forderungen,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Entwicklung EK,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FK (Schulden)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6" name="Tabelle 85"/>
          <p:cNvGraphicFramePr>
            <a:graphicFrameLocks noGrp="1"/>
          </p:cNvGraphicFramePr>
          <p:nvPr/>
        </p:nvGraphicFramePr>
        <p:xfrm>
          <a:off x="5610423" y="5460771"/>
          <a:ext cx="3326256" cy="439365"/>
        </p:xfrm>
        <a:graphic>
          <a:graphicData uri="http://schemas.openxmlformats.org/drawingml/2006/table">
            <a:tbl>
              <a:tblPr/>
              <a:tblGrid>
                <a:gridCol w="332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45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Gründe deuten: z.B. Marktwachstum, Einsparung,..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5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Zusammenhänge, z.B. Umsatz u. Forderungen, etc.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5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Zusammenhänge z.B. Kredite und Zinsen, etc.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7" name="Bild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090" y="3485370"/>
            <a:ext cx="259061" cy="443915"/>
          </a:xfrm>
          <a:prstGeom prst="rect">
            <a:avLst/>
          </a:prstGeom>
        </p:spPr>
      </p:pic>
      <p:sp>
        <p:nvSpPr>
          <p:cNvPr id="88" name="Textfeld 87"/>
          <p:cNvSpPr txBox="1"/>
          <p:nvPr/>
        </p:nvSpPr>
        <p:spPr>
          <a:xfrm>
            <a:off x="8752724" y="3311925"/>
            <a:ext cx="385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latin typeface="+mj-lt"/>
                <a:cs typeface="Chalkduster"/>
              </a:rPr>
              <a:t>mehr</a:t>
            </a:r>
          </a:p>
          <a:p>
            <a:r>
              <a:rPr lang="de-DE" sz="600" dirty="0">
                <a:latin typeface="+mj-lt"/>
                <a:cs typeface="Chalkduster"/>
              </a:rPr>
              <a:t> als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05723" y="728902"/>
            <a:ext cx="3066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cs typeface="Chalkduster"/>
              </a:rPr>
              <a:t>Geschäftsbericht / Jahresabschluss: Firmenbuch, </a:t>
            </a:r>
          </a:p>
          <a:p>
            <a:r>
              <a:rPr lang="de-DE" sz="700" dirty="0">
                <a:cs typeface="Chalkduster"/>
              </a:rPr>
              <a:t>Unternehmenswebsite: Investors </a:t>
            </a:r>
            <a:r>
              <a:rPr lang="de-DE" sz="700" dirty="0" err="1">
                <a:cs typeface="Chalkduster"/>
              </a:rPr>
              <a:t>Relaitions</a:t>
            </a:r>
            <a:endParaRPr lang="de-DE" sz="700" dirty="0">
              <a:cs typeface="Chalkduster"/>
            </a:endParaRPr>
          </a:p>
          <a:p>
            <a:r>
              <a:rPr lang="de-DE" sz="700" dirty="0">
                <a:cs typeface="Chalkduster"/>
              </a:rPr>
              <a:t>Börsennotierende Ges. müssen veröffentlichen Konzerne</a:t>
            </a:r>
          </a:p>
          <a:p>
            <a:r>
              <a:rPr lang="de-DE" sz="700" dirty="0">
                <a:cs typeface="Chalkduster"/>
              </a:rPr>
              <a:t> Bilanz + G&amp;V + Geldflussrechnung , Anhang, Lagebericht, </a:t>
            </a:r>
          </a:p>
          <a:p>
            <a:r>
              <a:rPr lang="de-DE" sz="700" dirty="0">
                <a:cs typeface="Chalkduster"/>
              </a:rPr>
              <a:t>Konzerne bilanzieren </a:t>
            </a:r>
            <a:r>
              <a:rPr lang="de-DE" sz="700" dirty="0" err="1">
                <a:cs typeface="Chalkduster"/>
              </a:rPr>
              <a:t>i.d.R.nach</a:t>
            </a:r>
            <a:r>
              <a:rPr lang="de-DE" sz="700" dirty="0">
                <a:cs typeface="Chalkduster"/>
              </a:rPr>
              <a:t> IFRS = Int. Financial Reporting Standards &gt; </a:t>
            </a:r>
          </a:p>
          <a:p>
            <a:endParaRPr lang="de-DE" sz="700" dirty="0">
              <a:cs typeface="Chalkduster"/>
            </a:endParaRPr>
          </a:p>
          <a:p>
            <a:r>
              <a:rPr lang="de-DE" sz="700" b="1" dirty="0">
                <a:cs typeface="Chalkduster"/>
              </a:rPr>
              <a:t>Unterschiede Bilanzierung: IFRS (US GAAP) versus UGB:</a:t>
            </a:r>
          </a:p>
          <a:p>
            <a:r>
              <a:rPr lang="de-DE" sz="700" dirty="0">
                <a:cs typeface="Chalkduster"/>
              </a:rPr>
              <a:t>(IFRS, US GAAP: andere Formvorschriften, weniger konservativ) </a:t>
            </a:r>
          </a:p>
          <a:p>
            <a:r>
              <a:rPr lang="de-DE" sz="700" dirty="0">
                <a:cs typeface="Chalkduster"/>
              </a:rPr>
              <a:t>(z.B. Mercedes hatte bei Erstnotiz Verlust in HGB und Gewinn in US GAAP)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Gliederung (</a:t>
            </a:r>
            <a:r>
              <a:rPr lang="de-DE" sz="700" dirty="0" err="1">
                <a:cs typeface="Chalkduster"/>
              </a:rPr>
              <a:t>kfr</a:t>
            </a:r>
            <a:r>
              <a:rPr lang="de-DE" sz="700" dirty="0">
                <a:cs typeface="Chalkduster"/>
              </a:rPr>
              <a:t>. / </a:t>
            </a:r>
            <a:r>
              <a:rPr lang="de-DE" sz="700" dirty="0" err="1">
                <a:cs typeface="Chalkduster"/>
              </a:rPr>
              <a:t>lfr</a:t>
            </a:r>
            <a:r>
              <a:rPr lang="de-DE" sz="700" dirty="0">
                <a:cs typeface="Chalkduster"/>
              </a:rPr>
              <a:t> Vermögen </a:t>
            </a:r>
            <a:r>
              <a:rPr lang="de-DE" sz="700" dirty="0" err="1">
                <a:cs typeface="Chalkduster"/>
              </a:rPr>
              <a:t>u</a:t>
            </a:r>
            <a:r>
              <a:rPr lang="de-DE" sz="700" dirty="0">
                <a:cs typeface="Chalkduster"/>
              </a:rPr>
              <a:t> Verbindlichkeiten)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Ziele: UGB &gt; </a:t>
            </a:r>
            <a:r>
              <a:rPr lang="de-DE" sz="700" dirty="0" err="1">
                <a:cs typeface="Chalkduster"/>
              </a:rPr>
              <a:t>Gläbigerschutz</a:t>
            </a:r>
            <a:r>
              <a:rPr lang="de-DE" sz="700" dirty="0">
                <a:cs typeface="Chalkduster"/>
              </a:rPr>
              <a:t>, IFRS &gt; Anlegerschutz, Infopflicht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Grundsätze: UGB &gt; Vorsicht, IFRS &gt; „</a:t>
            </a:r>
            <a:r>
              <a:rPr lang="de-DE" sz="700" dirty="0" err="1">
                <a:cs typeface="Chalkduster"/>
              </a:rPr>
              <a:t>true</a:t>
            </a:r>
            <a:r>
              <a:rPr lang="de-DE" sz="700" dirty="0">
                <a:cs typeface="Chalkduster"/>
              </a:rPr>
              <a:t> &amp; fair </a:t>
            </a:r>
            <a:r>
              <a:rPr lang="de-DE" sz="700" dirty="0" err="1">
                <a:cs typeface="Chalkduster"/>
              </a:rPr>
              <a:t>view</a:t>
            </a:r>
            <a:r>
              <a:rPr lang="de-DE" sz="700" dirty="0">
                <a:cs typeface="Chalkduster"/>
              </a:rPr>
              <a:t>“</a:t>
            </a:r>
          </a:p>
          <a:p>
            <a:r>
              <a:rPr lang="de-DE" sz="700" dirty="0">
                <a:cs typeface="Chalkduster"/>
              </a:rPr>
              <a:t>	IFRS z.B. (höhere Werte im AV </a:t>
            </a:r>
            <a:r>
              <a:rPr lang="de-DE" sz="700" dirty="0" err="1">
                <a:cs typeface="Chalkduster"/>
              </a:rPr>
              <a:t>mgl</a:t>
            </a:r>
            <a:r>
              <a:rPr lang="de-DE" sz="700" dirty="0">
                <a:cs typeface="Chalkduster"/>
              </a:rPr>
              <a:t>, weniger Rückstellungen,...)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Bilanzpolitik: UGB &gt; Wahlrechte, IFRS &gt; keine Wahlrechte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Bestandteile: 	IFRS mehr: &gt; Kapitalflussrechnung, EK </a:t>
            </a:r>
            <a:r>
              <a:rPr lang="de-DE" sz="700" dirty="0" err="1">
                <a:cs typeface="Chalkduster"/>
              </a:rPr>
              <a:t>Veränd.r</a:t>
            </a:r>
            <a:r>
              <a:rPr lang="de-DE" sz="700" dirty="0">
                <a:cs typeface="Chalkduster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Offenlegung &amp; Prüfungspflicht: UGB abhängig von Größe und Rechtsform</a:t>
            </a:r>
          </a:p>
        </p:txBody>
      </p:sp>
      <p:pic>
        <p:nvPicPr>
          <p:cNvPr id="43" name="Bild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" y="668292"/>
            <a:ext cx="360771" cy="25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Bild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91" y="804602"/>
            <a:ext cx="370217" cy="2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840" y="3573896"/>
            <a:ext cx="27710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Investitions-struktur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Finanzierung-struktur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Liquidität</a:t>
            </a:r>
          </a:p>
          <a:p>
            <a:r>
              <a:rPr lang="de-DE" sz="800" dirty="0">
                <a:latin typeface="+mj-lt"/>
                <a:cs typeface="Chalkduster"/>
              </a:rPr>
              <a:t>(wie gut können </a:t>
            </a:r>
            <a:r>
              <a:rPr lang="de-DE" sz="800" dirty="0" err="1">
                <a:latin typeface="+mj-lt"/>
                <a:cs typeface="Chalkduster"/>
              </a:rPr>
              <a:t>kfr</a:t>
            </a:r>
            <a:r>
              <a:rPr lang="de-DE" sz="800" dirty="0">
                <a:latin typeface="+mj-lt"/>
                <a:cs typeface="Chalkduster"/>
              </a:rPr>
              <a:t>. Verb. zurückgezahlt werden mit 1.° Cash, 2.° </a:t>
            </a:r>
            <a:r>
              <a:rPr lang="de-DE" sz="800" dirty="0" err="1">
                <a:latin typeface="+mj-lt"/>
                <a:cs typeface="Chalkduster"/>
              </a:rPr>
              <a:t>Cash+Ford</a:t>
            </a:r>
            <a:r>
              <a:rPr lang="de-DE" sz="800" dirty="0">
                <a:latin typeface="+mj-lt"/>
                <a:cs typeface="Chalkduster"/>
              </a:rPr>
              <a:t>, 3.° UV, Working Capital)</a:t>
            </a:r>
          </a:p>
        </p:txBody>
      </p:sp>
      <p:sp>
        <p:nvSpPr>
          <p:cNvPr id="47" name="Rechteck 46"/>
          <p:cNvSpPr/>
          <p:nvPr/>
        </p:nvSpPr>
        <p:spPr>
          <a:xfrm>
            <a:off x="68936" y="4852602"/>
            <a:ext cx="2436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Ergebnisanalyse (</a:t>
            </a:r>
            <a:r>
              <a:rPr lang="de-DE" sz="1000" dirty="0" err="1">
                <a:latin typeface="+mj-lt"/>
                <a:cs typeface="Chalkduster"/>
              </a:rPr>
              <a:t>GuV</a:t>
            </a:r>
            <a:r>
              <a:rPr lang="de-DE" sz="1000" dirty="0">
                <a:latin typeface="+mj-lt"/>
                <a:cs typeface="Chalkduster"/>
              </a:rPr>
              <a:t> Bestandteile)</a:t>
            </a:r>
          </a:p>
          <a:p>
            <a:pPr lvl="1"/>
            <a:r>
              <a:rPr lang="de-DE" sz="800" dirty="0">
                <a:latin typeface="+mj-lt"/>
                <a:cs typeface="Chalkduster"/>
              </a:rPr>
              <a:t>(woher kommt Ergebnis)</a:t>
            </a:r>
            <a:endParaRPr lang="de-DE" sz="1000" dirty="0">
              <a:latin typeface="+mj-lt"/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Rentabilitätsanalyse</a:t>
            </a:r>
          </a:p>
          <a:p>
            <a:pPr lvl="1"/>
            <a:r>
              <a:rPr lang="de-DE" sz="800" dirty="0">
                <a:latin typeface="+mj-lt"/>
                <a:cs typeface="Chalkduster"/>
              </a:rPr>
              <a:t>(wie sehr lohnt sich...)</a:t>
            </a:r>
          </a:p>
        </p:txBody>
      </p:sp>
      <p:graphicFrame>
        <p:nvGraphicFramePr>
          <p:cNvPr id="52" name="Tabelle 51"/>
          <p:cNvGraphicFramePr>
            <a:graphicFrameLocks noGrp="1"/>
          </p:cNvGraphicFramePr>
          <p:nvPr/>
        </p:nvGraphicFramePr>
        <p:xfrm>
          <a:off x="4454721" y="5460399"/>
          <a:ext cx="1155701" cy="439737"/>
        </p:xfrm>
        <a:graphic>
          <a:graphicData uri="http://schemas.openxmlformats.org/drawingml/2006/table">
            <a:tbl>
              <a:tblPr/>
              <a:tblGrid>
                <a:gridCol w="1155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Delta in% (+ oder -)</a:t>
                      </a:r>
                    </a:p>
                  </a:txBody>
                  <a:tcPr marL="12700" marR="12700" marT="12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=(akt.*100/Vj Wert)-100</a:t>
                      </a:r>
                    </a:p>
                  </a:txBody>
                  <a:tcPr marL="12700" marR="12700" marT="12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bzw. Delta absolut</a:t>
                      </a:r>
                    </a:p>
                  </a:txBody>
                  <a:tcPr marL="12700" marR="12700" marT="12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Bild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9959" y="489693"/>
            <a:ext cx="467525" cy="40606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0310" y="526526"/>
            <a:ext cx="1069290" cy="23070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6158" y="526526"/>
            <a:ext cx="1816301" cy="1660176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3476" y="804602"/>
            <a:ext cx="1768849" cy="132084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7129" y="1102244"/>
            <a:ext cx="1988281" cy="1606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47662" y="2244328"/>
            <a:ext cx="1458708" cy="71819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3" name="Tabelle 52"/>
          <p:cNvGraphicFramePr>
            <a:graphicFrameLocks noGrp="1"/>
          </p:cNvGraphicFramePr>
          <p:nvPr/>
        </p:nvGraphicFramePr>
        <p:xfrm>
          <a:off x="2759035" y="5899569"/>
          <a:ext cx="1660566" cy="889000"/>
        </p:xfrm>
        <a:graphic>
          <a:graphicData uri="http://schemas.openxmlformats.org/drawingml/2006/table">
            <a:tbl>
              <a:tblPr/>
              <a:tblGrid>
                <a:gridCol w="166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Kennzahlen (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börsennot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Ges. / IFRS)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52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EBIT -Marge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(EBIT Leistungsrate: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Earnings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before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interest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&amp;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tax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% des Umsatzes)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EBIT-DA (</a:t>
                      </a:r>
                      <a:r>
                        <a:rPr lang="de-DE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Earnings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depreciation</a:t>
                      </a:r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7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amortization</a:t>
                      </a:r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Marktkapitalisierung (in Euro)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KGV (in Jahren)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6" name="Tabelle 55"/>
          <p:cNvGraphicFramePr>
            <a:graphicFrameLocks noGrp="1"/>
          </p:cNvGraphicFramePr>
          <p:nvPr/>
        </p:nvGraphicFramePr>
        <p:xfrm>
          <a:off x="4437970" y="6113554"/>
          <a:ext cx="1155700" cy="66040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=EBIT*100 / Umsatz</a:t>
                      </a:r>
                    </a:p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EBIT +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AfA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Preis der Aktie*Anzahl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Kurs / Gewinn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 Aktie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8" name="Tabelle 57"/>
          <p:cNvGraphicFramePr>
            <a:graphicFrameLocks noGrp="1"/>
          </p:cNvGraphicFramePr>
          <p:nvPr/>
        </p:nvGraphicFramePr>
        <p:xfrm>
          <a:off x="5593893" y="6113556"/>
          <a:ext cx="3326258" cy="669012"/>
        </p:xfrm>
        <a:graphic>
          <a:graphicData uri="http://schemas.openxmlformats.org/drawingml/2006/table">
            <a:tbl>
              <a:tblPr/>
              <a:tblGrid>
                <a:gridCol w="332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70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Vergleichszahl für die Ertragskraft: Profitabilität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(mit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Unt., oder im Zeitablauf), besser als CF Leistungsrate, weil viele Unternehmen diese Kennzahl veröffentlichen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2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Vergleichzahl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die Kerngeschäft (EBIT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ohne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AfA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berücksichtigt,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vgl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Cf prakt. M.</a:t>
                      </a:r>
                    </a:p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2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Dzt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Unternehmenswert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(Was muss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man für alle Aktien eines Unt. bezahlen)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92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Wie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lange dauert es, bis der Aktienkaufpreis aus dem Gewinn finanziert ist.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9" name="Tabelle 58"/>
          <p:cNvGraphicFramePr>
            <a:graphicFrameLocks noGrp="1"/>
          </p:cNvGraphicFramePr>
          <p:nvPr/>
        </p:nvGraphicFramePr>
        <p:xfrm>
          <a:off x="68935" y="5855004"/>
          <a:ext cx="1184131" cy="911860"/>
        </p:xfrm>
        <a:graphic>
          <a:graphicData uri="http://schemas.openxmlformats.org/drawingml/2006/table">
            <a:tbl>
              <a:tblPr/>
              <a:tblGrid>
                <a:gridCol w="1184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53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Bilanzierung</a:t>
                      </a:r>
                      <a:r>
                        <a:rPr lang="de-DE" sz="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UGB (öst. Unternehmensgesetzbuch)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Ziel: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Gläubigerschutz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Prinzip: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Vorsicht  (Akt: mild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streng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Niederstwert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Pass: Höchstwert)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Wahlrechte (GWG,...)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Selbst erstellte SW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Akt.verbot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Forderungen Devisen: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Niederstwert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6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Gliederung: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Anlagevermögen, UV,...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1" name="Tabelle 60"/>
          <p:cNvGraphicFramePr>
            <a:graphicFrameLocks noGrp="1"/>
          </p:cNvGraphicFramePr>
          <p:nvPr/>
        </p:nvGraphicFramePr>
        <p:xfrm>
          <a:off x="1289073" y="5855004"/>
          <a:ext cx="1276600" cy="911860"/>
        </p:xfrm>
        <a:graphic>
          <a:graphicData uri="http://schemas.openxmlformats.org/drawingml/2006/table">
            <a:tbl>
              <a:tblPr/>
              <a:tblGrid>
                <a:gridCol w="1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53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Bilanzierung</a:t>
                      </a:r>
                      <a:r>
                        <a:rPr lang="de-DE" sz="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IFRS (Int. Financial Reporting Standards)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Ziel: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Anlegerschutz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Prinzip: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True &amp; Fair View, höhere Gewinne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Keine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Wahlrechte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Selbst erstellte SW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Akt.pflicht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Forderungen Devisen: Stichtagskurs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6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Gliederung: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langfristiges Vermögen...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" name="Textfeld 61"/>
          <p:cNvSpPr txBox="1"/>
          <p:nvPr/>
        </p:nvSpPr>
        <p:spPr>
          <a:xfrm>
            <a:off x="-34971" y="5554070"/>
            <a:ext cx="2834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Börsennotierende Konzerne bilanzieren nach IFRS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92085" y="6716505"/>
            <a:ext cx="20569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+ Geldfluss Rechnung, + Eigenkapitalveränderungsrechnung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8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2"/>
    </mc:Choice>
    <mc:Fallback xmlns="">
      <p:transition xmlns:p14="http://schemas.microsoft.com/office/powerpoint/2010/main" spd="slow" advTm="4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2" grpId="0"/>
      <p:bldP spid="25" grpId="0"/>
      <p:bldP spid="26" grpId="0"/>
      <p:bldP spid="27" grpId="0"/>
      <p:bldP spid="28" grpId="0"/>
      <p:bldP spid="44" grpId="0"/>
      <p:bldP spid="45" grpId="0"/>
      <p:bldP spid="82" grpId="0"/>
      <p:bldP spid="88" grpId="0"/>
      <p:bldP spid="2" grpId="0"/>
      <p:bldP spid="6" grpId="0"/>
      <p:bldP spid="47" grpId="0"/>
      <p:bldP spid="6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5.3|0.8|0.7|0.6|0.9|0.8|0.8|1.3|0.9|1.3|0.9|0.7|0.6|0.8|0.8|0.6|0.6|0.8|0.8|0.8|0.7|0.8|0.6|0.8|1.3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1858</Words>
  <Application>Microsoft Macintosh PowerPoint</Application>
  <PresentationFormat>Bildschirmpräsentation (4:3)</PresentationFormat>
  <Paragraphs>298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</vt:lpstr>
      <vt:lpstr>Wingdings</vt:lpstr>
      <vt:lpstr>Office-Design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Veranlagung und Wertpapiere</dc:title>
  <dc:creator>werner holzheu</dc:creator>
  <cp:lastModifiedBy>HOLZHEU Werner</cp:lastModifiedBy>
  <cp:revision>64</cp:revision>
  <cp:lastPrinted>2016-09-23T06:29:07Z</cp:lastPrinted>
  <dcterms:created xsi:type="dcterms:W3CDTF">2016-09-03T09:05:14Z</dcterms:created>
  <dcterms:modified xsi:type="dcterms:W3CDTF">2022-05-17T20:49:32Z</dcterms:modified>
</cp:coreProperties>
</file>