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60" r:id="rId2"/>
    <p:sldId id="457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B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13"/>
    <p:restoredTop sz="95958"/>
  </p:normalViewPr>
  <p:slideViewPr>
    <p:cSldViewPr snapToGrid="0" snapToObjects="1">
      <p:cViewPr>
        <p:scale>
          <a:sx n="136" d="100"/>
          <a:sy n="136" d="100"/>
        </p:scale>
        <p:origin x="-320" y="-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946A3-5DB0-D047-9BBF-7EB02BA915DF}" type="datetimeFigureOut">
              <a:rPr lang="de-DE" smtClean="0"/>
              <a:t>31.10.21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D6B77-94D6-E24C-84BB-CB3FAFE6DE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7330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86798-7C36-BA4E-897E-36007DA77D1C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9001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4DFB8E-253D-F348-ABEB-9B14F4FD75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2890C83-C7F3-C04D-9DF6-2BA3F94688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BF81B5-DB68-9C47-9846-D8108B2BD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6A42-8468-3246-9EF0-3C9D1BCC0F4C}" type="datetimeFigureOut">
              <a:rPr lang="de-DE" smtClean="0"/>
              <a:t>31.10.21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F609FCA-3642-3A4F-9147-4436CA39E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671DC5E-63E7-774E-8D45-333897DBE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1FD0-14DE-1741-B329-B78C367011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9648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0B825A-A612-C14C-90A2-A0AD7D543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FAF9E99-D119-3B44-8D01-F0215086B2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8AE287-E770-9C49-8D6F-C60E8F6F5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6A42-8468-3246-9EF0-3C9D1BCC0F4C}" type="datetimeFigureOut">
              <a:rPr lang="de-DE" smtClean="0"/>
              <a:t>31.10.21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1FBDDC8-3FFD-F349-AE89-1EFB71B11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C0B8FB-FAF9-204B-81EB-42ECE7821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1FD0-14DE-1741-B329-B78C367011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6327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A51BB54-A25F-234E-B1C9-65031FAC5B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6963287-9317-E445-B730-B57A954A66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8235EE5-1434-A143-A98D-98E451A8F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6A42-8468-3246-9EF0-3C9D1BCC0F4C}" type="datetimeFigureOut">
              <a:rPr lang="de-DE" smtClean="0"/>
              <a:t>31.10.21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E90B94-34A5-6C4B-9F81-C5A12A4BC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C2C423B-6DA6-EB4E-9C76-81237A400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1FD0-14DE-1741-B329-B78C367011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5503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1F0960-FFE8-BD44-A75C-E7FF60E43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57E775-DA9D-E942-BAEE-6318C83C2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6EDA7DA-911A-8A40-A3D0-D324772F1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6A42-8468-3246-9EF0-3C9D1BCC0F4C}" type="datetimeFigureOut">
              <a:rPr lang="de-DE" smtClean="0"/>
              <a:t>31.10.21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5A3556-3755-0940-989E-8543E9F36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37ACD57-4BB0-914E-A9E5-49EE21BA4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1FD0-14DE-1741-B329-B78C367011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6182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5DFDAE-216C-B440-B49E-C0762F96D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17A98F6-8FC3-3246-B42C-AEA1B41EBB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003B8AB-F9E0-5845-A07C-472B3B23F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6A42-8468-3246-9EF0-3C9D1BCC0F4C}" type="datetimeFigureOut">
              <a:rPr lang="de-DE" smtClean="0"/>
              <a:t>31.10.21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F482C51-5E0C-534D-BE2D-31024AD48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1D9DDB8-1695-F941-B1E7-F8959B34B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1FD0-14DE-1741-B329-B78C367011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2151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C980FD-EC74-9444-99ED-FB05105E8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774916A-29CF-D74E-A6A5-8A464A3A13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5AA4B0-4E31-0844-944D-195E40FDC6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4B1EC26-11C1-B84E-A4F6-B99BFCB24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6A42-8468-3246-9EF0-3C9D1BCC0F4C}" type="datetimeFigureOut">
              <a:rPr lang="de-DE" smtClean="0"/>
              <a:t>31.10.21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D6F71C5-82B2-1048-9584-81AD6B794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04BA138-7499-0949-AC7D-2859F7BA9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1FD0-14DE-1741-B329-B78C367011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6900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D43E02-3F28-374A-9AFC-1C6E7A1C0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95AE775-A95B-D440-881F-A2E36C685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2F5C029-BB42-3140-B0D2-6E5DE72BAC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B99F63A-A24F-CC43-A050-A98D6B7521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54DFFAB-2889-F540-9242-F8458B04BB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0C96569-D315-544C-8929-07FA83572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6A42-8468-3246-9EF0-3C9D1BCC0F4C}" type="datetimeFigureOut">
              <a:rPr lang="de-DE" smtClean="0"/>
              <a:t>31.10.21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BEAB4C1-78CC-5547-8241-D0AD3BD3D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D86D796-4672-D746-A471-C3BBB3F8F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1FD0-14DE-1741-B329-B78C367011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0448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353D91-2DB0-B84B-AABF-E95824B40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3E56BE8-36FA-7F4E-8A16-94C874BA5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6A42-8468-3246-9EF0-3C9D1BCC0F4C}" type="datetimeFigureOut">
              <a:rPr lang="de-DE" smtClean="0"/>
              <a:t>31.10.21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8800474-A6DF-2740-8D1B-351F9096B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FF6E03D-BECD-2640-9FE7-A2361955C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1FD0-14DE-1741-B329-B78C367011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7402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C126CC1-F6B9-9C4A-9A2B-9C5BE56A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6A42-8468-3246-9EF0-3C9D1BCC0F4C}" type="datetimeFigureOut">
              <a:rPr lang="de-DE" smtClean="0"/>
              <a:t>31.10.21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200364F-3F7D-DD4E-A4FD-7F5D96BE7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89D9F85-5F61-4E40-A981-124FEC46E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1FD0-14DE-1741-B329-B78C367011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0835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EDBF9A-188F-364A-966F-90B87B40F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8A446E-71C6-134B-AA18-22861421B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66AA5E3-3334-5142-9CC6-1CBEA0DBCB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C22FA62-0909-1249-BBD7-D6DCEFB2D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6A42-8468-3246-9EF0-3C9D1BCC0F4C}" type="datetimeFigureOut">
              <a:rPr lang="de-DE" smtClean="0"/>
              <a:t>31.10.21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9BF85A5-8FBA-7042-8CD0-9463B1748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83931F5-F1C1-9948-AD17-1AA4AD0D9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1FD0-14DE-1741-B329-B78C367011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3581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E90F80-9DDD-4841-8EAD-E86F1C8DB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059D7C1-7464-9042-A827-AC091CEEEA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1AD10B5-3889-C242-BBA6-B8529D414A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CB37332-9F25-3141-9AA1-E9E883BDB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6A42-8468-3246-9EF0-3C9D1BCC0F4C}" type="datetimeFigureOut">
              <a:rPr lang="de-DE" smtClean="0"/>
              <a:t>31.10.21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719B7C7-AEF8-3741-9D32-1673207BB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4A87FB0-4AEC-0F42-AD59-5BF458E4B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1FD0-14DE-1741-B329-B78C367011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0030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C4A83AD-5664-6A47-B88B-4B5741AFE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E11DBDC-6202-A544-A0E6-9E50CF33E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BD82BA9-58EF-6145-8099-3E1AB4D7F0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A6A42-8468-3246-9EF0-3C9D1BCC0F4C}" type="datetimeFigureOut">
              <a:rPr lang="de-DE" smtClean="0"/>
              <a:t>31.10.21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EC2379-62EE-A14B-998B-B6808BFF9A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700681E-B83C-D045-950F-FD72DFBB0E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41FD0-14DE-1741-B329-B78C367011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4808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26726" y="6151"/>
            <a:ext cx="3318065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>
                <a:latin typeface="+mj-lt"/>
                <a:cs typeface="Chalkduster"/>
              </a:rPr>
              <a:t>Versicherungen </a:t>
            </a:r>
          </a:p>
          <a:p>
            <a:r>
              <a:rPr lang="de-DE" sz="900" b="1" dirty="0">
                <a:latin typeface="+mj-lt"/>
                <a:cs typeface="Chalkduster"/>
              </a:rPr>
              <a:t>im Unternehmens- und Privatbereich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957490" y="6150"/>
            <a:ext cx="579875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+mj-lt"/>
                <a:cs typeface="Chalkduster"/>
              </a:rPr>
              <a:t>Ziel/Kompetenzen: Risiken erkennen können, Mit Risiken umgehen können, Risiken versichern können, Versicherungen unterscheiden können, Versicherungen beurteilen und auswählen können, Versicherungsverträge abschließen können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39426" y="534656"/>
            <a:ext cx="36167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latin typeface="+mj-lt"/>
                <a:cs typeface="Chalkduster"/>
              </a:rPr>
              <a:t>1) Risiken erkennen damit umgehen / Versicherungsprinzip 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629178" y="740772"/>
            <a:ext cx="3633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+mj-lt"/>
                <a:cs typeface="Chalkduster"/>
              </a:rPr>
              <a:t>Gefahr= Situation mit potentieller  schädlicher Wirkung </a:t>
            </a:r>
            <a:endParaRPr lang="de-DE" sz="800" b="1" dirty="0">
              <a:latin typeface="+mj-lt"/>
              <a:cs typeface="Chalkduster"/>
            </a:endParaRPr>
          </a:p>
          <a:p>
            <a:r>
              <a:rPr lang="de-DE" sz="800" b="1" dirty="0">
                <a:latin typeface="+mj-lt"/>
                <a:cs typeface="Chalkduster"/>
              </a:rPr>
              <a:t>Vorgehensweise im Umgang mit Risiken</a:t>
            </a:r>
          </a:p>
          <a:p>
            <a:pPr marL="171450" indent="-171450">
              <a:buFontTx/>
              <a:buChar char="-"/>
            </a:pPr>
            <a:r>
              <a:rPr lang="de-DE" sz="800" dirty="0">
                <a:latin typeface="+mj-lt"/>
                <a:cs typeface="Chalkduster"/>
              </a:rPr>
              <a:t>Risiko vermeiden (vollständiger/ teilweiser Verzicht auf das selbst gesetzte Ziel)</a:t>
            </a:r>
          </a:p>
          <a:p>
            <a:pPr marL="171450" indent="-171450">
              <a:buFontTx/>
              <a:buChar char="-"/>
            </a:pPr>
            <a:r>
              <a:rPr lang="de-DE" sz="800" dirty="0">
                <a:latin typeface="+mj-lt"/>
                <a:cs typeface="Chalkduster"/>
              </a:rPr>
              <a:t>Risiko vermindern (Maßnahmen zur Gefahrenverhütung setzen)</a:t>
            </a:r>
          </a:p>
          <a:p>
            <a:pPr marL="171450" indent="-171450">
              <a:buFontTx/>
              <a:buChar char="-"/>
            </a:pPr>
            <a:r>
              <a:rPr lang="de-DE" sz="800" dirty="0">
                <a:latin typeface="+mj-lt"/>
                <a:cs typeface="Chalkduster"/>
              </a:rPr>
              <a:t>Risiko absichern (Abschluss eines Versicherungsvertrages)</a:t>
            </a:r>
          </a:p>
          <a:p>
            <a:pPr marL="171450" indent="-171450">
              <a:buFontTx/>
              <a:buChar char="-"/>
            </a:pPr>
            <a:r>
              <a:rPr lang="de-DE" sz="800" dirty="0">
                <a:latin typeface="+mj-lt"/>
                <a:cs typeface="Chalkduster"/>
              </a:rPr>
              <a:t>Risiko selbst tragen (bei unvermeidlichen, nicht verminderbaren oder nicht absicherbaren Risiken) </a:t>
            </a:r>
          </a:p>
          <a:p>
            <a:r>
              <a:rPr lang="de-DE" sz="800" b="1" dirty="0">
                <a:latin typeface="+mj-lt"/>
                <a:cs typeface="Chalkduster"/>
              </a:rPr>
              <a:t>Ziel:  </a:t>
            </a:r>
            <a:r>
              <a:rPr lang="de-DE" sz="800" dirty="0">
                <a:latin typeface="+mj-lt"/>
                <a:cs typeface="Chalkduster"/>
              </a:rPr>
              <a:t>kontrolliert und bewusst mit Risiken umgehen, ohne sie vollkommen auszuschalten</a:t>
            </a:r>
          </a:p>
        </p:txBody>
      </p:sp>
      <p:sp>
        <p:nvSpPr>
          <p:cNvPr id="62" name="Textfeld 61"/>
          <p:cNvSpPr txBox="1"/>
          <p:nvPr/>
        </p:nvSpPr>
        <p:spPr>
          <a:xfrm>
            <a:off x="4256142" y="380230"/>
            <a:ext cx="53748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latin typeface="+mj-lt"/>
                <a:cs typeface="Chalkduster"/>
              </a:rPr>
              <a:t>2) Risiken versichern / Versicherungen im Lebenszyklus </a:t>
            </a:r>
          </a:p>
        </p:txBody>
      </p:sp>
      <p:sp>
        <p:nvSpPr>
          <p:cNvPr id="14" name="Rechteck 13"/>
          <p:cNvSpPr/>
          <p:nvPr/>
        </p:nvSpPr>
        <p:spPr>
          <a:xfrm>
            <a:off x="637646" y="740771"/>
            <a:ext cx="3635092" cy="117586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3" name="Textfeld 32"/>
          <p:cNvSpPr txBox="1"/>
          <p:nvPr/>
        </p:nvSpPr>
        <p:spPr>
          <a:xfrm>
            <a:off x="525124" y="2816036"/>
            <a:ext cx="39960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>
                <a:latin typeface="+mj-lt"/>
                <a:cs typeface="Chalkduster"/>
              </a:rPr>
              <a:t>3) </a:t>
            </a:r>
            <a:r>
              <a:rPr lang="de-DE" sz="1000" b="1" dirty="0">
                <a:highlight>
                  <a:srgbClr val="FFFF00"/>
                </a:highlight>
                <a:latin typeface="+mj-lt"/>
                <a:cs typeface="Chalkduster"/>
              </a:rPr>
              <a:t>Sozialversicherung</a:t>
            </a:r>
            <a:r>
              <a:rPr lang="de-DE" sz="1000" b="1" dirty="0">
                <a:latin typeface="+mj-lt"/>
                <a:cs typeface="Chalkduster"/>
              </a:rPr>
              <a:t>: Gesetzliche Sozialversicherungsanstalten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381620"/>
              </p:ext>
            </p:extLst>
          </p:nvPr>
        </p:nvGraphicFramePr>
        <p:xfrm>
          <a:off x="4437681" y="641840"/>
          <a:ext cx="5374866" cy="2721023"/>
        </p:xfrm>
        <a:graphic>
          <a:graphicData uri="http://schemas.openxmlformats.org/drawingml/2006/table">
            <a:tbl>
              <a:tblPr/>
              <a:tblGrid>
                <a:gridCol w="1327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22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69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4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71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9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06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052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992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Versicherungsart</a:t>
                      </a:r>
                    </a:p>
                    <a:p>
                      <a:pPr algn="l" fontAlgn="ctr"/>
                      <a:r>
                        <a:rPr lang="de-D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Form</a:t>
                      </a:r>
                      <a:r>
                        <a:rPr lang="de-DE" sz="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für Untern. u/o Private</a:t>
                      </a:r>
                      <a:endParaRPr lang="de-DE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als</a:t>
                      </a:r>
                      <a:r>
                        <a:rPr lang="de-D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SchülerIn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k-SK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als Lehrling</a:t>
                      </a:r>
                      <a:endParaRPr lang="sk-SK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als</a:t>
                      </a:r>
                      <a:r>
                        <a:rPr lang="de-DE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StudentIn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als ArbeitnehmerIn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AT" sz="600" dirty="0"/>
                        <a:t>als neu/e Selbstständige/r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 sz="700" dirty="0"/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AT" sz="600" dirty="0"/>
                        <a:t> als SeniorIn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831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AT" sz="600" dirty="0"/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mit Familie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600" dirty="0"/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600" dirty="0"/>
                        <a:t>mit Familie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924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de-D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Sozialversicherung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676"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Staatl.</a:t>
                      </a:r>
                      <a:r>
                        <a:rPr lang="de-DE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Krankenversicherung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•*</a:t>
                      </a:r>
                      <a:endParaRPr lang="de-AT" sz="800" i="0" dirty="0"/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800" i="0" dirty="0"/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•*</a:t>
                      </a:r>
                      <a:endParaRPr lang="de-AT" sz="800" i="0" dirty="0"/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800" i="0" dirty="0"/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800" i="0" dirty="0"/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800" i="0" dirty="0"/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800" i="0" dirty="0"/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800" i="0" dirty="0"/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676"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Staatl.</a:t>
                      </a:r>
                      <a:r>
                        <a:rPr lang="de-DE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Unfallversicherung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•*</a:t>
                      </a:r>
                      <a:endParaRPr lang="de-AT" sz="800" i="0" dirty="0"/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800" i="0" dirty="0"/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•*</a:t>
                      </a:r>
                      <a:endParaRPr lang="de-AT" sz="800" i="0" dirty="0"/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800" i="0" dirty="0"/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800" i="0" dirty="0"/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800" i="0" dirty="0"/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800" i="0" dirty="0"/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800" i="0" dirty="0"/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676"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Staatl.</a:t>
                      </a:r>
                      <a:r>
                        <a:rPr lang="de-DE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Pensionsversicherung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800" i="0" dirty="0"/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800" i="0" dirty="0"/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800" i="0" dirty="0"/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800" i="0" dirty="0"/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800" i="0" dirty="0"/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800" i="0" dirty="0"/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800" i="0" dirty="0"/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800" i="0" dirty="0"/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676"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Staatl.</a:t>
                      </a:r>
                      <a:r>
                        <a:rPr lang="de-DE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Arbeitslosenversicherung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800" i="0" dirty="0"/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800" i="0" dirty="0"/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800" i="0" dirty="0"/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800" i="0" dirty="0"/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800" i="0" dirty="0"/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1" i="0" u="none" strike="noStrike" dirty="0">
                          <a:solidFill>
                            <a:srgbClr val="92D05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r>
                        <a:rPr lang="de-AT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**</a:t>
                      </a:r>
                      <a:endParaRPr lang="de-AT" sz="800" i="0" dirty="0"/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800" i="0" dirty="0"/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800" i="0" dirty="0"/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3575">
                <a:tc gridSpan="9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Individualversicherung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 sz="700" dirty="0"/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 sz="700" dirty="0"/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676">
                <a:tc>
                  <a:txBody>
                    <a:bodyPr/>
                    <a:lstStyle/>
                    <a:p>
                      <a:r>
                        <a:rPr lang="de-AT" sz="600" baseline="0" dirty="0"/>
                        <a:t>KFZ-Haftpflicht</a:t>
                      </a:r>
                      <a:endParaRPr lang="de-AT" sz="600" dirty="0"/>
                    </a:p>
                  </a:txBody>
                  <a:tcPr marL="8453" marR="8453" marT="84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800" i="0" dirty="0"/>
                    </a:p>
                  </a:txBody>
                  <a:tcPr marL="8453" marR="8453" marT="845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800" i="0" dirty="0"/>
                    </a:p>
                  </a:txBody>
                  <a:tcPr marL="8453" marR="8453" marT="84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800" i="0" dirty="0"/>
                    </a:p>
                  </a:txBody>
                  <a:tcPr marL="8453" marR="8453" marT="84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800" i="0" dirty="0"/>
                    </a:p>
                  </a:txBody>
                  <a:tcPr marL="8453" marR="8453" marT="845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800" i="0" dirty="0"/>
                    </a:p>
                  </a:txBody>
                  <a:tcPr marL="8453" marR="8453" marT="84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800" i="0" dirty="0"/>
                    </a:p>
                  </a:txBody>
                  <a:tcPr marL="8453" marR="8453" marT="84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800" i="0" dirty="0"/>
                    </a:p>
                  </a:txBody>
                  <a:tcPr marL="8453" marR="8453" marT="845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800" i="0" dirty="0"/>
                    </a:p>
                  </a:txBody>
                  <a:tcPr marL="8453" marR="8453" marT="845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676">
                <a:tc>
                  <a:txBody>
                    <a:bodyPr/>
                    <a:lstStyle/>
                    <a:p>
                      <a:r>
                        <a:rPr lang="de-AT" sz="600" dirty="0"/>
                        <a:t>Private Haftpflichtversicherung</a:t>
                      </a:r>
                    </a:p>
                  </a:txBody>
                  <a:tcPr marL="8453" marR="8453" marT="84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i="0" u="none" strike="noStrike" dirty="0">
                          <a:solidFill>
                            <a:srgbClr val="92D05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800" i="0" dirty="0"/>
                    </a:p>
                  </a:txBody>
                  <a:tcPr marL="8453" marR="8453" marT="845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i="0" u="none" strike="noStrike" dirty="0">
                          <a:solidFill>
                            <a:srgbClr val="92D05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800" i="0" dirty="0"/>
                    </a:p>
                  </a:txBody>
                  <a:tcPr marL="8453" marR="8453" marT="845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800" i="0" dirty="0"/>
                    </a:p>
                  </a:txBody>
                  <a:tcPr marL="8453" marR="8453" marT="845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800" i="0" dirty="0"/>
                    </a:p>
                  </a:txBody>
                  <a:tcPr marL="8453" marR="8453" marT="845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800" i="0" dirty="0"/>
                    </a:p>
                  </a:txBody>
                  <a:tcPr marL="8453" marR="8453" marT="845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800" i="0" dirty="0"/>
                    </a:p>
                  </a:txBody>
                  <a:tcPr marL="8453" marR="8453" marT="845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800" i="0" dirty="0"/>
                    </a:p>
                  </a:txBody>
                  <a:tcPr marL="8453" marR="8453" marT="845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800" i="0" dirty="0"/>
                    </a:p>
                  </a:txBody>
                  <a:tcPr marL="8453" marR="8453" marT="845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676">
                <a:tc>
                  <a:txBody>
                    <a:bodyPr/>
                    <a:lstStyle/>
                    <a:p>
                      <a:r>
                        <a:rPr lang="de-AT" sz="600" dirty="0"/>
                        <a:t>Private Freizeit-Unfallversicherung</a:t>
                      </a:r>
                    </a:p>
                  </a:txBody>
                  <a:tcPr marL="8453" marR="8453" marT="84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i="0" u="none" strike="noStrike" dirty="0">
                          <a:solidFill>
                            <a:srgbClr val="92D05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800" i="0" dirty="0"/>
                    </a:p>
                  </a:txBody>
                  <a:tcPr marL="8453" marR="8453" marT="845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i="0" u="none" strike="noStrike" dirty="0">
                          <a:solidFill>
                            <a:srgbClr val="92D05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800" i="0" dirty="0"/>
                    </a:p>
                  </a:txBody>
                  <a:tcPr marL="8453" marR="8453" marT="845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i="0" u="none" strike="noStrike" dirty="0">
                          <a:solidFill>
                            <a:srgbClr val="92D05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800" i="0" dirty="0"/>
                    </a:p>
                  </a:txBody>
                  <a:tcPr marL="8453" marR="8453" marT="845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1" i="0" u="none" strike="noStrike" dirty="0">
                          <a:solidFill>
                            <a:srgbClr val="92D05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800" i="0" dirty="0"/>
                    </a:p>
                  </a:txBody>
                  <a:tcPr marL="8453" marR="8453" marT="845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1" i="0" u="none" strike="noStrike" dirty="0">
                          <a:solidFill>
                            <a:srgbClr val="92D05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800" i="0" dirty="0"/>
                    </a:p>
                  </a:txBody>
                  <a:tcPr marL="8453" marR="8453" marT="845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1" i="0" u="none" strike="noStrike" dirty="0">
                          <a:solidFill>
                            <a:srgbClr val="92D05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800" i="0" dirty="0"/>
                    </a:p>
                  </a:txBody>
                  <a:tcPr marL="8453" marR="8453" marT="845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1" i="0" u="none" strike="noStrike" dirty="0">
                          <a:solidFill>
                            <a:srgbClr val="92D05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800" i="0" dirty="0"/>
                    </a:p>
                  </a:txBody>
                  <a:tcPr marL="8453" marR="8453" marT="845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1" i="0" u="none" strike="noStrike" dirty="0">
                          <a:solidFill>
                            <a:srgbClr val="92D05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800" i="0" dirty="0"/>
                    </a:p>
                  </a:txBody>
                  <a:tcPr marL="8453" marR="8453" marT="845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676">
                <a:tc>
                  <a:txBody>
                    <a:bodyPr/>
                    <a:lstStyle/>
                    <a:p>
                      <a:r>
                        <a:rPr lang="de-AT" sz="600" dirty="0"/>
                        <a:t>Haushalts-/Eigenheimversicherung</a:t>
                      </a:r>
                    </a:p>
                  </a:txBody>
                  <a:tcPr marL="8453" marR="8453" marT="84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i="0" u="none" strike="noStrike" dirty="0">
                          <a:solidFill>
                            <a:srgbClr val="92D05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r>
                        <a:rPr lang="de-DE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*</a:t>
                      </a:r>
                      <a:endParaRPr lang="de-AT" sz="800" i="0" dirty="0"/>
                    </a:p>
                  </a:txBody>
                  <a:tcPr marL="8453" marR="8453" marT="845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i="0" u="none" strike="noStrike" dirty="0">
                          <a:solidFill>
                            <a:srgbClr val="92D05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800" i="0" dirty="0"/>
                    </a:p>
                  </a:txBody>
                  <a:tcPr marL="8453" marR="8453" marT="845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i="0" u="none" strike="noStrike" dirty="0">
                          <a:solidFill>
                            <a:srgbClr val="92D05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800" i="0" dirty="0"/>
                    </a:p>
                  </a:txBody>
                  <a:tcPr marL="8453" marR="8453" marT="845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800" i="0" dirty="0"/>
                    </a:p>
                  </a:txBody>
                  <a:tcPr marL="8453" marR="8453" marT="845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800" i="0" dirty="0"/>
                    </a:p>
                  </a:txBody>
                  <a:tcPr marL="8453" marR="8453" marT="845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800" i="0" dirty="0"/>
                    </a:p>
                  </a:txBody>
                  <a:tcPr marL="8453" marR="8453" marT="845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800" i="0" dirty="0"/>
                    </a:p>
                  </a:txBody>
                  <a:tcPr marL="8453" marR="8453" marT="845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800" i="0" dirty="0"/>
                    </a:p>
                  </a:txBody>
                  <a:tcPr marL="8453" marR="8453" marT="845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676">
                <a:tc>
                  <a:txBody>
                    <a:bodyPr/>
                    <a:lstStyle/>
                    <a:p>
                      <a:r>
                        <a:rPr lang="de-AT" sz="600" dirty="0"/>
                        <a:t>Berufsunfähigkeitsversicherung</a:t>
                      </a:r>
                    </a:p>
                  </a:txBody>
                  <a:tcPr marL="8453" marR="8453" marT="84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r>
                        <a:rPr lang="de-DE" sz="8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endParaRPr lang="de-AT" sz="800" i="0" dirty="0"/>
                    </a:p>
                  </a:txBody>
                  <a:tcPr marL="8453" marR="8453" marT="845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r>
                        <a:rPr lang="de-DE" sz="8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endParaRPr lang="de-AT" sz="800" i="0" dirty="0"/>
                    </a:p>
                  </a:txBody>
                  <a:tcPr marL="8453" marR="8453" marT="845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r>
                        <a:rPr lang="de-DE" sz="8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endParaRPr lang="de-AT" sz="800" i="0" dirty="0"/>
                    </a:p>
                  </a:txBody>
                  <a:tcPr marL="8453" marR="8453" marT="845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1" i="0" u="none" strike="noStrike" dirty="0">
                          <a:solidFill>
                            <a:srgbClr val="92D05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800" i="0" dirty="0"/>
                    </a:p>
                  </a:txBody>
                  <a:tcPr marL="8453" marR="8453" marT="845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800" i="0" dirty="0"/>
                    </a:p>
                  </a:txBody>
                  <a:tcPr marL="8453" marR="8453" marT="845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1" i="0" u="none" strike="noStrike" dirty="0">
                          <a:solidFill>
                            <a:srgbClr val="92D05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800" i="0" dirty="0"/>
                    </a:p>
                  </a:txBody>
                  <a:tcPr marL="8453" marR="8453" marT="845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800" i="0" dirty="0"/>
                    </a:p>
                  </a:txBody>
                  <a:tcPr marL="8453" marR="8453" marT="845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r>
                        <a:rPr lang="de-DE" sz="8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53" marR="8453" marT="845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676"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Risikolebensversicherung</a:t>
                      </a:r>
                    </a:p>
                  </a:txBody>
                  <a:tcPr marL="8453" marR="8453" marT="84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r>
                        <a:rPr lang="de-DE" sz="8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r>
                        <a:rPr lang="de-DE" sz="8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r>
                        <a:rPr lang="de-DE" sz="8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1" i="0" u="none" strike="noStrike" dirty="0">
                          <a:solidFill>
                            <a:srgbClr val="92D05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800" i="0" dirty="0"/>
                    </a:p>
                  </a:txBody>
                  <a:tcPr marL="8453" marR="8453" marT="845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800" i="0" dirty="0"/>
                    </a:p>
                  </a:txBody>
                  <a:tcPr marL="8453" marR="8453" marT="845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1" i="0" u="none" strike="noStrike" dirty="0">
                          <a:solidFill>
                            <a:srgbClr val="92D05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800" i="0" dirty="0"/>
                    </a:p>
                  </a:txBody>
                  <a:tcPr marL="8453" marR="8453" marT="845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800" i="0" dirty="0"/>
                    </a:p>
                  </a:txBody>
                  <a:tcPr marL="8453" marR="8453" marT="845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r>
                        <a:rPr lang="de-DE" sz="8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53" marR="8453" marT="845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676"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Rechtsschutzversicherung</a:t>
                      </a:r>
                    </a:p>
                  </a:txBody>
                  <a:tcPr marL="8453" marR="8453" marT="84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 dirty="0">
                          <a:solidFill>
                            <a:srgbClr val="92D05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r>
                        <a:rPr lang="de-DE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**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 dirty="0">
                          <a:solidFill>
                            <a:srgbClr val="92D05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r>
                        <a:rPr lang="de-DE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**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 dirty="0">
                          <a:solidFill>
                            <a:srgbClr val="92D05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r>
                        <a:rPr lang="de-DE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**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1" i="0" u="none" strike="noStrike" dirty="0">
                          <a:solidFill>
                            <a:srgbClr val="92D05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800" i="0" dirty="0"/>
                    </a:p>
                  </a:txBody>
                  <a:tcPr marL="8453" marR="8453" marT="84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1" i="0" u="none" strike="noStrike" dirty="0">
                          <a:solidFill>
                            <a:srgbClr val="92D05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800" i="0" dirty="0"/>
                    </a:p>
                  </a:txBody>
                  <a:tcPr marL="8453" marR="8453" marT="845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1" i="0" u="none" strike="noStrike" dirty="0">
                          <a:solidFill>
                            <a:srgbClr val="92D05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800" i="0" dirty="0"/>
                    </a:p>
                  </a:txBody>
                  <a:tcPr marL="8453" marR="8453" marT="845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1" i="0" u="none" strike="noStrike" dirty="0">
                          <a:solidFill>
                            <a:srgbClr val="92D05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800" i="0" dirty="0">
                        <a:solidFill>
                          <a:srgbClr val="92D050"/>
                        </a:solidFill>
                      </a:endParaRPr>
                    </a:p>
                  </a:txBody>
                  <a:tcPr marL="8453" marR="8453" marT="845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1" i="0" u="none" strike="noStrike" dirty="0">
                          <a:solidFill>
                            <a:srgbClr val="92D05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800" i="0" dirty="0"/>
                    </a:p>
                  </a:txBody>
                  <a:tcPr marL="8453" marR="8453" marT="845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0864">
                <a:tc gridSpan="9"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6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 </a:t>
                      </a:r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/>
                        </a:rPr>
                        <a:t>Notwendig oder gesetzlich vorgeschrieben  </a:t>
                      </a:r>
                      <a:r>
                        <a:rPr lang="de-DE" sz="600" b="1" i="0" u="none" strike="noStrike" dirty="0">
                          <a:solidFill>
                            <a:srgbClr val="92D050"/>
                          </a:solidFill>
                          <a:effectLst/>
                          <a:latin typeface="Times New Roman"/>
                          <a:cs typeface="Times New Roman"/>
                        </a:rPr>
                        <a:t>• </a:t>
                      </a:r>
                      <a:r>
                        <a:rPr lang="de-DE" sz="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/>
                        </a:rPr>
                        <a:t>Sinnvoll bzw. empfehlenswert  </a:t>
                      </a:r>
                      <a:r>
                        <a:rPr lang="de-DE" sz="600" b="1" i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r>
                        <a:rPr lang="de-DE" sz="600" b="1" i="1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de-DE" sz="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/>
                        </a:rPr>
                        <a:t>Überflüssig bzw. unrentabel</a:t>
                      </a:r>
                      <a:endParaRPr lang="de-DE" sz="600" b="0" i="1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r>
                        <a:rPr lang="de-DE" sz="6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*mitversichert, **mit eigenem Fahrzeug ***freiwillig möglich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24" y="1941100"/>
            <a:ext cx="2519172" cy="894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649672" y="3077646"/>
            <a:ext cx="3623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de-AT" sz="800" dirty="0"/>
              <a:t>Pflichtversicherung</a:t>
            </a:r>
          </a:p>
          <a:p>
            <a:pPr marL="171450" indent="-171450">
              <a:buFontTx/>
              <a:buChar char="-"/>
            </a:pPr>
            <a:r>
              <a:rPr lang="de-AT" sz="800" dirty="0"/>
              <a:t>Basisschutz: </a:t>
            </a:r>
            <a:r>
              <a:rPr lang="de-AT" sz="800" dirty="0">
                <a:highlight>
                  <a:srgbClr val="00FFFF"/>
                </a:highlight>
              </a:rPr>
              <a:t>Kranken-,  Pensions-, Unfall-, Arbeitslosenversicherung</a:t>
            </a:r>
          </a:p>
          <a:p>
            <a:pPr marL="171450" indent="-171450">
              <a:buFontTx/>
              <a:buChar char="-"/>
            </a:pPr>
            <a:r>
              <a:rPr lang="de-AT" sz="800" dirty="0"/>
              <a:t>Betragshöhe richtet sich nach Einkommen (Solidaritätsprinzip)</a:t>
            </a:r>
          </a:p>
          <a:p>
            <a:pPr marL="171450" indent="-171450">
              <a:buFontTx/>
              <a:buChar char="-"/>
            </a:pPr>
            <a:r>
              <a:rPr lang="de-AT" sz="800" dirty="0"/>
              <a:t>Gesetzlich geregelter Leistungsumfang</a:t>
            </a:r>
          </a:p>
          <a:p>
            <a:pPr marL="171450" indent="-171450">
              <a:buFontTx/>
              <a:buChar char="-"/>
            </a:pPr>
            <a:r>
              <a:rPr lang="de-AT" sz="800" dirty="0"/>
              <a:t>Zusätzliche staatliche Zuschüsse zur Deckung der Kosten der Versicherung</a:t>
            </a:r>
          </a:p>
        </p:txBody>
      </p:sp>
      <p:sp>
        <p:nvSpPr>
          <p:cNvPr id="26" name="Rechteck 25"/>
          <p:cNvSpPr/>
          <p:nvPr/>
        </p:nvSpPr>
        <p:spPr>
          <a:xfrm>
            <a:off x="612246" y="3077647"/>
            <a:ext cx="3650246" cy="72189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8" name="Textfeld 27"/>
          <p:cNvSpPr txBox="1"/>
          <p:nvPr/>
        </p:nvSpPr>
        <p:spPr>
          <a:xfrm>
            <a:off x="612246" y="3852346"/>
            <a:ext cx="39089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>
                <a:latin typeface="+mj-lt"/>
                <a:cs typeface="Chalkduster"/>
              </a:rPr>
              <a:t>4) </a:t>
            </a:r>
            <a:r>
              <a:rPr lang="de-DE" sz="1000" b="1" dirty="0">
                <a:highlight>
                  <a:srgbClr val="FFFF00"/>
                </a:highlight>
                <a:latin typeface="+mj-lt"/>
                <a:cs typeface="Chalkduster"/>
              </a:rPr>
              <a:t>Individualversicherungen</a:t>
            </a:r>
            <a:r>
              <a:rPr lang="de-DE" sz="1000" b="1" dirty="0">
                <a:latin typeface="+mj-lt"/>
                <a:cs typeface="Chalkduster"/>
              </a:rPr>
              <a:t>: Private Versicherungsanstalten</a:t>
            </a:r>
          </a:p>
        </p:txBody>
      </p:sp>
      <p:sp>
        <p:nvSpPr>
          <p:cNvPr id="29" name="Rechteck 28"/>
          <p:cNvSpPr/>
          <p:nvPr/>
        </p:nvSpPr>
        <p:spPr>
          <a:xfrm>
            <a:off x="612246" y="4113956"/>
            <a:ext cx="3650246" cy="63427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618596" y="4067146"/>
            <a:ext cx="3637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de-AT" sz="800" dirty="0"/>
              <a:t>Private Versicherung (erwerbswirtschaftlich), Vertragsgrundlage lt. Vertrag</a:t>
            </a:r>
          </a:p>
          <a:p>
            <a:pPr marL="171450" indent="-171450">
              <a:buFontTx/>
              <a:buChar char="-"/>
            </a:pPr>
            <a:r>
              <a:rPr lang="de-AT" sz="800" dirty="0"/>
              <a:t>Vertraglich festgelegter Leistungsumfang</a:t>
            </a:r>
          </a:p>
          <a:p>
            <a:pPr marL="171450" indent="-171450">
              <a:buFontTx/>
              <a:buChar char="-"/>
            </a:pPr>
            <a:r>
              <a:rPr lang="de-AT" sz="800" dirty="0"/>
              <a:t>Betragshöhe richtet sich nach dem Risiko (Äquivalenzprinzip)</a:t>
            </a:r>
          </a:p>
          <a:p>
            <a:pPr marL="171450" indent="-171450">
              <a:buFontTx/>
              <a:buChar char="-"/>
            </a:pPr>
            <a:r>
              <a:rPr lang="de-AT" sz="800" dirty="0"/>
              <a:t>Prämien decken alle Kosten der Versicherung</a:t>
            </a:r>
          </a:p>
          <a:p>
            <a:r>
              <a:rPr lang="de-AT" sz="800" b="1" dirty="0"/>
              <a:t>Versicherungsarten nach dem Risiko (Individualversicherung):</a:t>
            </a:r>
          </a:p>
        </p:txBody>
      </p:sp>
      <p:graphicFrame>
        <p:nvGraphicFramePr>
          <p:cNvPr id="18" name="Tabel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637651"/>
              </p:ext>
            </p:extLst>
          </p:nvPr>
        </p:nvGraphicFramePr>
        <p:xfrm>
          <a:off x="516997" y="4809242"/>
          <a:ext cx="3746499" cy="2015738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1248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9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7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2658">
                <a:tc>
                  <a:txBody>
                    <a:bodyPr/>
                    <a:lstStyle/>
                    <a:p>
                      <a:pPr algn="ctr"/>
                      <a:r>
                        <a:rPr lang="de-AT" sz="800" dirty="0">
                          <a:highlight>
                            <a:srgbClr val="00FF00"/>
                          </a:highlight>
                        </a:rPr>
                        <a:t>Personenversicherung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800" dirty="0">
                          <a:highlight>
                            <a:srgbClr val="53BAAA"/>
                          </a:highlight>
                        </a:rPr>
                        <a:t>Sachversicherung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800" dirty="0">
                          <a:highlight>
                            <a:srgbClr val="53BAAA"/>
                          </a:highlight>
                        </a:rPr>
                        <a:t>Vermögensversicherung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774">
                <a:tc>
                  <a:txBody>
                    <a:bodyPr/>
                    <a:lstStyle/>
                    <a:p>
                      <a:r>
                        <a:rPr lang="de-AT" sz="700" dirty="0"/>
                        <a:t>Ergänzung zur Versorgungsleistung</a:t>
                      </a:r>
                      <a:r>
                        <a:rPr lang="de-AT" sz="700" baseline="0" dirty="0"/>
                        <a:t> der Sozialvers.</a:t>
                      </a:r>
                      <a:endParaRPr lang="de-AT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de-AT" sz="700" dirty="0"/>
                        <a:t>Versicherungsschutz für </a:t>
                      </a:r>
                      <a:r>
                        <a:rPr lang="de-AT" sz="700" b="1" dirty="0"/>
                        <a:t>Sachwerte</a:t>
                      </a:r>
                      <a:r>
                        <a:rPr lang="de-AT" sz="700" dirty="0"/>
                        <a:t> (Schadensvers.)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de-AT" sz="700" dirty="0"/>
                        <a:t>Bündelvers.= Paket aus mehreren Sachvers.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AT" sz="700" dirty="0"/>
                        <a:t>Absicherung von drohenden </a:t>
                      </a:r>
                      <a:r>
                        <a:rPr lang="de-AT" sz="700" b="1" dirty="0"/>
                        <a:t>Aufwenden oder Einnahmeausfällen </a:t>
                      </a:r>
                      <a:r>
                        <a:rPr lang="de-AT" sz="700" dirty="0"/>
                        <a:t>(finanzielle Mittel)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6550">
                <a:tc>
                  <a:txBody>
                    <a:bodyPr/>
                    <a:lstStyle/>
                    <a:p>
                      <a:r>
                        <a:rPr lang="de-AT" sz="700" u="sng" dirty="0"/>
                        <a:t>Lebensvers.: </a:t>
                      </a:r>
                      <a:r>
                        <a:rPr lang="de-AT" sz="700" dirty="0"/>
                        <a:t>Versicherer zahlt vereinbarte Summe mit Erreichen des Zeitpunktes (Tod,</a:t>
                      </a:r>
                      <a:r>
                        <a:rPr lang="de-AT" sz="700" baseline="0" dirty="0"/>
                        <a:t> Alter) an Begünstigte.</a:t>
                      </a:r>
                    </a:p>
                    <a:p>
                      <a:r>
                        <a:rPr lang="de-AT" sz="700" u="sng" baseline="0" dirty="0"/>
                        <a:t>Priv. Krankenvers.: </a:t>
                      </a:r>
                      <a:r>
                        <a:rPr lang="de-AT" sz="700" baseline="0" dirty="0"/>
                        <a:t>Krankengeld bei Invalidität, Pflegegeld,…</a:t>
                      </a:r>
                    </a:p>
                    <a:p>
                      <a:r>
                        <a:rPr lang="de-AT" sz="700" u="sng" baseline="0" dirty="0"/>
                        <a:t>Priv. Unfallvers.: </a:t>
                      </a:r>
                      <a:r>
                        <a:rPr lang="de-AT" sz="700" baseline="0" dirty="0"/>
                        <a:t>schützt vor finanziellen Folgeneins Unfalls in der Freizeit </a:t>
                      </a:r>
                    </a:p>
                    <a:p>
                      <a:r>
                        <a:rPr lang="de-AT" sz="700" u="sng" baseline="0" dirty="0"/>
                        <a:t>Priv. </a:t>
                      </a:r>
                      <a:r>
                        <a:rPr lang="de-AT" sz="700" u="sng" baseline="0" dirty="0" err="1"/>
                        <a:t>Pensionsvers</a:t>
                      </a:r>
                      <a:r>
                        <a:rPr lang="de-AT" sz="700" u="sng" baseline="0" dirty="0"/>
                        <a:t>.</a:t>
                      </a:r>
                      <a:r>
                        <a:rPr lang="de-AT" sz="700" u="none" baseline="0" dirty="0"/>
                        <a:t> Zus. Priv.</a:t>
                      </a:r>
                      <a:endParaRPr lang="de-AT" sz="700" u="sn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AT" sz="700" u="sng" dirty="0"/>
                        <a:t>Haushaltsvers.: </a:t>
                      </a:r>
                      <a:r>
                        <a:rPr lang="de-AT" sz="700" dirty="0"/>
                        <a:t>gesamter Hausrat versichert</a:t>
                      </a:r>
                    </a:p>
                    <a:p>
                      <a:r>
                        <a:rPr lang="de-AT" sz="700" u="sng" dirty="0"/>
                        <a:t>Kaskovers.: </a:t>
                      </a:r>
                      <a:r>
                        <a:rPr lang="de-AT" sz="700" dirty="0"/>
                        <a:t>deckt Schäden am eigenen Fahrzeug durch z.B. Brand, Diebstahl, Hagel…</a:t>
                      </a:r>
                    </a:p>
                    <a:p>
                      <a:r>
                        <a:rPr lang="de-AT" sz="700" u="sng" dirty="0"/>
                        <a:t>Reisegepäckvers.:</a:t>
                      </a:r>
                      <a:r>
                        <a:rPr lang="de-AT" sz="700" u="none" baseline="0" dirty="0"/>
                        <a:t> </a:t>
                      </a:r>
                      <a:r>
                        <a:rPr lang="de-AT" sz="700" baseline="0" dirty="0"/>
                        <a:t>gesamtes Reisegepäck versichert</a:t>
                      </a:r>
                    </a:p>
                    <a:p>
                      <a:r>
                        <a:rPr lang="de-AT" sz="700" u="sng" baseline="0" dirty="0"/>
                        <a:t>Betriebsbündelversicherung</a:t>
                      </a:r>
                      <a:endParaRPr lang="de-AT" sz="700" u="none" baseline="0" dirty="0"/>
                    </a:p>
                    <a:p>
                      <a:r>
                        <a:rPr lang="de-AT" sz="700" u="none" baseline="0" dirty="0"/>
                        <a:t>Kombi aus </a:t>
                      </a:r>
                      <a:r>
                        <a:rPr lang="de-AT" sz="700" u="none" baseline="0" dirty="0" err="1"/>
                        <a:t>betriebl</a:t>
                      </a:r>
                      <a:r>
                        <a:rPr lang="de-AT" sz="700" u="none" baseline="0" dirty="0"/>
                        <a:t>. Vers. </a:t>
                      </a:r>
                      <a:endParaRPr lang="de-AT" sz="700" u="sn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AT" sz="700" u="sng" dirty="0"/>
                        <a:t>Kfz-</a:t>
                      </a:r>
                      <a:r>
                        <a:rPr lang="de-AT" sz="700" u="sng" dirty="0" err="1"/>
                        <a:t>Haftpflichtvers</a:t>
                      </a:r>
                      <a:r>
                        <a:rPr lang="de-AT" sz="700" u="sng" dirty="0"/>
                        <a:t>.:  </a:t>
                      </a:r>
                      <a:r>
                        <a:rPr lang="de-AT" sz="700" u="none" dirty="0" err="1"/>
                        <a:t>Pflichtvers</a:t>
                      </a:r>
                      <a:r>
                        <a:rPr lang="de-AT" sz="700" u="none" dirty="0"/>
                        <a:t>.</a:t>
                      </a:r>
                      <a:r>
                        <a:rPr lang="de-AT" sz="700" u="none" baseline="0" dirty="0"/>
                        <a:t> für alle Fahrzeuge</a:t>
                      </a:r>
                    </a:p>
                    <a:p>
                      <a:r>
                        <a:rPr lang="de-AT" sz="700" u="sng" baseline="0" dirty="0"/>
                        <a:t>Allg. </a:t>
                      </a:r>
                      <a:r>
                        <a:rPr lang="de-AT" sz="700" u="sng" baseline="0" dirty="0" err="1"/>
                        <a:t>Haftpflichtvers</a:t>
                      </a:r>
                      <a:r>
                        <a:rPr lang="de-AT" sz="700" u="sng" baseline="0" dirty="0"/>
                        <a:t>.: </a:t>
                      </a:r>
                      <a:r>
                        <a:rPr lang="de-AT" sz="700" u="none" baseline="0" dirty="0"/>
                        <a:t>-Private</a:t>
                      </a:r>
                    </a:p>
                    <a:p>
                      <a:r>
                        <a:rPr lang="de-AT" sz="700" u="sng" baseline="0" dirty="0" err="1"/>
                        <a:t>Betriebshaftpflichtv</a:t>
                      </a:r>
                      <a:r>
                        <a:rPr lang="de-AT" sz="700" u="sng" baseline="0" dirty="0"/>
                        <a:t>.: </a:t>
                      </a:r>
                      <a:r>
                        <a:rPr lang="de-AT" sz="700" u="none" baseline="0" dirty="0"/>
                        <a:t>-Firmen</a:t>
                      </a:r>
                    </a:p>
                    <a:p>
                      <a:r>
                        <a:rPr lang="de-AT" sz="700" u="sng" baseline="0" dirty="0" err="1"/>
                        <a:t>Rechtsschutzvers</a:t>
                      </a:r>
                      <a:r>
                        <a:rPr lang="de-AT" sz="700" u="sng" baseline="0" dirty="0"/>
                        <a:t>.:  </a:t>
                      </a:r>
                      <a:r>
                        <a:rPr lang="de-AT" sz="700" u="none" baseline="0" dirty="0"/>
                        <a:t>deckt Kosten bei Gerichtsfällen ab</a:t>
                      </a:r>
                    </a:p>
                    <a:p>
                      <a:r>
                        <a:rPr lang="de-AT" sz="700" u="sng" baseline="0" dirty="0" err="1"/>
                        <a:t>Kreditvers</a:t>
                      </a:r>
                      <a:r>
                        <a:rPr lang="de-AT" sz="700" u="sng" baseline="0" dirty="0"/>
                        <a:t>.: </a:t>
                      </a:r>
                      <a:r>
                        <a:rPr lang="de-AT" sz="700" u="none" baseline="0" dirty="0"/>
                        <a:t>um sich vor Zahlungsausfällen zu schützen</a:t>
                      </a:r>
                    </a:p>
                    <a:p>
                      <a:r>
                        <a:rPr lang="de-AT" sz="700" u="sng" baseline="0" dirty="0" err="1"/>
                        <a:t>Betriebsunterbrechungsvers</a:t>
                      </a:r>
                      <a:r>
                        <a:rPr lang="de-AT" sz="700" u="sng" baseline="0" dirty="0"/>
                        <a:t>.: </a:t>
                      </a:r>
                      <a:r>
                        <a:rPr lang="de-AT" sz="700" u="none" baseline="0" dirty="0"/>
                        <a:t>bei Betriebsstillstand</a:t>
                      </a:r>
                      <a:endParaRPr lang="de-AT" sz="700" u="sng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3145896" y="1916637"/>
            <a:ext cx="1126842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700" dirty="0">
                <a:sym typeface="Symbol"/>
              </a:rPr>
              <a:t></a:t>
            </a:r>
            <a:r>
              <a:rPr lang="de-AT" sz="700" dirty="0"/>
              <a:t>Viele Personen zahlen Beiträge an die Versicherung, um das Risiko abzuwälzen. Im Versicherungsfall zahlt die Versicherung den Schaden.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310165" y="3398801"/>
            <a:ext cx="40945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b="1" dirty="0">
                <a:latin typeface="+mj-lt"/>
              </a:rPr>
              <a:t>5) Versicherungsverträge abschließen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485728" y="3630876"/>
            <a:ext cx="343353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700" b="1" dirty="0"/>
              <a:t>Vertrag </a:t>
            </a:r>
            <a:r>
              <a:rPr lang="de-AT" sz="700" b="1" dirty="0">
                <a:sym typeface="Symbol"/>
              </a:rPr>
              <a:t> </a:t>
            </a:r>
            <a:r>
              <a:rPr lang="de-AT" sz="700" dirty="0">
                <a:sym typeface="Symbol"/>
              </a:rPr>
              <a:t> regelt das Verhältnis zwischen Versicherer und Versichertem</a:t>
            </a:r>
            <a:endParaRPr lang="de-AT" sz="700" b="1" dirty="0"/>
          </a:p>
          <a:p>
            <a:r>
              <a:rPr lang="de-AT" sz="700" b="1" dirty="0"/>
              <a:t>Bestandteile eines Vertrags:</a:t>
            </a:r>
          </a:p>
          <a:p>
            <a:pPr marL="171450" indent="-171450">
              <a:buFontTx/>
              <a:buChar char="-"/>
            </a:pPr>
            <a:r>
              <a:rPr lang="de-AT" sz="700" b="1" dirty="0"/>
              <a:t>Versicherungspolizze </a:t>
            </a:r>
            <a:r>
              <a:rPr lang="de-AT" sz="700" dirty="0"/>
              <a:t>(beinhaltet wichtige Informationen z.B. Polizzen-Nummer, genaue Bezeichnung der Versicherung, Höhe der Prämie, Versicherungsumfang,…)</a:t>
            </a:r>
          </a:p>
          <a:p>
            <a:pPr marL="171450" indent="-171450">
              <a:buFontTx/>
              <a:buChar char="-"/>
            </a:pPr>
            <a:r>
              <a:rPr lang="de-AT" sz="700" dirty="0"/>
              <a:t>Allgemeine und besondere </a:t>
            </a:r>
            <a:r>
              <a:rPr lang="de-AT" sz="700" b="1" dirty="0"/>
              <a:t>Versicherungsbedingungen</a:t>
            </a:r>
          </a:p>
          <a:p>
            <a:r>
              <a:rPr lang="de-AT" sz="700" b="1" dirty="0"/>
              <a:t>Pflichten des Versicherten:</a:t>
            </a:r>
          </a:p>
          <a:p>
            <a:pPr marL="171450" indent="-171450">
              <a:buFontTx/>
              <a:buChar char="-"/>
            </a:pPr>
            <a:r>
              <a:rPr lang="de-AT" sz="700" dirty="0"/>
              <a:t>Pflicht zur </a:t>
            </a:r>
            <a:r>
              <a:rPr lang="de-AT" sz="700" b="1" dirty="0"/>
              <a:t>Zahlung</a:t>
            </a:r>
            <a:r>
              <a:rPr lang="de-AT" sz="700" dirty="0"/>
              <a:t> der Versicherungsprämie (Sonst geht der Schutz verloren)</a:t>
            </a:r>
          </a:p>
          <a:p>
            <a:pPr marL="171450" indent="-171450">
              <a:buFontTx/>
              <a:buChar char="-"/>
            </a:pPr>
            <a:r>
              <a:rPr lang="de-AT" sz="700" b="1" dirty="0"/>
              <a:t>Anzeigepflicht</a:t>
            </a:r>
            <a:r>
              <a:rPr lang="de-AT" sz="700" dirty="0"/>
              <a:t> (Jeden Versicherungsfall sofort melden z.B. Feuerschaden &gt; Meldung im Rahmen der Betriebsbündelversicherung, Personenschaden &gt; Unfallversicherung…)</a:t>
            </a:r>
          </a:p>
          <a:p>
            <a:pPr marL="171450" indent="-171450">
              <a:buFontTx/>
              <a:buChar char="-"/>
            </a:pPr>
            <a:r>
              <a:rPr lang="de-AT" sz="700" b="1" dirty="0"/>
              <a:t>Auskunftspflicht </a:t>
            </a:r>
            <a:r>
              <a:rPr lang="de-AT" sz="700" dirty="0"/>
              <a:t>(Alle notwendigen Auskünfte zum Versicherungsfall müssen gegeben werden</a:t>
            </a:r>
          </a:p>
          <a:p>
            <a:pPr marL="171450" indent="-171450">
              <a:buFontTx/>
              <a:buChar char="-"/>
            </a:pPr>
            <a:r>
              <a:rPr lang="de-AT" sz="700" b="1" dirty="0"/>
              <a:t>Mitteilungspflicht</a:t>
            </a:r>
            <a:r>
              <a:rPr lang="de-AT" sz="700" dirty="0"/>
              <a:t> (wenn das gleiche Risiko bei verschiedenen Versicherungen versichert wurde)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365096" y="5356093"/>
            <a:ext cx="30904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b="1" dirty="0"/>
              <a:t>6) Verhaltensweise nach einem Verkehrsunfall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4437681" y="5678708"/>
            <a:ext cx="32424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de-AT" sz="700" b="1" dirty="0"/>
              <a:t>Unfallstelle absichern </a:t>
            </a:r>
            <a:r>
              <a:rPr lang="de-AT" sz="700" dirty="0"/>
              <a:t>– Warnblinkanlage einschalten, Warnweste überziehen, Warndreieck aufstellen</a:t>
            </a:r>
          </a:p>
          <a:p>
            <a:pPr marL="228600" indent="-228600">
              <a:buAutoNum type="arabicPeriod"/>
            </a:pPr>
            <a:r>
              <a:rPr lang="de-AT" sz="700" b="1" dirty="0"/>
              <a:t>Überblick </a:t>
            </a:r>
            <a:r>
              <a:rPr lang="de-AT" sz="700" dirty="0"/>
              <a:t>über den Unfallort verschaffen – Ist jemand verletzt? Liegt lediglich ein Blechschaden vor?</a:t>
            </a:r>
          </a:p>
          <a:p>
            <a:pPr marL="228600" indent="-228600">
              <a:buAutoNum type="arabicPeriod"/>
            </a:pPr>
            <a:r>
              <a:rPr lang="de-AT" sz="700" b="1" dirty="0"/>
              <a:t>Erste Hilfe</a:t>
            </a:r>
          </a:p>
          <a:p>
            <a:pPr marL="228600" indent="-228600">
              <a:buAutoNum type="arabicPeriod"/>
            </a:pPr>
            <a:r>
              <a:rPr lang="de-AT" sz="700" dirty="0"/>
              <a:t>Kontaktieren von </a:t>
            </a:r>
            <a:r>
              <a:rPr lang="de-AT" sz="700" b="1" dirty="0"/>
              <a:t>Notarzt und Polizei</a:t>
            </a:r>
          </a:p>
          <a:p>
            <a:pPr marL="228600" indent="-228600">
              <a:buAutoNum type="arabicPeriod"/>
            </a:pPr>
            <a:r>
              <a:rPr lang="de-AT" sz="700" dirty="0"/>
              <a:t>Daten mit Personen austauschen, die am Unfall beteiligt sind</a:t>
            </a:r>
          </a:p>
          <a:p>
            <a:pPr marL="228600" indent="-228600">
              <a:buAutoNum type="arabicPeriod"/>
            </a:pPr>
            <a:r>
              <a:rPr lang="de-AT" sz="700" dirty="0"/>
              <a:t>Anfertigen von Beweisfotos und einem </a:t>
            </a:r>
            <a:r>
              <a:rPr lang="de-AT" sz="700" b="1" dirty="0"/>
              <a:t>Unfallbericht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DFE6B5F6-3ED6-214E-A7FF-DEBD375ADCF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43869" y="3349488"/>
            <a:ext cx="3180772" cy="1909059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8E752068-8D32-524E-93C9-1126219108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4324" y="5017121"/>
            <a:ext cx="1160317" cy="1708160"/>
          </a:xfrm>
          <a:prstGeom prst="rect">
            <a:avLst/>
          </a:prstGeom>
        </p:spPr>
      </p:pic>
      <p:pic>
        <p:nvPicPr>
          <p:cNvPr id="25" name="Picture 3" descr="L:\fotolia-Bilder\Betriebswirtschaft\3D_Rettung_29891347_XXL.jpg">
            <a:extLst>
              <a:ext uri="{FF2B5EF4-FFF2-40B4-BE49-F238E27FC236}">
                <a16:creationId xmlns:a16="http://schemas.microsoft.com/office/drawing/2014/main" id="{EE1CC7A9-F4DB-9444-B689-C40E90B90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9323" y="5871201"/>
            <a:ext cx="919889" cy="6899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9186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D50DD5-9DB0-7045-B4C0-3C2AB4A71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784" y="0"/>
            <a:ext cx="4851012" cy="6858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BB51B64-BAC8-2441-8AA2-410C82736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2308" y="0"/>
            <a:ext cx="48697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888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691</Words>
  <Application>Microsoft Macintosh PowerPoint</Application>
  <PresentationFormat>Breitbild</PresentationFormat>
  <Paragraphs>170</Paragraphs>
  <Slides>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Versicherungen</dc:title>
  <dc:creator>Werner Holzheu</dc:creator>
  <cp:lastModifiedBy>HOLZHEU Werner</cp:lastModifiedBy>
  <cp:revision>30</cp:revision>
  <dcterms:created xsi:type="dcterms:W3CDTF">2021-01-23T09:01:05Z</dcterms:created>
  <dcterms:modified xsi:type="dcterms:W3CDTF">2021-10-31T16:03:54Z</dcterms:modified>
</cp:coreProperties>
</file>