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06.04.22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-1" y="22718"/>
            <a:ext cx="3436537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Teilkostenrechnung </a:t>
            </a:r>
            <a:r>
              <a:rPr lang="de-DE" dirty="0" err="1">
                <a:latin typeface="+mj-lt"/>
                <a:cs typeface="Chalkduster"/>
              </a:rPr>
              <a:t>Direct</a:t>
            </a:r>
            <a:r>
              <a:rPr lang="de-DE" dirty="0">
                <a:latin typeface="+mj-lt"/>
                <a:cs typeface="Chalkduster"/>
              </a:rPr>
              <a:t> </a:t>
            </a:r>
            <a:r>
              <a:rPr lang="de-DE" dirty="0" err="1">
                <a:latin typeface="+mj-lt"/>
                <a:cs typeface="Chalkduster"/>
              </a:rPr>
              <a:t>Costing</a:t>
            </a:r>
            <a:endParaRPr lang="de-DE" dirty="0">
              <a:latin typeface="+mj-lt"/>
              <a:cs typeface="Chalkduster"/>
            </a:endParaRPr>
          </a:p>
          <a:p>
            <a:r>
              <a:rPr lang="de-DE" sz="800" dirty="0">
                <a:latin typeface="+mj-lt"/>
                <a:cs typeface="Chalkduster"/>
              </a:rPr>
              <a:t>Kostenrechnungsverfahren welches nur bei </a:t>
            </a:r>
            <a:r>
              <a:rPr lang="de-DE" sz="800" dirty="0">
                <a:solidFill>
                  <a:srgbClr val="FF0000"/>
                </a:solidFill>
                <a:latin typeface="+mj-lt"/>
                <a:cs typeface="Chalkduster"/>
              </a:rPr>
              <a:t>Unterauslastung</a:t>
            </a:r>
            <a:r>
              <a:rPr lang="de-DE" sz="800" dirty="0">
                <a:latin typeface="+mj-lt"/>
                <a:cs typeface="Chalkduster"/>
              </a:rPr>
              <a:t> angewendet wird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436537" y="22718"/>
            <a:ext cx="570746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+mj-lt"/>
                <a:cs typeface="Chalkduster"/>
              </a:rPr>
              <a:t>Ziel/Kompetenzen: </a:t>
            </a:r>
          </a:p>
          <a:p>
            <a:r>
              <a:rPr lang="de-AT" sz="900" dirty="0">
                <a:latin typeface="+mj-lt"/>
                <a:cs typeface="Chalkduster"/>
              </a:rPr>
              <a:t>Fixe und Variable Kosten unterscheiden können, Break Even Point ermitteln und interpretieren können, Teil Kore anwenden können (Annahme, Ablehnung eines Angebotes, Mindestmengen, - Umsatz, ..Sortimentsentscheidungen,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" y="808394"/>
            <a:ext cx="896065" cy="505393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3" y="1351684"/>
            <a:ext cx="914400" cy="437258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834" y="989371"/>
            <a:ext cx="748547" cy="643239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2742" y="859694"/>
            <a:ext cx="1490763" cy="772916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7237" y="857041"/>
            <a:ext cx="1194450" cy="931901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1048960" y="789724"/>
            <a:ext cx="41661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Fixe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unabhängig</a:t>
            </a:r>
            <a:r>
              <a:rPr lang="de-DE" sz="800" dirty="0">
                <a:cs typeface="Chalkduster"/>
              </a:rPr>
              <a:t> </a:t>
            </a:r>
          </a:p>
          <a:p>
            <a:r>
              <a:rPr lang="de-DE" sz="800" dirty="0">
                <a:cs typeface="Chalkduster"/>
              </a:rPr>
              <a:t>d.h. sie fallen auf jeden Fall an, egal ob etwas produziert oder erstellt wird.</a:t>
            </a:r>
          </a:p>
          <a:p>
            <a:r>
              <a:rPr lang="de-DE" sz="800" dirty="0">
                <a:cs typeface="Chalkduster"/>
              </a:rPr>
              <a:t> Z.B. Abschreibungen, Miete, Versicherung, etc. Können </a:t>
            </a:r>
            <a:r>
              <a:rPr lang="de-DE" sz="800" dirty="0" err="1">
                <a:cs typeface="Chalkduster"/>
              </a:rPr>
              <a:t>ev</a:t>
            </a:r>
            <a:r>
              <a:rPr lang="de-DE" sz="800" dirty="0">
                <a:cs typeface="Chalkduster"/>
              </a:rPr>
              <a:t> fix/</a:t>
            </a:r>
            <a:r>
              <a:rPr lang="de-DE" sz="800" dirty="0" err="1">
                <a:cs typeface="Chalkduster"/>
              </a:rPr>
              <a:t>var</a:t>
            </a:r>
            <a:r>
              <a:rPr lang="de-DE" sz="800" dirty="0">
                <a:cs typeface="Chalkduster"/>
              </a:rPr>
              <a:t> aus BAB abgelesen werden.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1048962" y="1346304"/>
            <a:ext cx="416613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Variable Kosten </a:t>
            </a:r>
            <a:r>
              <a:rPr lang="de-DE" sz="800" dirty="0">
                <a:cs typeface="Chalkduster"/>
              </a:rPr>
              <a:t>sind beschäftigungs</a:t>
            </a:r>
            <a:r>
              <a:rPr lang="de-DE" sz="800" b="1" dirty="0">
                <a:solidFill>
                  <a:srgbClr val="FF0000"/>
                </a:solidFill>
                <a:cs typeface="Chalkduster"/>
              </a:rPr>
              <a:t>abhängig</a:t>
            </a:r>
            <a:r>
              <a:rPr lang="de-DE" sz="800" dirty="0">
                <a:cs typeface="Chalkduster"/>
              </a:rPr>
              <a:t>, </a:t>
            </a:r>
          </a:p>
          <a:p>
            <a:r>
              <a:rPr lang="de-DE" sz="800" dirty="0">
                <a:cs typeface="Chalkduster"/>
              </a:rPr>
              <a:t>d.h. sie fallen nur an, wenn etwas produziert wird, z.B.  Wareneinsatz lt. BAB oder Angabe</a:t>
            </a:r>
          </a:p>
        </p:txBody>
      </p:sp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47076"/>
              </p:ext>
            </p:extLst>
          </p:nvPr>
        </p:nvGraphicFramePr>
        <p:xfrm>
          <a:off x="1579137" y="3867401"/>
          <a:ext cx="494552" cy="1256932"/>
        </p:xfrm>
        <a:graphic>
          <a:graphicData uri="http://schemas.openxmlformats.org/drawingml/2006/table">
            <a:tbl>
              <a:tblPr/>
              <a:tblGrid>
                <a:gridCol w="494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2242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0,65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0,16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0,28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0,05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0,01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469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1,40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157271"/>
              </p:ext>
            </p:extLst>
          </p:nvPr>
        </p:nvGraphicFramePr>
        <p:xfrm>
          <a:off x="3104877" y="3867407"/>
          <a:ext cx="493432" cy="1422261"/>
        </p:xfrm>
        <a:graphic>
          <a:graphicData uri="http://schemas.openxmlformats.org/drawingml/2006/table">
            <a:tbl>
              <a:tblPr/>
              <a:tblGrid>
                <a:gridCol w="49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785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6.000,00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4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63517"/>
              </p:ext>
            </p:extLst>
          </p:nvPr>
        </p:nvGraphicFramePr>
        <p:xfrm>
          <a:off x="140175" y="3867407"/>
          <a:ext cx="1384300" cy="1307950"/>
        </p:xfrm>
        <a:graphic>
          <a:graphicData uri="http://schemas.openxmlformats.org/drawingml/2006/table">
            <a:tbl>
              <a:tblPr/>
              <a:tblGrid>
                <a:gridCol w="637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555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</a:t>
                      </a:r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e-DE" sz="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preis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Einheiten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Hühnerfleisch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Große Semmel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JCSoße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Salat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Tomaten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1,12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Zwiebel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Verpackung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Miete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1237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14933"/>
              </p:ext>
            </p:extLst>
          </p:nvPr>
        </p:nvGraphicFramePr>
        <p:xfrm>
          <a:off x="2136736" y="3867401"/>
          <a:ext cx="914400" cy="1256931"/>
        </p:xfrm>
        <a:graphic>
          <a:graphicData uri="http://schemas.openxmlformats.org/drawingml/2006/table">
            <a:tbl>
              <a:tblPr/>
              <a:tblGrid>
                <a:gridCol w="46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368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  <a:endParaRPr lang="de-DE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Monate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800,00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46342"/>
              </p:ext>
            </p:extLst>
          </p:nvPr>
        </p:nvGraphicFramePr>
        <p:xfrm>
          <a:off x="140175" y="5335373"/>
          <a:ext cx="1094814" cy="596900"/>
        </p:xfrm>
        <a:graphic>
          <a:graphicData uri="http://schemas.openxmlformats.org/drawingml/2006/table">
            <a:tbl>
              <a:tblPr/>
              <a:tblGrid>
                <a:gridCol w="63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Verkaufspreis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3,30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netto stellen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4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Kosten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45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Deckungsbeitrag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 1,60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410521"/>
              </p:ext>
            </p:extLst>
          </p:nvPr>
        </p:nvGraphicFramePr>
        <p:xfrm>
          <a:off x="81842" y="6105945"/>
          <a:ext cx="2358480" cy="238760"/>
        </p:xfrm>
        <a:graphic>
          <a:graphicData uri="http://schemas.openxmlformats.org/drawingml/2006/table">
            <a:tbl>
              <a:tblPr/>
              <a:tblGrid>
                <a:gridCol w="642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Mindestmenge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 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DB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Stück (BEP)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B-E-P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15.600,00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1,60 =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 Stück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03033"/>
              </p:ext>
            </p:extLst>
          </p:nvPr>
        </p:nvGraphicFramePr>
        <p:xfrm>
          <a:off x="82970" y="6577262"/>
          <a:ext cx="2356223" cy="238760"/>
        </p:xfrm>
        <a:graphic>
          <a:graphicData uri="http://schemas.openxmlformats.org/drawingml/2006/table">
            <a:tbl>
              <a:tblPr/>
              <a:tblGrid>
                <a:gridCol w="68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922"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Min.menge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NettoPreis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27"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Min.</a:t>
                      </a:r>
                      <a:r>
                        <a:rPr lang="de-DE" sz="7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msatz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29.250,00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48176"/>
              </p:ext>
            </p:extLst>
          </p:nvPr>
        </p:nvGraphicFramePr>
        <p:xfrm>
          <a:off x="4714052" y="3423648"/>
          <a:ext cx="2358480" cy="358140"/>
        </p:xfrm>
        <a:graphic>
          <a:graphicData uri="http://schemas.openxmlformats.org/drawingml/2006/table">
            <a:tbl>
              <a:tblPr/>
              <a:tblGrid>
                <a:gridCol w="109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8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BEP bei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Plgan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ewinn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25.600,00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/1,6   = 16.000 St.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4572000" y="3120276"/>
            <a:ext cx="3717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7) Anwendung: BEP bei Plangewinn von 10.000,- </a:t>
            </a:r>
          </a:p>
          <a:p>
            <a:r>
              <a:rPr lang="de-DE" sz="700" b="1" dirty="0"/>
              <a:t>    (Plangewinn wird zu den Fixkosten addiert)dann wird ein neuer BEP errechnet: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43470" y="3571188"/>
            <a:ext cx="34843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Hassans Kebab:               variable Kosten (</a:t>
            </a:r>
            <a:r>
              <a:rPr lang="de-DE" sz="1000" dirty="0" err="1"/>
              <a:t>Kv</a:t>
            </a:r>
            <a:r>
              <a:rPr lang="de-DE" sz="1000" dirty="0"/>
              <a:t>)      fixe Kosten (</a:t>
            </a:r>
            <a:r>
              <a:rPr lang="de-DE" sz="1000" dirty="0" err="1"/>
              <a:t>Kf</a:t>
            </a:r>
            <a:r>
              <a:rPr lang="de-DE" sz="1000" dirty="0"/>
              <a:t>)</a:t>
            </a:r>
            <a:endParaRPr lang="de-DE" sz="1000" b="1" dirty="0"/>
          </a:p>
        </p:txBody>
      </p:sp>
      <p:graphicFrame>
        <p:nvGraphicFramePr>
          <p:cNvPr id="56" name="Tabel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97117"/>
              </p:ext>
            </p:extLst>
          </p:nvPr>
        </p:nvGraphicFramePr>
        <p:xfrm>
          <a:off x="5742849" y="4995612"/>
          <a:ext cx="2018964" cy="226060"/>
        </p:xfrm>
        <a:graphic>
          <a:graphicData uri="http://schemas.openxmlformats.org/drawingml/2006/table">
            <a:tbl>
              <a:tblPr/>
              <a:tblGrid>
                <a:gridCol w="836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936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*)KV</a:t>
                      </a:r>
                      <a:r>
                        <a:rPr lang="de-DE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bei </a:t>
                      </a:r>
                      <a:r>
                        <a:rPr lang="de-DE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Sch.verlust</a:t>
                      </a:r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</a:t>
                      </a:r>
                      <a:r>
                        <a:rPr lang="de-DE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Schnittverl 9%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 Kosten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1,4/(1-0,91)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€ </a:t>
                      </a:r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</a:t>
                      </a:r>
                    </a:p>
                    <a:p>
                      <a:pPr algn="r" fontAlgn="b"/>
                      <a:r>
                        <a:rPr lang="de-D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€ 1,54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38410" y="1764570"/>
            <a:ext cx="44887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Beispiel: Teilkostenrechnung bei </a:t>
            </a:r>
            <a:r>
              <a:rPr lang="de-DE" sz="1000" b="1" dirty="0" err="1"/>
              <a:t>Hassan‘s</a:t>
            </a:r>
            <a:r>
              <a:rPr lang="de-DE" sz="1000" b="1" dirty="0"/>
              <a:t> Kebab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sind die fixen Kosten und die variablen Kosten  pro Kebab?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der Deckungsbeitrag (ggf. NRA) bei einem Verkaufspreis von 3,30 EUR inkl. 10%UST?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Bei welcher Menge liegt der Break Even Point?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der Mindestumsatz pro Jahr bei einem Verkaufspreis von 3,30 inkl. 10% UST?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sind die Fixkosten pro Kebab bei 5.000 10.000 und bei 15.000 Stück?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Kann sich Hassan die Promo „Jedes 2. Kebab um die Hälfte“, „3 zum Preis von 1“ leisten?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Wie hoch ist B-E-P bei Plangewinn von 10.000,- Euro?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Preisdifferenzierung: Sollte er Spezialangebote anbieten? Wo ist die Grenze? Z.B. Preisreduktion von 25% in einer gewissen Periode führt zu einer  Umsatzsteigerung von 40% … VKP: 2,50 statt 3,30; Menge 280 statt 200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Was ändert sich, wenn er bei jedem Kebab einen Schnittverlust von 9% berücksichtigen müsste?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800" dirty="0"/>
              <a:t>Beschreibung einer Artikelerfolgsrechnung z.B. in einem Restaurant… und Empfehlungen abgeben</a:t>
            </a:r>
          </a:p>
          <a:p>
            <a:endParaRPr lang="de-DE" sz="800" dirty="0"/>
          </a:p>
        </p:txBody>
      </p:sp>
      <p:sp>
        <p:nvSpPr>
          <p:cNvPr id="69" name="Textfeld 68"/>
          <p:cNvSpPr txBox="1"/>
          <p:nvPr/>
        </p:nvSpPr>
        <p:spPr>
          <a:xfrm>
            <a:off x="6838" y="538194"/>
            <a:ext cx="758237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>
                <a:cs typeface="Chalkduster"/>
              </a:rPr>
              <a:t>Bei </a:t>
            </a:r>
            <a:r>
              <a:rPr lang="de-DE" sz="800" b="1" dirty="0">
                <a:cs typeface="Chalkduster"/>
              </a:rPr>
              <a:t>Teilkostenrechnung</a:t>
            </a:r>
            <a:r>
              <a:rPr lang="de-DE" sz="800" dirty="0">
                <a:cs typeface="Chalkduster"/>
              </a:rPr>
              <a:t> wird nur ein Teil der Kosten </a:t>
            </a:r>
            <a:r>
              <a:rPr lang="de-DE" sz="800" b="1" dirty="0">
                <a:cs typeface="Chalkduster"/>
              </a:rPr>
              <a:t>(variable) </a:t>
            </a:r>
            <a:r>
              <a:rPr lang="de-DE" sz="800" dirty="0">
                <a:cs typeface="Chalkduster"/>
              </a:rPr>
              <a:t>auf den </a:t>
            </a:r>
            <a:r>
              <a:rPr lang="de-DE" sz="800" b="1" dirty="0">
                <a:cs typeface="Chalkduster"/>
              </a:rPr>
              <a:t>Kostenträger (Leistung) </a:t>
            </a:r>
            <a:r>
              <a:rPr lang="de-DE" sz="800" dirty="0">
                <a:cs typeface="Chalkduster"/>
              </a:rPr>
              <a:t>verrechnet, und man versucht </a:t>
            </a:r>
            <a:r>
              <a:rPr lang="de-DE" sz="800" b="1" dirty="0">
                <a:cs typeface="Chalkduster"/>
              </a:rPr>
              <a:t>Fixkosten</a:t>
            </a:r>
            <a:r>
              <a:rPr lang="de-DE" sz="800" dirty="0">
                <a:cs typeface="Chalkduster"/>
              </a:rPr>
              <a:t> über einen Deckungsbeitrag abzudecken. 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0462" y="1881441"/>
            <a:ext cx="1354002" cy="705518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26256"/>
              </p:ext>
            </p:extLst>
          </p:nvPr>
        </p:nvGraphicFramePr>
        <p:xfrm>
          <a:off x="4677335" y="1997784"/>
          <a:ext cx="2362200" cy="56134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Kostendegression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Stück (Auslastung)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Kf/Stück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Kv/Stück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GK/Stück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Fixkosten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(33%)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€ 3,12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€ 4,52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15.600,00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(66%)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€ 1,56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€ 2,96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15000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Stk</a:t>
                      </a:r>
                      <a:r>
                        <a:rPr lang="de-A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mr-IN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(100%)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€ 1,04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€ 1,40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  <a:r>
                        <a:rPr lang="fi-FI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5429358" y="728998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b="1" dirty="0"/>
              <a:t>BEP: grafische Lösung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6D54F91-EF4C-7B4B-A1E8-C716D05422B7}"/>
              </a:ext>
            </a:extLst>
          </p:cNvPr>
          <p:cNvSpPr txBox="1"/>
          <p:nvPr/>
        </p:nvSpPr>
        <p:spPr>
          <a:xfrm>
            <a:off x="10227" y="3484147"/>
            <a:ext cx="11929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1) Fixe und variable Kosten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9E6BF4A-10A0-3142-A53B-BC891C722FBB}"/>
              </a:ext>
            </a:extLst>
          </p:cNvPr>
          <p:cNvSpPr txBox="1"/>
          <p:nvPr/>
        </p:nvSpPr>
        <p:spPr>
          <a:xfrm>
            <a:off x="18157" y="5171344"/>
            <a:ext cx="1866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2) DB (bzw. </a:t>
            </a:r>
            <a:r>
              <a:rPr lang="de-DE" sz="700" u="sng" dirty="0"/>
              <a:t>NRA bei keinem Bedienungsgeld</a:t>
            </a:r>
            <a:r>
              <a:rPr lang="de-DE" sz="700" b="1" u="sng" dirty="0"/>
              <a:t>)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0AEDD68-BFA9-7348-88C5-F3D28B88656A}"/>
              </a:ext>
            </a:extLst>
          </p:cNvPr>
          <p:cNvSpPr txBox="1"/>
          <p:nvPr/>
        </p:nvSpPr>
        <p:spPr>
          <a:xfrm>
            <a:off x="10227" y="5929918"/>
            <a:ext cx="231185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3) Mindestmenge (Break Even Point) … immer aufrunden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97EF3ED-988B-CE4C-B151-BB4A23EA8DD7}"/>
              </a:ext>
            </a:extLst>
          </p:cNvPr>
          <p:cNvSpPr txBox="1"/>
          <p:nvPr/>
        </p:nvSpPr>
        <p:spPr>
          <a:xfrm>
            <a:off x="4539003" y="1771684"/>
            <a:ext cx="31341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5) Anwendung: Fixkostendegression: Fixkosten pro Stück bei steigender Menge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1C8071-3909-284A-BD88-E58699C8058C}"/>
              </a:ext>
            </a:extLst>
          </p:cNvPr>
          <p:cNvSpPr txBox="1"/>
          <p:nvPr/>
        </p:nvSpPr>
        <p:spPr>
          <a:xfrm>
            <a:off x="4547021" y="2574419"/>
            <a:ext cx="29690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6) Anwendungen: Promo: jedes 2. um die Hälfte…, 2 zum Preis von einem…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481FF40-3410-444E-A9A0-F51C10D2C5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0698" y="4163801"/>
            <a:ext cx="2889471" cy="674430"/>
          </a:xfrm>
          <a:prstGeom prst="rect">
            <a:avLst/>
          </a:prstGeom>
        </p:spPr>
      </p:pic>
      <p:sp>
        <p:nvSpPr>
          <p:cNvPr id="38" name="Textfeld 37">
            <a:extLst>
              <a:ext uri="{FF2B5EF4-FFF2-40B4-BE49-F238E27FC236}">
                <a16:creationId xmlns:a16="http://schemas.microsoft.com/office/drawing/2014/main" id="{4ABDE288-1575-1446-9879-9F07B09262F9}"/>
              </a:ext>
            </a:extLst>
          </p:cNvPr>
          <p:cNvSpPr txBox="1"/>
          <p:nvPr/>
        </p:nvSpPr>
        <p:spPr>
          <a:xfrm>
            <a:off x="4577255" y="3819033"/>
            <a:ext cx="3717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8) Anwendung Preisdifferenzierungen: z.B. Soll der Preis an einem Wochenende um 25% gesenkt werden, wenn damit der Verkauf um 40% erhöht werden kann? Wo liegt die kritische Menge?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9296538-1656-B64C-811D-BEB2A16C5A98}"/>
              </a:ext>
            </a:extLst>
          </p:cNvPr>
          <p:cNvSpPr txBox="1"/>
          <p:nvPr/>
        </p:nvSpPr>
        <p:spPr>
          <a:xfrm>
            <a:off x="4550387" y="4805717"/>
            <a:ext cx="37178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9) Was ändert sich, wenn mit einem Schnittverlust von z.B. 9% pro Kebab zu rechnen ist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A0DCC26-7BA2-8046-8E0B-3A0D2D2C5C5C}"/>
              </a:ext>
            </a:extLst>
          </p:cNvPr>
          <p:cNvSpPr txBox="1"/>
          <p:nvPr/>
        </p:nvSpPr>
        <p:spPr>
          <a:xfrm>
            <a:off x="18157" y="6373888"/>
            <a:ext cx="15472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b="1" u="sng" dirty="0"/>
              <a:t>4) Mindestmenge (Break Even Point)</a:t>
            </a:r>
          </a:p>
        </p:txBody>
      </p:sp>
      <p:graphicFrame>
        <p:nvGraphicFramePr>
          <p:cNvPr id="41" name="Tabelle 40">
            <a:extLst>
              <a:ext uri="{FF2B5EF4-FFF2-40B4-BE49-F238E27FC236}">
                <a16:creationId xmlns:a16="http://schemas.microsoft.com/office/drawing/2014/main" id="{90D512B0-ECD6-0442-8B8B-2800B9F14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43377"/>
              </p:ext>
            </p:extLst>
          </p:nvPr>
        </p:nvGraphicFramePr>
        <p:xfrm>
          <a:off x="4621988" y="5419425"/>
          <a:ext cx="1447800" cy="612140"/>
        </p:xfrm>
        <a:graphic>
          <a:graphicData uri="http://schemas.openxmlformats.org/drawingml/2006/table">
            <a:tbl>
              <a:tblPr/>
              <a:tblGrid>
                <a:gridCol w="52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Artikel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VP brutto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VP netto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WES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Filet Spieß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Rib Eye Steak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11,00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6,80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Rumpsteak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12,00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10,91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0"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Filet Steak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15,00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13,64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7,20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elle 41">
            <a:extLst>
              <a:ext uri="{FF2B5EF4-FFF2-40B4-BE49-F238E27FC236}">
                <a16:creationId xmlns:a16="http://schemas.microsoft.com/office/drawing/2014/main" id="{FAA123BC-1B93-4B43-998A-1451231F5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65418"/>
              </p:ext>
            </p:extLst>
          </p:nvPr>
        </p:nvGraphicFramePr>
        <p:xfrm>
          <a:off x="6165352" y="5419424"/>
          <a:ext cx="202452" cy="612141"/>
        </p:xfrm>
        <a:graphic>
          <a:graphicData uri="http://schemas.openxmlformats.org/drawingml/2006/table">
            <a:tbl>
              <a:tblPr/>
              <a:tblGrid>
                <a:gridCol w="202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489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DB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3,91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11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6,44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5" name="Tabelle 44">
            <a:extLst>
              <a:ext uri="{FF2B5EF4-FFF2-40B4-BE49-F238E27FC236}">
                <a16:creationId xmlns:a16="http://schemas.microsoft.com/office/drawing/2014/main" id="{EA3D0D70-C67F-1F46-953B-07E5B5A5F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997939"/>
              </p:ext>
            </p:extLst>
          </p:nvPr>
        </p:nvGraphicFramePr>
        <p:xfrm>
          <a:off x="6374888" y="5419425"/>
          <a:ext cx="420444" cy="630336"/>
        </p:xfrm>
        <a:graphic>
          <a:graphicData uri="http://schemas.openxmlformats.org/drawingml/2006/table">
            <a:tbl>
              <a:tblPr/>
              <a:tblGrid>
                <a:gridCol w="42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46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verkaufte Menge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3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2.500,00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740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7" name="Tabelle 56">
            <a:extLst>
              <a:ext uri="{FF2B5EF4-FFF2-40B4-BE49-F238E27FC236}">
                <a16:creationId xmlns:a16="http://schemas.microsoft.com/office/drawing/2014/main" id="{9D643AA9-1DB4-3148-9F8D-63EAFA8AC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34250"/>
              </p:ext>
            </p:extLst>
          </p:nvPr>
        </p:nvGraphicFramePr>
        <p:xfrm>
          <a:off x="6817888" y="5419425"/>
          <a:ext cx="431052" cy="716280"/>
        </p:xfrm>
        <a:graphic>
          <a:graphicData uri="http://schemas.openxmlformats.org/drawingml/2006/table">
            <a:tbl>
              <a:tblPr/>
              <a:tblGrid>
                <a:gridCol w="43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57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DB gesamt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10.000,00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8.000,00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782,00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5.152,00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78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23.934,00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8" name="Tabelle 57">
            <a:extLst>
              <a:ext uri="{FF2B5EF4-FFF2-40B4-BE49-F238E27FC236}">
                <a16:creationId xmlns:a16="http://schemas.microsoft.com/office/drawing/2014/main" id="{9E08F346-3C49-7640-A2C1-61FD0FE4D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53358"/>
              </p:ext>
            </p:extLst>
          </p:nvPr>
        </p:nvGraphicFramePr>
        <p:xfrm>
          <a:off x="7581921" y="5409265"/>
          <a:ext cx="1415929" cy="622300"/>
        </p:xfrm>
        <a:graphic>
          <a:graphicData uri="http://schemas.openxmlformats.org/drawingml/2006/table">
            <a:tbl>
              <a:tblPr/>
              <a:tblGrid>
                <a:gridCol w="141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Management - Aktionen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Guter DB, gute Menge, Verkauf</a:t>
                      </a:r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Schlechter DB gute Menge, DB </a:t>
                      </a:r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Spätestens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bei neg. DB eliminieren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guter DB, ev. Preis </a:t>
                      </a:r>
                      <a:r>
                        <a:rPr lang="de-DE" sz="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etw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de-DE" sz="6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u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  <a:sym typeface="Wingdings"/>
                        </a:rPr>
                        <a:t> Menge </a:t>
                      </a:r>
                      <a:r>
                        <a:rPr lang="de-DE" sz="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936BBA63-22C1-3E4F-B1A7-5EE807AAF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61086"/>
              </p:ext>
            </p:extLst>
          </p:nvPr>
        </p:nvGraphicFramePr>
        <p:xfrm>
          <a:off x="7346851" y="5409265"/>
          <a:ext cx="190499" cy="622300"/>
        </p:xfrm>
        <a:graphic>
          <a:graphicData uri="http://schemas.openxmlformats.org/drawingml/2006/table">
            <a:tbl>
              <a:tblPr/>
              <a:tblGrid>
                <a:gridCol w="19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R/P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25">
                <a:tc>
                  <a:txBody>
                    <a:bodyPr/>
                    <a:lstStyle/>
                    <a:p>
                      <a:pPr algn="r" fontAlgn="b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Textfeld 59">
            <a:extLst>
              <a:ext uri="{FF2B5EF4-FFF2-40B4-BE49-F238E27FC236}">
                <a16:creationId xmlns:a16="http://schemas.microsoft.com/office/drawing/2014/main" id="{9CAB75A7-170A-324A-B59F-B523696AA53F}"/>
              </a:ext>
            </a:extLst>
          </p:cNvPr>
          <p:cNvSpPr txBox="1"/>
          <p:nvPr/>
        </p:nvSpPr>
        <p:spPr>
          <a:xfrm>
            <a:off x="6976678" y="6049761"/>
            <a:ext cx="21210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Gesamt DB 23.934,00 </a:t>
            </a:r>
            <a:r>
              <a:rPr lang="mr-IN" sz="800" dirty="0"/>
              <a:t>–</a:t>
            </a:r>
            <a:r>
              <a:rPr lang="de-DE" sz="800" dirty="0"/>
              <a:t> KF 15.000,- = + 8.934,-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DF53643-C35C-3C4D-ACB5-E5FA3BC2976C}"/>
              </a:ext>
            </a:extLst>
          </p:cNvPr>
          <p:cNvSpPr txBox="1"/>
          <p:nvPr/>
        </p:nvSpPr>
        <p:spPr>
          <a:xfrm>
            <a:off x="4543964" y="5228141"/>
            <a:ext cx="37178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10) Anwendung: Artikelerfolgsrechnung in einem Restaurant…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394D00A-910D-7542-8436-CF819FA111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9957" y="2851294"/>
            <a:ext cx="4375862" cy="301973"/>
          </a:xfrm>
          <a:prstGeom prst="rect">
            <a:avLst/>
          </a:prstGeom>
        </p:spPr>
      </p:pic>
      <p:sp>
        <p:nvSpPr>
          <p:cNvPr id="54" name="Textfeld 53">
            <a:extLst>
              <a:ext uri="{FF2B5EF4-FFF2-40B4-BE49-F238E27FC236}">
                <a16:creationId xmlns:a16="http://schemas.microsoft.com/office/drawing/2014/main" id="{C0A6B3AC-B91A-314A-A656-6925736BC2E2}"/>
              </a:ext>
            </a:extLst>
          </p:cNvPr>
          <p:cNvSpPr txBox="1"/>
          <p:nvPr/>
        </p:nvSpPr>
        <p:spPr>
          <a:xfrm>
            <a:off x="4580274" y="6202210"/>
            <a:ext cx="44175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/>
              <a:t>11) „</a:t>
            </a:r>
            <a:r>
              <a:rPr lang="de-DE" sz="700" b="1" dirty="0" err="1"/>
              <a:t>Make</a:t>
            </a:r>
            <a:r>
              <a:rPr lang="de-DE" sz="700" b="1" dirty="0"/>
              <a:t> </a:t>
            </a:r>
            <a:r>
              <a:rPr lang="de-DE" sz="700" b="1" dirty="0" err="1"/>
              <a:t>or</a:t>
            </a:r>
            <a:r>
              <a:rPr lang="de-DE" sz="700" b="1" dirty="0"/>
              <a:t> </a:t>
            </a:r>
            <a:r>
              <a:rPr lang="de-DE" sz="700" b="1" dirty="0" err="1"/>
              <a:t>buy</a:t>
            </a:r>
            <a:r>
              <a:rPr lang="de-DE" sz="700" b="1" dirty="0"/>
              <a:t>“ Entscheidung: Was ist besser Fremdbezug oder Eigenfertigung</a:t>
            </a:r>
          </a:p>
          <a:p>
            <a:r>
              <a:rPr lang="de-DE" sz="700" dirty="0"/>
              <a:t>Fremdbezug; 265 pro Stück (KV Fremdbezug) </a:t>
            </a:r>
            <a:r>
              <a:rPr lang="de-DE" sz="700" dirty="0" err="1"/>
              <a:t>versud</a:t>
            </a:r>
            <a:r>
              <a:rPr lang="de-DE" sz="700" dirty="0"/>
              <a:t> Eigenfertigung: Fixkosten pro Jahr 25.000.000 KV 225 pro Stück</a:t>
            </a:r>
          </a:p>
          <a:p>
            <a:r>
              <a:rPr lang="de-DE" sz="700" dirty="0"/>
              <a:t>Break </a:t>
            </a:r>
            <a:r>
              <a:rPr lang="de-DE" sz="700" dirty="0" err="1"/>
              <a:t>Evenpunkt</a:t>
            </a:r>
            <a:r>
              <a:rPr lang="de-DE" sz="700" dirty="0"/>
              <a:t> </a:t>
            </a:r>
            <a:r>
              <a:rPr lang="de-DE" sz="700" dirty="0" err="1"/>
              <a:t>Make</a:t>
            </a:r>
            <a:r>
              <a:rPr lang="de-DE" sz="700" dirty="0"/>
              <a:t> </a:t>
            </a:r>
            <a:r>
              <a:rPr lang="de-DE" sz="700" dirty="0" err="1"/>
              <a:t>or</a:t>
            </a:r>
            <a:r>
              <a:rPr lang="de-DE" sz="700" dirty="0"/>
              <a:t> </a:t>
            </a:r>
            <a:r>
              <a:rPr lang="de-DE" sz="700" dirty="0" err="1"/>
              <a:t>buy</a:t>
            </a:r>
            <a:r>
              <a:rPr lang="de-DE" sz="700" dirty="0"/>
              <a:t>: Fixkosten / (</a:t>
            </a:r>
            <a:r>
              <a:rPr lang="de-DE" sz="700" dirty="0" err="1"/>
              <a:t>Diff</a:t>
            </a:r>
            <a:r>
              <a:rPr lang="de-DE" sz="700" dirty="0"/>
              <a:t> variable Kosten) = 25.000.000/(265-225) = 25.000.000 / 40 = 625.000</a:t>
            </a:r>
          </a:p>
          <a:p>
            <a:r>
              <a:rPr lang="de-DE" sz="700" dirty="0"/>
              <a:t>DH ab 625.000 ist </a:t>
            </a:r>
            <a:r>
              <a:rPr lang="de-DE" sz="700" dirty="0" err="1"/>
              <a:t>make</a:t>
            </a:r>
            <a:r>
              <a:rPr lang="de-DE" sz="700" dirty="0"/>
              <a:t> besser, bis zu 625.000 ist Zukauf günstiger</a:t>
            </a:r>
          </a:p>
          <a:p>
            <a:r>
              <a:rPr lang="de-DE" sz="700" dirty="0"/>
              <a:t>Bei geplantem Absatz von 725.000 ist </a:t>
            </a:r>
            <a:r>
              <a:rPr lang="de-DE" sz="700" dirty="0" err="1"/>
              <a:t>make</a:t>
            </a:r>
            <a:r>
              <a:rPr lang="de-DE" sz="700" dirty="0"/>
              <a:t> besser</a:t>
            </a:r>
          </a:p>
        </p:txBody>
      </p:sp>
      <p:pic>
        <p:nvPicPr>
          <p:cNvPr id="55" name="Bild 34">
            <a:extLst>
              <a:ext uri="{FF2B5EF4-FFF2-40B4-BE49-F238E27FC236}">
                <a16:creationId xmlns:a16="http://schemas.microsoft.com/office/drawing/2014/main" id="{674734BC-4C8A-4D4E-BC64-48195B1D0B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59964" y="6011693"/>
            <a:ext cx="1404093" cy="8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3" grpId="0"/>
      <p:bldP spid="31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60" grpId="0"/>
      <p:bldP spid="61" grpId="0"/>
      <p:bldP spid="54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</Words>
  <Application>Microsoft Macintosh PowerPoint</Application>
  <PresentationFormat>Bildschirmpräsentation (4:3)</PresentationFormat>
  <Paragraphs>203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HOLZHEU Werner</cp:lastModifiedBy>
  <cp:revision>232</cp:revision>
  <cp:lastPrinted>2019-02-14T09:09:59Z</cp:lastPrinted>
  <dcterms:created xsi:type="dcterms:W3CDTF">2015-09-21T19:41:13Z</dcterms:created>
  <dcterms:modified xsi:type="dcterms:W3CDTF">2022-04-06T06:36:45Z</dcterms:modified>
</cp:coreProperties>
</file>