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69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16.05.18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16.05.18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16.05.18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16.05.18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16.05.18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16.05.18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16.05.18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16.05.18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16.05.18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16.05.18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16.05.18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16.05.18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feld 24"/>
          <p:cNvSpPr txBox="1"/>
          <p:nvPr/>
        </p:nvSpPr>
        <p:spPr>
          <a:xfrm>
            <a:off x="0" y="22718"/>
            <a:ext cx="4051300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smtClean="0">
                <a:cs typeface="Chalkduster"/>
              </a:rPr>
              <a:t>Personalverrechnung </a:t>
            </a:r>
          </a:p>
          <a:p>
            <a:r>
              <a:rPr lang="de-DE" sz="1000" dirty="0" smtClean="0">
                <a:cs typeface="Chalkduster"/>
              </a:rPr>
              <a:t>Gehaltsabrechnung, Lohnnebenkosten</a:t>
            </a:r>
            <a:endParaRPr lang="de-DE" sz="1000" dirty="0" smtClean="0">
              <a:cs typeface="Chalkduster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4051300" y="22718"/>
            <a:ext cx="5092699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>
                <a:cs typeface="Chalkduster"/>
              </a:rPr>
              <a:t>Ziel/Kompetenzen: Personalverrechnung erklären können</a:t>
            </a:r>
          </a:p>
          <a:p>
            <a:pPr marL="171450" indent="-171450">
              <a:buFont typeface="Wingdings" charset="0"/>
              <a:buChar char="Ø"/>
            </a:pPr>
            <a:r>
              <a:rPr lang="de-AT" sz="900" dirty="0" smtClean="0">
                <a:cs typeface="Chalkduster"/>
              </a:rPr>
              <a:t>Gehaltszettel erklären können</a:t>
            </a:r>
            <a:endParaRPr lang="de-AT" sz="900" dirty="0" smtClean="0">
              <a:cs typeface="Chalkduster"/>
            </a:endParaRPr>
          </a:p>
          <a:p>
            <a:pPr marL="171450" indent="-171450">
              <a:buFont typeface="Wingdings" charset="0"/>
              <a:buChar char="Ø"/>
            </a:pPr>
            <a:r>
              <a:rPr lang="de-AT" sz="900" dirty="0" smtClean="0">
                <a:cs typeface="Chalkduster"/>
              </a:rPr>
              <a:t>Lohnnebenkosten (SV, DB zum </a:t>
            </a:r>
            <a:r>
              <a:rPr lang="de-AT" sz="900" dirty="0" err="1" smtClean="0">
                <a:cs typeface="Chalkduster"/>
              </a:rPr>
              <a:t>Flag</a:t>
            </a:r>
            <a:r>
              <a:rPr lang="de-AT" sz="900" dirty="0" smtClean="0">
                <a:cs typeface="Chalkduster"/>
              </a:rPr>
              <a:t>, DZ, Kommunalsteuer) erklären können</a:t>
            </a:r>
            <a:endParaRPr lang="de-AT" sz="900" dirty="0" smtClean="0">
              <a:cs typeface="Chalkduster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55912" y="607494"/>
            <a:ext cx="2903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de-DE" sz="1400" b="1" dirty="0" smtClean="0"/>
              <a:t>Lohn- und Gehaltszettel Beispiel</a:t>
            </a:r>
            <a:endParaRPr lang="de-DE" sz="1400" b="1" dirty="0" smtClean="0"/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12" y="965201"/>
            <a:ext cx="3909830" cy="51053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Bild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4505" y="915271"/>
            <a:ext cx="4050002" cy="344170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hteck 4"/>
          <p:cNvSpPr/>
          <p:nvPr/>
        </p:nvSpPr>
        <p:spPr>
          <a:xfrm>
            <a:off x="4051300" y="3060700"/>
            <a:ext cx="762000" cy="190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Bruttobezug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4045505" y="4902200"/>
            <a:ext cx="889000" cy="342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de-DE" sz="800" dirty="0" smtClean="0">
                <a:solidFill>
                  <a:schemeClr val="tx1"/>
                </a:solidFill>
              </a:rPr>
              <a:t>SV</a:t>
            </a:r>
          </a:p>
          <a:p>
            <a:pPr marL="171450" indent="-171450">
              <a:buFontTx/>
              <a:buChar char="-"/>
            </a:pPr>
            <a:r>
              <a:rPr lang="de-DE" sz="800" dirty="0" smtClean="0">
                <a:solidFill>
                  <a:schemeClr val="tx1"/>
                </a:solidFill>
              </a:rPr>
              <a:t>-Lohsteuer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3965742" y="5880101"/>
            <a:ext cx="1063903" cy="190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Auszahlungsbetrag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5671105" y="4559300"/>
            <a:ext cx="3313402" cy="17653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800" dirty="0" smtClean="0">
                <a:solidFill>
                  <a:schemeClr val="tx1"/>
                </a:solidFill>
              </a:rPr>
              <a:t>Ein Mitarbeiter der im Monat 1.850,00 EUR brutto verdient, erhält nach Abzug von SV und Lohnsteuer 1.402,00 EUR netto. Zusätzlich hat der Dienstgeber aber noch 560,74 EUR Nebenkosten (SV: 23,01%, Dienstgeberbeitrag zum Familienlasten Ausgleichsfond 4,1%, Dienstgeberzuschlag 0,4% *und Kommunalsteuer 3%*). Damit kostet er pro Monat 2.410,00 EUR.</a:t>
            </a:r>
          </a:p>
          <a:p>
            <a:endParaRPr lang="de-DE" sz="800" dirty="0">
              <a:solidFill>
                <a:schemeClr val="tx1"/>
              </a:solidFill>
            </a:endParaRPr>
          </a:p>
          <a:p>
            <a:r>
              <a:rPr lang="de-DE" sz="800" dirty="0" smtClean="0">
                <a:solidFill>
                  <a:schemeClr val="tx1"/>
                </a:solidFill>
              </a:rPr>
              <a:t>Jährlich hat er 14 Bezüger inkl. Urlaubsgelt und Weihnachtsrenumeration. </a:t>
            </a:r>
            <a:endParaRPr lang="de-DE" sz="800" dirty="0">
              <a:solidFill>
                <a:schemeClr val="tx1"/>
              </a:solidFill>
            </a:endParaRPr>
          </a:p>
          <a:p>
            <a:r>
              <a:rPr lang="de-DE" sz="800" dirty="0" smtClean="0">
                <a:solidFill>
                  <a:schemeClr val="tx1"/>
                </a:solidFill>
              </a:rPr>
              <a:t>Brutto pro Jahr: 25.900,00 EIR</a:t>
            </a:r>
          </a:p>
          <a:p>
            <a:r>
              <a:rPr lang="de-DE" sz="800" dirty="0" smtClean="0">
                <a:solidFill>
                  <a:schemeClr val="tx1"/>
                </a:solidFill>
              </a:rPr>
              <a:t>Netto pro Jahr: 19.750,72</a:t>
            </a:r>
          </a:p>
          <a:p>
            <a:r>
              <a:rPr lang="de-DE" sz="800" dirty="0" smtClean="0">
                <a:solidFill>
                  <a:schemeClr val="tx1"/>
                </a:solidFill>
              </a:rPr>
              <a:t>Gesamtaufwand inkl. Lohnnebenkosten: 33.731,86</a:t>
            </a:r>
          </a:p>
          <a:p>
            <a:endParaRPr lang="de-DE" sz="800" dirty="0">
              <a:solidFill>
                <a:schemeClr val="tx1"/>
              </a:solidFill>
            </a:endParaRPr>
          </a:p>
          <a:p>
            <a:r>
              <a:rPr lang="de-DE" sz="800" dirty="0" smtClean="0">
                <a:solidFill>
                  <a:schemeClr val="tx1"/>
                </a:solidFill>
              </a:rPr>
              <a:t>*Werte für Wien, Abweichungen in Bundesländern möglich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4649497" y="622807"/>
            <a:ext cx="4494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/>
              <a:t>2) Übersicht über Dienstnehmer und Dienstgeberabgaben</a:t>
            </a:r>
            <a:endParaRPr lang="de-DE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462804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20" grpId="0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Macintosh PowerPoint</Application>
  <PresentationFormat>Bildschirmpräsentation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werner holzheu</cp:lastModifiedBy>
  <cp:revision>184</cp:revision>
  <cp:lastPrinted>2017-03-07T12:27:45Z</cp:lastPrinted>
  <dcterms:created xsi:type="dcterms:W3CDTF">2015-09-21T19:41:13Z</dcterms:created>
  <dcterms:modified xsi:type="dcterms:W3CDTF">2018-05-16T16:40:47Z</dcterms:modified>
</cp:coreProperties>
</file>