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1" r:id="rId3"/>
    <p:sldId id="270" r:id="rId4"/>
    <p:sldId id="267" r:id="rId5"/>
    <p:sldId id="268" r:id="rId6"/>
    <p:sldId id="260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4"/>
    <p:restoredTop sz="94645"/>
  </p:normalViewPr>
  <p:slideViewPr>
    <p:cSldViewPr snapToGrid="0" snapToObjects="1">
      <p:cViewPr varScale="1">
        <p:scale>
          <a:sx n="118" d="100"/>
          <a:sy n="118" d="100"/>
        </p:scale>
        <p:origin x="15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February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February 24,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b="1" dirty="0"/>
              <a:t>Hotel zum Mohren</a:t>
            </a:r>
            <a:br>
              <a:rPr lang="de-DE" sz="2800" b="1" dirty="0"/>
            </a:br>
            <a:r>
              <a:rPr lang="de-DE" sz="2800" b="1" dirty="0"/>
              <a:t>Hotel Kaiser</a:t>
            </a:r>
            <a:br>
              <a:rPr lang="de-DE" sz="2800" b="1" dirty="0"/>
            </a:br>
            <a:br>
              <a:rPr lang="de-DE" sz="2800" b="1" dirty="0"/>
            </a:br>
            <a:r>
              <a:rPr lang="de-DE" sz="2800" b="1" dirty="0"/>
              <a:t>BAB (IBLV + Kalkulation)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150100" cy="255270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78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6C79C0-CC20-214A-B1D8-7B2FF055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170"/>
            <a:ext cx="3480535" cy="39792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93BB2AF-2F56-1D4F-87E0-802B2350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76" y="534281"/>
            <a:ext cx="5602124" cy="35288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CF9803-A5D5-4F47-8E26-73FF2DB51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99" y="4063111"/>
            <a:ext cx="3564952" cy="27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08" name="Group 7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6221"/>
              </p:ext>
            </p:extLst>
          </p:nvPr>
        </p:nvGraphicFramePr>
        <p:xfrm>
          <a:off x="1495130" y="439999"/>
          <a:ext cx="2389456" cy="465236"/>
        </p:xfrm>
        <a:graphic>
          <a:graphicData uri="http://schemas.openxmlformats.org/drawingml/2006/table">
            <a:tbl>
              <a:tblPr/>
              <a:tblGrid>
                <a:gridCol w="138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2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Kosten aus Überleitung (BÜB)</a:t>
                      </a:r>
                    </a:p>
                  </a:txBody>
                  <a:tcPr marL="90000" marR="90000" marT="46765" marB="46765" anchor="ctr" horzOverflow="overflow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5963" algn="l"/>
                          <a:tab pos="808038" algn="l"/>
                        </a:tabLst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Einzelkosten (WES: K&amp;K)</a:t>
                      </a:r>
                    </a:p>
                  </a:txBody>
                  <a:tcPr marL="90000" marR="90000" marT="46765" marB="46765" anchor="ctr" horzOverflow="overflow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Gemeinkosten</a:t>
                      </a:r>
                    </a:p>
                  </a:txBody>
                  <a:tcPr marL="90000" marR="90000" marT="46765" marB="467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217" name="Group 7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93433"/>
              </p:ext>
            </p:extLst>
          </p:nvPr>
        </p:nvGraphicFramePr>
        <p:xfrm>
          <a:off x="1495130" y="923832"/>
          <a:ext cx="5941905" cy="2654372"/>
        </p:xfrm>
        <a:graphic>
          <a:graphicData uri="http://schemas.openxmlformats.org/drawingml/2006/table">
            <a:tbl>
              <a:tblPr/>
              <a:tblGrid>
                <a:gridCol w="131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6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54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Kosten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Kostenstellen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Verwaltung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Küche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Keller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Rest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Wellness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 Speisen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Getr</a:t>
                      </a: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S+G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Gemeinkostensumme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 (VW)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 (</a:t>
                      </a:r>
                      <a:r>
                        <a:rPr kumimoji="0" lang="de-AT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Kü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 (</a:t>
                      </a:r>
                      <a:r>
                        <a:rPr kumimoji="0" lang="de-AT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 (Rest)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 (L)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 (W)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Umlage Hilfskostenstelle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(VW)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 II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 (</a:t>
                      </a:r>
                      <a:r>
                        <a:rPr kumimoji="0" lang="de-AT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Kü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 (</a:t>
                      </a:r>
                      <a:r>
                        <a:rPr kumimoji="0" lang="de-AT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 (Rest)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 (L)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 (W)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80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Zuschlagsbasen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 Speisen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(Einzelkosten)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 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Getr</a:t>
                      </a: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Basis WES 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Kü+Ke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Anzahl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Nächtig.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Eintritte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Sauna...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4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(GK II/WES)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</a:t>
                      </a:r>
                      <a:r>
                        <a:rPr kumimoji="0" lang="de-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z.B. 200%</a:t>
                      </a:r>
                      <a:endParaRPr kumimoji="0" lang="de-DE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GKT Keller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Rest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100%</a:t>
                      </a:r>
                      <a:endParaRPr kumimoji="0" lang="de-DE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 / Nacht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z.B.€ 35,-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Eintritt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67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Gemeinkosten-zuschlagssätze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(GK II/WES)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</a:t>
                      </a: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z.B. 200%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GKT </a:t>
                      </a:r>
                      <a:r>
                        <a:rPr kumimoji="0" lang="de-DE" sz="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</a:t>
                      </a:r>
                      <a:endParaRPr kumimoji="0" 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Rest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100%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Seko/Nacht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z.B.€ 35,-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Eintritt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143" name="Line 639"/>
          <p:cNvSpPr>
            <a:spLocks noChangeShapeType="1"/>
          </p:cNvSpPr>
          <p:nvPr/>
        </p:nvSpPr>
        <p:spPr bwMode="auto">
          <a:xfrm rot="16200000" flipH="1">
            <a:off x="4110404" y="597472"/>
            <a:ext cx="1" cy="2166906"/>
          </a:xfrm>
          <a:prstGeom prst="line">
            <a:avLst/>
          </a:prstGeom>
          <a:noFill/>
          <a:ln w="22225">
            <a:solidFill>
              <a:srgbClr val="FFD7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5" name="Line 641"/>
          <p:cNvSpPr>
            <a:spLocks noChangeShapeType="1"/>
          </p:cNvSpPr>
          <p:nvPr/>
        </p:nvSpPr>
        <p:spPr bwMode="auto">
          <a:xfrm>
            <a:off x="2882457" y="838469"/>
            <a:ext cx="6" cy="1256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7" name="Line 643"/>
          <p:cNvSpPr>
            <a:spLocks noChangeShapeType="1"/>
          </p:cNvSpPr>
          <p:nvPr/>
        </p:nvSpPr>
        <p:spPr bwMode="auto">
          <a:xfrm rot="16200000">
            <a:off x="3323797" y="1506286"/>
            <a:ext cx="1" cy="898554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08206"/>
              </p:ext>
            </p:extLst>
          </p:nvPr>
        </p:nvGraphicFramePr>
        <p:xfrm>
          <a:off x="1495130" y="3650614"/>
          <a:ext cx="2618840" cy="1333741"/>
        </p:xfrm>
        <a:graphic>
          <a:graphicData uri="http://schemas.openxmlformats.org/drawingml/2006/table">
            <a:tbl>
              <a:tblPr/>
              <a:tblGrid>
                <a:gridCol w="144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(Fleisch,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Gewinn z.B.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BG/bei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Fixlöhner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nicht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anwendb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15,18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5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16,70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56391"/>
              </p:ext>
            </p:extLst>
          </p:nvPr>
        </p:nvGraphicFramePr>
        <p:xfrm>
          <a:off x="4523982" y="3771232"/>
          <a:ext cx="1483169" cy="1079500"/>
        </p:xfrm>
        <a:graphic>
          <a:graphicData uri="http://schemas.openxmlformats.org/drawingml/2006/table">
            <a:tbl>
              <a:tblPr/>
              <a:tblGrid>
                <a:gridCol w="83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in% des WES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=10,20/3*100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Line 670"/>
          <p:cNvSpPr>
            <a:spLocks noChangeShapeType="1"/>
          </p:cNvSpPr>
          <p:nvPr/>
        </p:nvSpPr>
        <p:spPr bwMode="auto">
          <a:xfrm rot="10800000" flipV="1">
            <a:off x="3282778" y="3419808"/>
            <a:ext cx="2350112" cy="57078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7" name="Line 670"/>
          <p:cNvSpPr>
            <a:spLocks noChangeShapeType="1"/>
          </p:cNvSpPr>
          <p:nvPr/>
        </p:nvSpPr>
        <p:spPr bwMode="auto">
          <a:xfrm rot="10800000" flipV="1">
            <a:off x="3282779" y="3372049"/>
            <a:ext cx="864624" cy="57078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8" name="Line 670"/>
          <p:cNvSpPr>
            <a:spLocks noChangeShapeType="1"/>
          </p:cNvSpPr>
          <p:nvPr/>
        </p:nvSpPr>
        <p:spPr bwMode="auto">
          <a:xfrm rot="10800000" flipH="1" flipV="1">
            <a:off x="3991565" y="4142852"/>
            <a:ext cx="654821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9" name="Line 670"/>
          <p:cNvSpPr>
            <a:spLocks noChangeShapeType="1"/>
          </p:cNvSpPr>
          <p:nvPr/>
        </p:nvSpPr>
        <p:spPr bwMode="auto">
          <a:xfrm rot="10800000" flipH="1" flipV="1">
            <a:off x="4165623" y="3754953"/>
            <a:ext cx="453973" cy="320394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471667" y="1501038"/>
            <a:ext cx="15818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600" dirty="0">
              <a:latin typeface="+mj-lt"/>
            </a:endParaRPr>
          </a:p>
          <a:p>
            <a:r>
              <a:rPr lang="de-DE" sz="600" b="1" dirty="0">
                <a:latin typeface="+mj-lt"/>
              </a:rPr>
              <a:t>Verteilung der Gemeinkosten </a:t>
            </a:r>
          </a:p>
          <a:p>
            <a:r>
              <a:rPr lang="de-DE" sz="600" dirty="0">
                <a:latin typeface="+mj-lt"/>
              </a:rPr>
              <a:t>auf die Kostenstellen (Stellen, die in der Verantwortung sind) nach entsprechenden Schlüsseln (Fläche, %, Anteile, Art des Kapitals (EK, FK), ...)</a:t>
            </a:r>
          </a:p>
          <a:p>
            <a:r>
              <a:rPr lang="de-DE" sz="600" dirty="0">
                <a:latin typeface="+mj-lt"/>
              </a:rPr>
              <a:t>= GK </a:t>
            </a:r>
            <a:r>
              <a:rPr lang="el-GR" sz="600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de-AT" sz="600" dirty="0">
                <a:latin typeface="Arial" charset="0"/>
                <a:ea typeface="ＭＳ Ｐゴシック" charset="0"/>
                <a:cs typeface="Arial" charset="0"/>
              </a:rPr>
              <a:t>  I</a:t>
            </a:r>
            <a:endParaRPr lang="de-DE" sz="600" dirty="0">
              <a:latin typeface="+mj-lt"/>
            </a:endParaRPr>
          </a:p>
          <a:p>
            <a:endParaRPr lang="de-DE" sz="600" dirty="0">
              <a:latin typeface="+mj-lt"/>
            </a:endParaRPr>
          </a:p>
          <a:p>
            <a:r>
              <a:rPr lang="de-DE" sz="600" b="1" dirty="0">
                <a:latin typeface="+mj-lt"/>
              </a:rPr>
              <a:t>Verteilung von Hilfskostenstellen </a:t>
            </a:r>
            <a:r>
              <a:rPr lang="de-DE" sz="600" dirty="0">
                <a:latin typeface="+mj-lt"/>
              </a:rPr>
              <a:t>z.B. Verwaltung auf andere Stellen</a:t>
            </a:r>
          </a:p>
          <a:p>
            <a:r>
              <a:rPr lang="de-DE" sz="600" dirty="0">
                <a:latin typeface="+mj-lt"/>
              </a:rPr>
              <a:t>GK </a:t>
            </a:r>
            <a:r>
              <a:rPr lang="el-GR" sz="600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de-AT" sz="600" dirty="0">
                <a:latin typeface="Arial" charset="0"/>
                <a:ea typeface="ＭＳ Ｐゴシック" charset="0"/>
                <a:cs typeface="Arial" charset="0"/>
              </a:rPr>
              <a:t> II</a:t>
            </a:r>
          </a:p>
          <a:p>
            <a:endParaRPr lang="de-DE" sz="600" dirty="0">
              <a:latin typeface="+mj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487016" y="2757608"/>
            <a:ext cx="158186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dirty="0">
                <a:latin typeface="+mj-lt"/>
              </a:rPr>
              <a:t>Ermittlung der Zuschlags- und Verrechnungssätze </a:t>
            </a:r>
            <a:r>
              <a:rPr lang="de-DE" sz="600" dirty="0">
                <a:latin typeface="+mj-lt"/>
              </a:rPr>
              <a:t>für die Kalkulation der Kostenträger </a:t>
            </a:r>
          </a:p>
          <a:p>
            <a:r>
              <a:rPr lang="de-DE" sz="600" dirty="0">
                <a:latin typeface="+mj-lt"/>
              </a:rPr>
              <a:t>= </a:t>
            </a:r>
            <a:r>
              <a:rPr lang="el-GR" sz="600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de-AT" sz="600" dirty="0">
                <a:latin typeface="Arial" charset="0"/>
                <a:ea typeface="ＭＳ Ｐゴシック" charset="0"/>
                <a:cs typeface="Arial" charset="0"/>
              </a:rPr>
              <a:t>  GK/ Basis (EK, </a:t>
            </a:r>
            <a:r>
              <a:rPr lang="de-AT" sz="600" dirty="0" err="1">
                <a:latin typeface="Arial" charset="0"/>
                <a:ea typeface="ＭＳ Ｐゴシック" charset="0"/>
                <a:cs typeface="Arial" charset="0"/>
              </a:rPr>
              <a:t>od</a:t>
            </a:r>
            <a:r>
              <a:rPr lang="de-AT" sz="600" dirty="0">
                <a:latin typeface="Arial" charset="0"/>
                <a:ea typeface="ＭＳ Ｐゴシック" charset="0"/>
                <a:cs typeface="Arial" charset="0"/>
              </a:rPr>
              <a:t> Anzahl der Nächtigungen, Gäste, etc.)</a:t>
            </a:r>
            <a:endParaRPr lang="de-DE" sz="600" dirty="0">
              <a:latin typeface="+mj-lt"/>
            </a:endParaRPr>
          </a:p>
        </p:txBody>
      </p:sp>
      <p:sp>
        <p:nvSpPr>
          <p:cNvPr id="21" name="Line 644"/>
          <p:cNvSpPr>
            <a:spLocks noChangeShapeType="1"/>
          </p:cNvSpPr>
          <p:nvPr/>
        </p:nvSpPr>
        <p:spPr bwMode="auto">
          <a:xfrm rot="16200000" flipH="1">
            <a:off x="4970059" y="-22116"/>
            <a:ext cx="4578" cy="4195656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0759" y="-3105"/>
            <a:ext cx="35499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Kostenstellenrechnung, Kostenträgerrechnung</a:t>
            </a:r>
          </a:p>
          <a:p>
            <a:r>
              <a:rPr lang="de-DE" sz="1000" b="1" dirty="0">
                <a:latin typeface="+mj-lt"/>
                <a:cs typeface="Chalkduster"/>
              </a:rPr>
              <a:t>Kosten– Controlling, Kostenquoten, Betriebsergebnis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550023" y="22718"/>
            <a:ext cx="55939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  <a:cs typeface="Chalkduster"/>
              </a:rPr>
              <a:t>Ziel/Kompetenzen:  </a:t>
            </a:r>
            <a:r>
              <a:rPr lang="de-AT" sz="800" dirty="0">
                <a:latin typeface="+mj-lt"/>
                <a:cs typeface="Chalkduster"/>
              </a:rPr>
              <a:t>BAB erstellen können, mit Zuschlags- und Verrechnungssätzen kalkulieren können</a:t>
            </a:r>
          </a:p>
          <a:p>
            <a:r>
              <a:rPr lang="de-AT" sz="800" dirty="0">
                <a:latin typeface="+mj-lt"/>
                <a:cs typeface="Chalkduster"/>
              </a:rPr>
              <a:t> Zuschlags- und Verrechnungssätze und Nettorohaufschlag, Kostenquoten, Betriebsergebnis  beurteilen können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99762" y="5050760"/>
            <a:ext cx="261884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dirty="0">
                <a:latin typeface="+mj-lt"/>
              </a:rPr>
              <a:t>Beurteilung IST-NRA durch retrograde Kalkulation.</a:t>
            </a:r>
          </a:p>
          <a:p>
            <a:r>
              <a:rPr lang="de-DE" sz="600" dirty="0">
                <a:latin typeface="+mj-lt"/>
              </a:rPr>
              <a:t>Ermittlung Grundpreis retrograd </a:t>
            </a:r>
            <a:r>
              <a:rPr lang="de-DE" sz="6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DE" sz="600" dirty="0">
              <a:latin typeface="+mj-lt"/>
            </a:endParaRPr>
          </a:p>
          <a:p>
            <a:r>
              <a:rPr lang="de-DE" sz="600" dirty="0">
                <a:latin typeface="+mj-lt"/>
              </a:rPr>
              <a:t>Ermittlung NRA (Grundpreis </a:t>
            </a:r>
            <a:r>
              <a:rPr lang="mr-IN" sz="600" dirty="0">
                <a:latin typeface="+mj-lt"/>
              </a:rPr>
              <a:t>–</a:t>
            </a:r>
            <a:r>
              <a:rPr lang="de-DE" sz="600" dirty="0">
                <a:latin typeface="+mj-lt"/>
              </a:rPr>
              <a:t> WES)</a:t>
            </a:r>
          </a:p>
          <a:p>
            <a:r>
              <a:rPr lang="de-DE" sz="600" b="1" dirty="0">
                <a:solidFill>
                  <a:srgbClr val="FF0000"/>
                </a:solidFill>
                <a:latin typeface="+mj-lt"/>
              </a:rPr>
              <a:t>Beurteilung: </a:t>
            </a:r>
            <a:r>
              <a:rPr lang="de-DE" sz="600" b="1" dirty="0" err="1">
                <a:solidFill>
                  <a:srgbClr val="FF0000"/>
                </a:solidFill>
                <a:latin typeface="+mj-lt"/>
              </a:rPr>
              <a:t>Abg</a:t>
            </a:r>
            <a:r>
              <a:rPr lang="de-DE" sz="600" b="1" dirty="0">
                <a:solidFill>
                  <a:srgbClr val="FF0000"/>
                </a:solidFill>
                <a:latin typeface="+mj-lt"/>
              </a:rPr>
              <a:t> Preis 14,- </a:t>
            </a:r>
            <a:r>
              <a:rPr lang="de-DE" sz="600" b="1" dirty="0" err="1">
                <a:solidFill>
                  <a:srgbClr val="FF0000"/>
                </a:solidFill>
                <a:latin typeface="+mj-lt"/>
              </a:rPr>
              <a:t>u</a:t>
            </a:r>
            <a:r>
              <a:rPr lang="de-DE" sz="600" b="1" dirty="0">
                <a:solidFill>
                  <a:srgbClr val="FF0000"/>
                </a:solidFill>
                <a:latin typeface="+mj-lt"/>
              </a:rPr>
              <a:t> WES 3,- &gt; NRA unter GKZ ... &gt; Es können nicht alle Gemeinkosten verteilt werden, d.h. Preiserhöhungen oder Kostensenkungen  sind notwendig,</a:t>
            </a:r>
          </a:p>
          <a:p>
            <a:r>
              <a:rPr lang="de-DE" sz="600" b="1" dirty="0">
                <a:solidFill>
                  <a:srgbClr val="008000"/>
                </a:solidFill>
                <a:latin typeface="+mj-lt"/>
              </a:rPr>
              <a:t>Liegt er über dem GKZ, wird zus. Gewinn erwirtschaftet.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-2" y="397532"/>
            <a:ext cx="146050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1</a:t>
            </a:r>
            <a:r>
              <a:rPr lang="de-DE" sz="1000" b="1" dirty="0">
                <a:latin typeface="+mj-lt"/>
                <a:cs typeface="Chalkduster"/>
              </a:rPr>
              <a:t>) Kostenstellen - R 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BAB</a:t>
            </a:r>
          </a:p>
          <a:p>
            <a:r>
              <a:rPr lang="de-DE" sz="1000" b="1" dirty="0">
                <a:latin typeface="+mj-lt"/>
                <a:cs typeface="Chalkduster"/>
              </a:rPr>
              <a:t>erstellen können</a:t>
            </a:r>
            <a:endParaRPr lang="de-DE" sz="10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Im BAB werden die Kosten in</a:t>
            </a:r>
          </a:p>
          <a:p>
            <a:pPr marL="171450" indent="-171450">
              <a:buFontTx/>
              <a:buChar char="-"/>
            </a:pPr>
            <a:r>
              <a:rPr lang="de-DE" sz="800" b="1" dirty="0">
                <a:latin typeface="+mj-lt"/>
                <a:cs typeface="Chalkduster"/>
              </a:rPr>
              <a:t>Einzel- und</a:t>
            </a:r>
          </a:p>
          <a:p>
            <a:pPr marL="171450" indent="-171450">
              <a:buFontTx/>
              <a:buChar char="-"/>
            </a:pPr>
            <a:r>
              <a:rPr lang="de-DE" sz="800" b="1" dirty="0">
                <a:latin typeface="+mj-lt"/>
                <a:cs typeface="Chalkduster"/>
              </a:rPr>
              <a:t>Gemeinkosten</a:t>
            </a:r>
          </a:p>
          <a:p>
            <a:r>
              <a:rPr lang="de-DE" sz="800" dirty="0">
                <a:latin typeface="+mj-lt"/>
                <a:cs typeface="Chalkduster"/>
              </a:rPr>
              <a:t>geteilt.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EK </a:t>
            </a:r>
            <a:r>
              <a:rPr lang="de-DE" sz="800" dirty="0">
                <a:latin typeface="+mj-lt"/>
                <a:cs typeface="Chalkduster"/>
              </a:rPr>
              <a:t>dem K-träger (Produkt, Leistung) direkt zurechenbar, z.B. WES</a:t>
            </a:r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GK </a:t>
            </a:r>
            <a:r>
              <a:rPr lang="de-DE" sz="800" dirty="0">
                <a:latin typeface="+mj-lt"/>
                <a:cs typeface="Chalkduster"/>
              </a:rPr>
              <a:t>sind nicht direkt zurechenbar z.B. Miete, Strom, Gehälter, etc. (sind oft fix, d.h. beschäftigungsunabhängig vgl. Teilkostenrechnung)</a:t>
            </a:r>
          </a:p>
          <a:p>
            <a:r>
              <a:rPr lang="de-DE" sz="800" b="1" dirty="0">
                <a:latin typeface="+mj-lt"/>
                <a:cs typeface="Chalkduster"/>
              </a:rPr>
              <a:t>GK </a:t>
            </a:r>
            <a:r>
              <a:rPr lang="de-DE" sz="800" dirty="0">
                <a:latin typeface="+mj-lt"/>
                <a:cs typeface="Chalkduster"/>
              </a:rPr>
              <a:t>können nur über Schlüssel, Zuschlags- und Verrechnungssätze auf die Produkte und Leistungen (Kostenträger) zugerechnet werden.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" y="3766771"/>
            <a:ext cx="1460499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2) </a:t>
            </a:r>
            <a:r>
              <a:rPr lang="de-DE" sz="1000" b="1" dirty="0">
                <a:latin typeface="+mj-lt"/>
                <a:cs typeface="Chalkduster"/>
              </a:rPr>
              <a:t>Kostenträger - R</a:t>
            </a:r>
          </a:p>
          <a:p>
            <a:r>
              <a:rPr lang="de-DE" sz="800" b="1" dirty="0">
                <a:latin typeface="+mj-lt"/>
                <a:cs typeface="Chalkduster"/>
              </a:rPr>
              <a:t>Mit Zuschlags- und Verrechnungssätzen kalkulieren können</a:t>
            </a:r>
          </a:p>
          <a:p>
            <a:r>
              <a:rPr lang="de-DE" sz="800" dirty="0">
                <a:latin typeface="+mj-lt"/>
                <a:cs typeface="Chalkduster"/>
              </a:rPr>
              <a:t>Bei der K- Trägerrechnung wird nun mit den Zuschlags- u. Verrechnungssätzen aus dem BAB kalkuliert.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4973404"/>
            <a:ext cx="14605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3) </a:t>
            </a:r>
            <a:r>
              <a:rPr lang="de-DE" sz="1000" b="1" dirty="0">
                <a:latin typeface="+mj-lt"/>
                <a:cs typeface="Chalkduster"/>
              </a:rPr>
              <a:t>IST NRA</a:t>
            </a:r>
          </a:p>
          <a:p>
            <a:r>
              <a:rPr lang="de-DE" sz="1000" b="1" dirty="0">
                <a:latin typeface="+mj-lt"/>
                <a:cs typeface="Chalkduster"/>
              </a:rPr>
              <a:t>Beurteilen können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Kalkulationen müssen immer wieder überprüft u. beurteilt werden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38284"/>
              </p:ext>
            </p:extLst>
          </p:nvPr>
        </p:nvGraphicFramePr>
        <p:xfrm>
          <a:off x="4248907" y="5271554"/>
          <a:ext cx="2546762" cy="673100"/>
        </p:xfrm>
        <a:graphic>
          <a:graphicData uri="http://schemas.openxmlformats.org/drawingml/2006/table">
            <a:tbl>
              <a:tblPr/>
              <a:tblGrid>
                <a:gridCol w="1822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6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 (z.B. Netto/110,5*100)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11,52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Bedienungsgeld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(z.B. Netto/110,5*10,5)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ZS1 Netto (z.B. 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Btutto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/110*100)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12,73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Umsatzsteuer (z.B. Brutto/110*10)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8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Brutto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97014"/>
              </p:ext>
            </p:extLst>
          </p:nvPr>
        </p:nvGraphicFramePr>
        <p:xfrm>
          <a:off x="4248907" y="5019387"/>
          <a:ext cx="2546760" cy="190500"/>
        </p:xfrm>
        <a:graphic>
          <a:graphicData uri="http://schemas.openxmlformats.org/drawingml/2006/table">
            <a:tbl>
              <a:tblPr/>
              <a:tblGrid>
                <a:gridCol w="182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Wareneins.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Line 670"/>
          <p:cNvSpPr>
            <a:spLocks noChangeShapeType="1"/>
          </p:cNvSpPr>
          <p:nvPr/>
        </p:nvSpPr>
        <p:spPr bwMode="auto">
          <a:xfrm rot="10800000">
            <a:off x="6007151" y="5333816"/>
            <a:ext cx="1" cy="58206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62192"/>
              </p:ext>
            </p:extLst>
          </p:nvPr>
        </p:nvGraphicFramePr>
        <p:xfrm>
          <a:off x="6935280" y="4949707"/>
          <a:ext cx="2133599" cy="571500"/>
        </p:xfrm>
        <a:graphic>
          <a:graphicData uri="http://schemas.openxmlformats.org/drawingml/2006/table">
            <a:tbl>
              <a:tblPr/>
              <a:tblGrid>
                <a:gridCol w="92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Wareneinsatz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Nettorohaufschlag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6198226" y="3924632"/>
            <a:ext cx="28553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dirty="0">
                <a:latin typeface="+mj-lt"/>
              </a:rPr>
              <a:t>Nettorohaufschlag (NRA)</a:t>
            </a:r>
            <a:r>
              <a:rPr lang="de-DE" sz="600" dirty="0">
                <a:latin typeface="+mj-lt"/>
              </a:rPr>
              <a:t>: ist: </a:t>
            </a:r>
          </a:p>
          <a:p>
            <a:r>
              <a:rPr lang="de-DE" sz="600" dirty="0">
                <a:latin typeface="+mj-lt"/>
              </a:rPr>
              <a:t>  Gemeinkostenzuschlag und  </a:t>
            </a:r>
          </a:p>
          <a:p>
            <a:r>
              <a:rPr lang="de-DE" sz="600" dirty="0">
                <a:latin typeface="+mj-lt"/>
              </a:rPr>
              <a:t>  Gewinnaufschlag</a:t>
            </a:r>
          </a:p>
          <a:p>
            <a:r>
              <a:rPr lang="de-DE" sz="600" dirty="0">
                <a:latin typeface="+mj-lt"/>
              </a:rPr>
              <a:t>gemeinsam in einem Aufschlag</a:t>
            </a:r>
          </a:p>
          <a:p>
            <a:r>
              <a:rPr lang="de-DE" sz="600" b="1" dirty="0">
                <a:latin typeface="+mj-lt"/>
              </a:rPr>
              <a:t>direkt vom WES zum Grundpreis</a:t>
            </a:r>
          </a:p>
          <a:p>
            <a:r>
              <a:rPr lang="de-DE" sz="600" dirty="0">
                <a:latin typeface="+mj-lt"/>
              </a:rPr>
              <a:t>Achtung: ist nicht Summe (300%+10%) da </a:t>
            </a:r>
          </a:p>
          <a:p>
            <a:r>
              <a:rPr lang="de-DE" sz="600" dirty="0">
                <a:latin typeface="+mj-lt"/>
              </a:rPr>
              <a:t>verschiedene Basen vorliegen: WES und Grundpreis</a:t>
            </a:r>
          </a:p>
          <a:p>
            <a:r>
              <a:rPr lang="de-DE" sz="600" dirty="0">
                <a:latin typeface="+mj-lt"/>
              </a:rPr>
              <a:t>300% vom WES und 10% von Seko &gt; 340% vom WES)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63024"/>
              </p:ext>
            </p:extLst>
          </p:nvPr>
        </p:nvGraphicFramePr>
        <p:xfrm>
          <a:off x="2395867" y="3266898"/>
          <a:ext cx="1706956" cy="304800"/>
        </p:xfrm>
        <a:graphic>
          <a:graphicData uri="http://schemas.openxmlformats.org/drawingml/2006/table">
            <a:tbl>
              <a:tblPr/>
              <a:tblGrid>
                <a:gridCol w="170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Gemeinkosten </a:t>
                      </a:r>
                      <a:r>
                        <a:rPr lang="de-DE" sz="8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Basis (Einzelkosten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z.B. WES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Nächt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56311"/>
              </p:ext>
            </p:extLst>
          </p:nvPr>
        </p:nvGraphicFramePr>
        <p:xfrm>
          <a:off x="6935280" y="5558089"/>
          <a:ext cx="2032000" cy="25654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38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 = (GKZ in€+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Gewinz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In€) in % vom WES</a:t>
                      </a:r>
                    </a:p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 / WES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Textfeld 41">
            <a:extLst>
              <a:ext uri="{FF2B5EF4-FFF2-40B4-BE49-F238E27FC236}">
                <a16:creationId xmlns:a16="http://schemas.microsoft.com/office/drawing/2014/main" id="{EDB80898-5904-604C-B906-E71EF741CEF2}"/>
              </a:ext>
            </a:extLst>
          </p:cNvPr>
          <p:cNvSpPr txBox="1"/>
          <p:nvPr/>
        </p:nvSpPr>
        <p:spPr>
          <a:xfrm>
            <a:off x="8255" y="5974543"/>
            <a:ext cx="146050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4) </a:t>
            </a:r>
            <a:r>
              <a:rPr lang="de-DE" sz="1000" b="1" dirty="0">
                <a:latin typeface="+mj-lt"/>
                <a:cs typeface="Chalkduster"/>
              </a:rPr>
              <a:t>Kore-Controlling</a:t>
            </a: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Kostenquoten beurteilen</a:t>
            </a: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Betriebsergebnis ermitteln können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D5A625-B282-CF40-8341-8615B5CA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67" y="6051412"/>
            <a:ext cx="4744122" cy="7482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B54057-517F-E546-9B2A-6568AFC6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21" y="6051412"/>
            <a:ext cx="2206286" cy="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47" grpId="0" animBg="1"/>
      <p:bldP spid="40" grpId="0" animBg="1"/>
      <p:bldP spid="41" grpId="0" animBg="1"/>
      <p:bldP spid="21" grpId="0" animBg="1"/>
      <p:bldP spid="4" grpId="0" animBg="1"/>
      <p:bldP spid="28" grpId="0" animBg="1"/>
      <p:bldP spid="29" grpId="0" animBg="1"/>
      <p:bldP spid="30" grpId="0" animBg="1"/>
      <p:bldP spid="36" grpId="0" animBg="1"/>
      <p:bldP spid="3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193573"/>
            <a:ext cx="5433999" cy="19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57" y="462369"/>
            <a:ext cx="6053405" cy="146698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57" y="2063473"/>
            <a:ext cx="6053405" cy="278609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57" y="2447188"/>
            <a:ext cx="6053405" cy="90210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57" y="3454403"/>
            <a:ext cx="6053405" cy="11718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B335DA-862C-DB45-8C39-FAB217764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57" y="5967906"/>
            <a:ext cx="3363996" cy="6809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1C6705-0BF7-5746-85CC-A4429C66C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785" y="6080890"/>
            <a:ext cx="2934942" cy="4549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121FD9-2460-E841-8EDA-A333D03AB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57" y="4803885"/>
            <a:ext cx="7954968" cy="9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BAB mit Hilfskostenstellen Hotel Kaiser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7950"/>
              </p:ext>
            </p:extLst>
          </p:nvPr>
        </p:nvGraphicFramePr>
        <p:xfrm>
          <a:off x="457199" y="1944952"/>
          <a:ext cx="8229603" cy="3773896"/>
        </p:xfrm>
        <a:graphic>
          <a:graphicData uri="http://schemas.openxmlformats.org/drawingml/2006/table">
            <a:tbl>
              <a:tblPr/>
              <a:tblGrid>
                <a:gridCol w="238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47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Kostenart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Gesamt-kosten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Hilfskosten-stelle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Hauptkostenstellen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Verwaltung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Küche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Keller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Restaurant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Logis</a:t>
                      </a:r>
                    </a:p>
                  </a:txBody>
                  <a:tcPr marL="12641" marR="12641" marT="12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 Lebensmittel, Getränke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136.8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32.8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136.8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Energiekosten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18.9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Personalkosten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Werbung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43.6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Diverse Kosten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16.2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45.6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Kalkulatorische Kosten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15.6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98.8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Summe Gemeinkosten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86.5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30.4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86.2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263.9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Umlage Verwaltung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-43.0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28.0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Summe Gemeinkosten 2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90.8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32.5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94.8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291.9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01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Zuschlagsbasen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104.0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32.8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136.8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4,320 N.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Zuschlagssätze / Selbstkosten</a:t>
                      </a:r>
                    </a:p>
                  </a:txBody>
                  <a:tcPr marL="12641" marR="12641" marT="126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87.31%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99.09%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69.30%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 € 67.57 </a:t>
                      </a:r>
                    </a:p>
                  </a:txBody>
                  <a:tcPr marL="12641" marR="12641" marT="12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72720"/>
              </p:ext>
            </p:extLst>
          </p:nvPr>
        </p:nvGraphicFramePr>
        <p:xfrm>
          <a:off x="4724400" y="6159500"/>
          <a:ext cx="2984500" cy="3302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 err="1">
                          <a:effectLst/>
                          <a:latin typeface="Arial"/>
                        </a:rPr>
                        <a:t>Speisen</a:t>
                      </a:r>
                      <a:r>
                        <a:rPr lang="fi-FI" sz="1000" b="0" i="0" u="none" strike="noStrike" dirty="0">
                          <a:effectLst/>
                          <a:latin typeface="Arial"/>
                        </a:rPr>
                        <a:t> GKZ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156.61%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effectLst/>
                          <a:latin typeface="Arial"/>
                        </a:rPr>
                        <a:t>Getränke</a:t>
                      </a:r>
                      <a:r>
                        <a:rPr lang="sv-SE" sz="1000" b="0" i="0" u="none" strike="noStrike" dirty="0">
                          <a:effectLst/>
                          <a:latin typeface="Arial"/>
                        </a:rPr>
                        <a:t> GKZ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168.38%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5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NRA, Nächtigungspreis Hotel Kaiser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03333"/>
              </p:ext>
            </p:extLst>
          </p:nvPr>
        </p:nvGraphicFramePr>
        <p:xfrm>
          <a:off x="1416050" y="1602319"/>
          <a:ext cx="6311900" cy="195580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3. NRA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effectLst/>
                          <a:latin typeface="Arial"/>
                        </a:rPr>
                        <a:t>Speisen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effectLst/>
                          <a:latin typeface="Arial"/>
                        </a:rPr>
                        <a:t>Getränke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GK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156.61%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168.38%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SK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2.57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25.00%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0.64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3.21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NRA in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2.21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NRA in 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220.76%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302.58%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16933"/>
              </p:ext>
            </p:extLst>
          </p:nvPr>
        </p:nvGraphicFramePr>
        <p:xfrm>
          <a:off x="1416050" y="4398688"/>
          <a:ext cx="4356100" cy="176022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5. Verkaufspreis Hauptspeise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2.80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NRA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220.76%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6.18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8.98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BG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15.00%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ZS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10.33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11.36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84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Hauptspeise und Getränke, NRA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19533"/>
              </p:ext>
            </p:extLst>
          </p:nvPr>
        </p:nvGraphicFramePr>
        <p:xfrm>
          <a:off x="457200" y="1653332"/>
          <a:ext cx="8229601" cy="1676602"/>
        </p:xfrm>
        <a:graphic>
          <a:graphicData uri="http://schemas.openxmlformats.org/drawingml/2006/table">
            <a:tbl>
              <a:tblPr/>
              <a:tblGrid>
                <a:gridCol w="100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5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1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22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65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5. Hauptspeise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effectLst/>
                          <a:latin typeface="Arial"/>
                        </a:rPr>
                        <a:t>7. WES Speise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effectLst/>
                          <a:latin typeface="Arial"/>
                        </a:rPr>
                        <a:t>8. NRA Speise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WES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2.80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WES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2.09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WES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2.40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NRA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220.76%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6.18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NRA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220.76%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4.62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NRA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137.15%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3.29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8.98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6.72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5.69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BG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15.00%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1.35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BG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15.00%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1.01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BG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15.00%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0.85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ZS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10.33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ZS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7.73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ZS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6.55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Ust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10.00%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1.03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Ust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10.00%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0.77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Ust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10.00%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0.65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11.36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8.50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7.20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81630"/>
              </p:ext>
            </p:extLst>
          </p:nvPr>
        </p:nvGraphicFramePr>
        <p:xfrm>
          <a:off x="457200" y="4398688"/>
          <a:ext cx="3124200" cy="1760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6. NRA Cocktail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NRA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340.58%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5.32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6.88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BG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15.00%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ZS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7.92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9.50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5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986" y="737795"/>
            <a:ext cx="8229600" cy="990600"/>
          </a:xfrm>
        </p:spPr>
        <p:txBody>
          <a:bodyPr/>
          <a:lstStyle/>
          <a:p>
            <a:r>
              <a:rPr lang="de-DE" dirty="0"/>
              <a:t>Kostenquoten, Betriebsergebnis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C842F4-2018-844A-B61A-30717A46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6" y="3227423"/>
            <a:ext cx="8832026" cy="128879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8F4FCD7-4B4C-CD40-89FC-433DFC53E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9" y="1600197"/>
            <a:ext cx="8897342" cy="13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4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1024</Words>
  <Application>Microsoft Macintosh PowerPoint</Application>
  <PresentationFormat>Bildschirmpräsentation (4:3)</PresentationFormat>
  <Paragraphs>393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Klarheit</vt:lpstr>
      <vt:lpstr>Hotel zum Mohren Hotel Kaiser  BAB (IBLV + Kalkulation)</vt:lpstr>
      <vt:lpstr>PowerPoint-Präsentation</vt:lpstr>
      <vt:lpstr>PowerPoint-Präsentation</vt:lpstr>
      <vt:lpstr>PowerPoint-Präsentation</vt:lpstr>
      <vt:lpstr>PowerPoint-Präsentation</vt:lpstr>
      <vt:lpstr>BAB mit Hilfskostenstellen Hotel Kaiser</vt:lpstr>
      <vt:lpstr>NRA, Nächtigungspreis Hotel Kaiser</vt:lpstr>
      <vt:lpstr>Hauptspeise und Getränke, NRA</vt:lpstr>
      <vt:lpstr>Kostenquoten, Betriebsergebnis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Zeugnis - BVW</dc:title>
  <dc:creator>werner holzheu</dc:creator>
  <cp:lastModifiedBy>HOLZHEU Werner</cp:lastModifiedBy>
  <cp:revision>35</cp:revision>
  <dcterms:created xsi:type="dcterms:W3CDTF">2013-02-12T17:21:38Z</dcterms:created>
  <dcterms:modified xsi:type="dcterms:W3CDTF">2022-02-25T06:49:59Z</dcterms:modified>
</cp:coreProperties>
</file>