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6" r:id="rId8"/>
    <p:sldId id="268" r:id="rId9"/>
    <p:sldId id="269" r:id="rId10"/>
    <p:sldId id="267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8AD6-1FBC-5241-86B4-C4C0FC0AB899}" type="datetimeFigureOut">
              <a:rPr lang="de-DE" smtClean="0"/>
              <a:t>21.02.22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C9DE-F881-A443-BDF2-8C0CF5F38D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1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E9BD3B-067A-7E4F-877A-1C6EDD6EE103}" type="slidenum">
              <a:rPr lang="de-AT"/>
              <a:pPr>
                <a:defRPr/>
              </a:pPr>
              <a:t>7</a:t>
            </a:fld>
            <a:endParaRPr lang="de-A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AT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E9BD3B-067A-7E4F-877A-1C6EDD6EE103}" type="slidenum">
              <a:rPr lang="de-AT"/>
              <a:pPr>
                <a:defRPr/>
              </a:pPr>
              <a:t>8</a:t>
            </a:fld>
            <a:endParaRPr lang="de-A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A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5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E9BD3B-067A-7E4F-877A-1C6EDD6EE103}" type="slidenum">
              <a:rPr lang="de-AT"/>
              <a:pPr>
                <a:defRPr/>
              </a:pPr>
              <a:t>9</a:t>
            </a:fld>
            <a:endParaRPr lang="de-A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A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41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773988" cy="1144587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12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February 21,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February 21,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42584" cy="1927225"/>
          </a:xfrm>
        </p:spPr>
        <p:txBody>
          <a:bodyPr/>
          <a:lstStyle/>
          <a:p>
            <a:r>
              <a:rPr lang="de-DE" dirty="0"/>
              <a:t>Teilkostenrechnung</a:t>
            </a:r>
            <a:br>
              <a:rPr lang="de-DE" dirty="0"/>
            </a:br>
            <a:r>
              <a:rPr lang="de-DE" dirty="0"/>
              <a:t>Anwendungen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/>
              <a:t>Deckungsbeitrag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Annahme oder Ablehnung von Angeboten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Fixkostendegression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Break Even Point (Gewinnschwellenanalyse)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Buy</a:t>
            </a:r>
            <a:r>
              <a:rPr lang="de-DE" dirty="0"/>
              <a:t> Entscheidung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Artikelerfolgsrechnung</a:t>
            </a:r>
          </a:p>
        </p:txBody>
      </p:sp>
    </p:spTree>
    <p:extLst>
      <p:ext uri="{BB962C8B-B14F-4D97-AF65-F5344CB8AC3E}">
        <p14:creationId xmlns:p14="http://schemas.microsoft.com/office/powerpoint/2010/main" val="263540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19550" y="1114752"/>
            <a:ext cx="737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/>
              <a:t>Make</a:t>
            </a:r>
            <a:r>
              <a:rPr lang="de-DE" sz="1000" b="1" dirty="0"/>
              <a:t> </a:t>
            </a:r>
            <a:r>
              <a:rPr lang="de-DE" sz="1000" b="1" dirty="0" err="1"/>
              <a:t>or</a:t>
            </a:r>
            <a:r>
              <a:rPr lang="de-DE" sz="1000" b="1" dirty="0"/>
              <a:t> </a:t>
            </a:r>
            <a:r>
              <a:rPr lang="de-DE" sz="1000" b="1" dirty="0" err="1"/>
              <a:t>Buy</a:t>
            </a:r>
            <a:r>
              <a:rPr lang="de-DE" sz="1000" b="1" dirty="0"/>
              <a:t> Entscheidungen</a:t>
            </a:r>
            <a:endParaRPr lang="de-DE" sz="1000" dirty="0">
              <a:latin typeface="Wingdings"/>
              <a:ea typeface="Wingdings"/>
              <a:cs typeface="Wingdings"/>
              <a:sym typeface="Wingdings"/>
            </a:endParaRPr>
          </a:p>
          <a:p>
            <a:r>
              <a:rPr lang="de-DE" sz="1000" dirty="0" err="1">
                <a:ea typeface="Wingdings"/>
                <a:cs typeface="Wingdings"/>
                <a:sym typeface="Wingdings"/>
              </a:rPr>
              <a:t>Eingenfertidung</a:t>
            </a:r>
            <a:r>
              <a:rPr lang="de-DE" sz="1000" dirty="0">
                <a:ea typeface="Wingdings"/>
                <a:cs typeface="Wingdings"/>
                <a:sym typeface="Wingdings"/>
              </a:rPr>
              <a:t> (</a:t>
            </a:r>
            <a:r>
              <a:rPr lang="de-DE" sz="1000" dirty="0" err="1">
                <a:ea typeface="Wingdings"/>
                <a:cs typeface="Wingdings"/>
                <a:sym typeface="Wingdings"/>
              </a:rPr>
              <a:t>Make</a:t>
            </a:r>
            <a:r>
              <a:rPr lang="de-DE" sz="1000" dirty="0">
                <a:ea typeface="Wingdings"/>
                <a:cs typeface="Wingdings"/>
                <a:sym typeface="Wingdings"/>
              </a:rPr>
              <a:t>) oder Fremdbezug (</a:t>
            </a:r>
            <a:r>
              <a:rPr lang="de-DE" sz="1000" dirty="0" err="1">
                <a:ea typeface="Wingdings"/>
                <a:cs typeface="Wingdings"/>
                <a:sym typeface="Wingdings"/>
              </a:rPr>
              <a:t>Buy</a:t>
            </a:r>
            <a:r>
              <a:rPr lang="de-DE" sz="1000" dirty="0">
                <a:ea typeface="Wingdings"/>
                <a:cs typeface="Wingdings"/>
                <a:sym typeface="Wingdings"/>
              </a:rPr>
              <a:t>) </a:t>
            </a:r>
          </a:p>
          <a:p>
            <a:r>
              <a:rPr lang="de-DE" sz="1000" dirty="0">
                <a:ea typeface="Wingdings"/>
                <a:cs typeface="Wingdings"/>
                <a:sym typeface="Wingdings"/>
              </a:rPr>
              <a:t>Wesentliches Kriterium sind die Gesamtkosten (</a:t>
            </a:r>
            <a:r>
              <a:rPr lang="de-DE" sz="1000" dirty="0" err="1">
                <a:ea typeface="Wingdings"/>
                <a:cs typeface="Wingdings"/>
                <a:sym typeface="Wingdings"/>
              </a:rPr>
              <a:t>Kv+Kf</a:t>
            </a:r>
            <a:r>
              <a:rPr lang="de-DE" sz="1000" dirty="0">
                <a:ea typeface="Wingdings"/>
                <a:cs typeface="Wingdings"/>
                <a:sym typeface="Wingdings"/>
              </a:rPr>
              <a:t>) und die Stückkosten.</a:t>
            </a:r>
          </a:p>
          <a:p>
            <a:r>
              <a:rPr lang="de-DE" sz="1000" dirty="0">
                <a:ea typeface="Wingdings"/>
                <a:cs typeface="Wingdings"/>
                <a:sym typeface="Wingdings"/>
              </a:rPr>
              <a:t>Neben den Kosten gibt es auch andere Argumente: Qualität, Risiko, Erfolgspotentiale bei Absatzerhöhung, Image,...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9550" y="1827829"/>
            <a:ext cx="80862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b="1" dirty="0"/>
              <a:t>Beispiel: Handy AG</a:t>
            </a:r>
          </a:p>
          <a:p>
            <a:r>
              <a:rPr lang="de-DE" sz="1000" dirty="0"/>
              <a:t>Geplanter Absatz 750.000 Handys</a:t>
            </a:r>
          </a:p>
          <a:p>
            <a:r>
              <a:rPr lang="de-DE" sz="1000" dirty="0"/>
              <a:t>Eigenfertigung: </a:t>
            </a:r>
            <a:r>
              <a:rPr lang="de-DE" sz="1000" dirty="0" err="1"/>
              <a:t>Kf</a:t>
            </a:r>
            <a:r>
              <a:rPr lang="de-DE" sz="1000" dirty="0"/>
              <a:t>: Anschaffungskosten der Investitionen 200.000.000,- Nutzungsdauer 10 Jahre</a:t>
            </a:r>
          </a:p>
          <a:p>
            <a:r>
              <a:rPr lang="de-DE" sz="1000" dirty="0"/>
              <a:t>Weitere Fixkosten p.a. 5.000.000,-</a:t>
            </a:r>
          </a:p>
          <a:p>
            <a:r>
              <a:rPr lang="de-DE" sz="1000" dirty="0"/>
              <a:t>WES für 1.000 Handys 225.000,00 EUR</a:t>
            </a:r>
          </a:p>
          <a:p>
            <a:r>
              <a:rPr lang="de-DE" sz="1000" dirty="0"/>
              <a:t>Zukauf: Nettoeinstandspreis pro Handy 265,00 EUR</a:t>
            </a:r>
          </a:p>
          <a:p>
            <a:r>
              <a:rPr lang="de-DE" sz="1000" dirty="0"/>
              <a:t>a) Ermittlung der Stückkosten und Gesamtkosten für die Eigenfertigung und Vergleich mit dem Zukauf</a:t>
            </a:r>
          </a:p>
          <a:p>
            <a:r>
              <a:rPr lang="de-DE" sz="1000" dirty="0"/>
              <a:t>b) Wo ist die kritische Menge (BEP der </a:t>
            </a:r>
            <a:r>
              <a:rPr lang="de-DE" sz="1000" dirty="0" err="1"/>
              <a:t>Make</a:t>
            </a:r>
            <a:r>
              <a:rPr lang="de-DE" sz="1000" dirty="0"/>
              <a:t> </a:t>
            </a:r>
            <a:r>
              <a:rPr lang="de-DE" sz="1000" dirty="0" err="1"/>
              <a:t>or</a:t>
            </a:r>
            <a:r>
              <a:rPr lang="de-DE" sz="1000" dirty="0"/>
              <a:t> </a:t>
            </a:r>
            <a:r>
              <a:rPr lang="de-DE" sz="1000" dirty="0" err="1"/>
              <a:t>Buy</a:t>
            </a:r>
            <a:r>
              <a:rPr lang="de-DE" sz="1000" dirty="0"/>
              <a:t> Entscheidung) </a:t>
            </a:r>
          </a:p>
          <a:p>
            <a:r>
              <a:rPr lang="de-DE" sz="1000" dirty="0"/>
              <a:t>c) Ändert sich die Entscheidung bei 10%+ oder -, d) Argumente für Eigenfertigung oder Fremdfertigung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27100" y="409833"/>
            <a:ext cx="7893051" cy="5148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 dirty="0" err="1">
                <a:cs typeface="+mn-cs"/>
              </a:rPr>
              <a:t>Make</a:t>
            </a:r>
            <a:r>
              <a:rPr lang="de-DE" sz="2400" b="1" dirty="0">
                <a:cs typeface="+mn-cs"/>
              </a:rPr>
              <a:t> </a:t>
            </a:r>
            <a:r>
              <a:rPr lang="de-DE" sz="2400" b="1" dirty="0" err="1">
                <a:cs typeface="+mn-cs"/>
              </a:rPr>
              <a:t>or</a:t>
            </a:r>
            <a:r>
              <a:rPr lang="de-DE" sz="2400" b="1" dirty="0">
                <a:cs typeface="+mn-cs"/>
              </a:rPr>
              <a:t> </a:t>
            </a:r>
            <a:r>
              <a:rPr lang="de-DE" sz="2400" b="1" dirty="0" err="1">
                <a:cs typeface="+mn-cs"/>
              </a:rPr>
              <a:t>Buy</a:t>
            </a:r>
            <a:r>
              <a:rPr lang="de-DE" sz="2400" b="1" dirty="0">
                <a:cs typeface="+mn-cs"/>
              </a:rPr>
              <a:t> Entscheidungen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128" y="4559301"/>
            <a:ext cx="3491423" cy="2048652"/>
          </a:xfrm>
          <a:prstGeom prst="rect">
            <a:avLst/>
          </a:prstGeom>
        </p:spPr>
      </p:pic>
      <p:pic>
        <p:nvPicPr>
          <p:cNvPr id="12" name="Bild 11" descr="Bildschirmfoto 2020-02-26 um 17.35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" y="3328182"/>
            <a:ext cx="4987410" cy="684404"/>
          </a:xfrm>
          <a:prstGeom prst="rect">
            <a:avLst/>
          </a:prstGeom>
        </p:spPr>
      </p:pic>
      <p:pic>
        <p:nvPicPr>
          <p:cNvPr id="13" name="Bild 12" descr="Bildschirmfoto 2020-02-26 um 17.35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2" y="4126886"/>
            <a:ext cx="4995512" cy="525844"/>
          </a:xfrm>
          <a:prstGeom prst="rect">
            <a:avLst/>
          </a:prstGeom>
        </p:spPr>
      </p:pic>
      <p:pic>
        <p:nvPicPr>
          <p:cNvPr id="14" name="Bild 13" descr="Bildschirmfoto 2020-02-26 um 17.35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" y="4728930"/>
            <a:ext cx="4995514" cy="510491"/>
          </a:xfrm>
          <a:prstGeom prst="rect">
            <a:avLst/>
          </a:prstGeom>
        </p:spPr>
      </p:pic>
      <p:pic>
        <p:nvPicPr>
          <p:cNvPr id="15" name="Bild 14" descr="Bildschirmfoto 2020-02-26 um 17.36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" y="5352699"/>
            <a:ext cx="4987419" cy="341703"/>
          </a:xfrm>
          <a:prstGeom prst="rect">
            <a:avLst/>
          </a:prstGeom>
        </p:spPr>
      </p:pic>
      <p:pic>
        <p:nvPicPr>
          <p:cNvPr id="16" name="Bild 15" descr="Bildschirmfoto 2020-02-26 um 17.36.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0" y="5743141"/>
            <a:ext cx="5043396" cy="883515"/>
          </a:xfrm>
          <a:prstGeom prst="rect">
            <a:avLst/>
          </a:prstGeom>
        </p:spPr>
      </p:pic>
      <p:pic>
        <p:nvPicPr>
          <p:cNvPr id="17" name="Bild 16" descr="Bildschirmfoto 2020-02-26 um 17.36.3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42" y="3304440"/>
            <a:ext cx="3689631" cy="8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4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3988" cy="1144588"/>
          </a:xfrm>
          <a:ln/>
        </p:spPr>
        <p:txBody>
          <a:bodyPr/>
          <a:lstStyle/>
          <a:p>
            <a:r>
              <a:rPr lang="de-DE" sz="4400"/>
              <a:t>Artikelerfolgsrechnung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000" dirty="0"/>
              <a:t>Welchen DB leisten einzelne Artikel zur Abdeckung der Fixkosten?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erwirtschaften den höchsten DB?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sollen gefördert werden?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sollen in das Sortiment aufgenommen werden?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sollen aus dem Sortiment gestrichen werden?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Welche Artikel haben eine hohe Marktattraktivität?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Wie hoch ist der durch-</a:t>
            </a:r>
            <a:r>
              <a:rPr lang="de-DE" sz="2000" dirty="0" err="1"/>
              <a:t>schnittliche</a:t>
            </a:r>
            <a:r>
              <a:rPr lang="de-DE" sz="2000" dirty="0"/>
              <a:t> NRA?</a:t>
            </a:r>
          </a:p>
          <a:p>
            <a:pPr>
              <a:lnSpc>
                <a:spcPct val="90000"/>
              </a:lnSpc>
            </a:pPr>
            <a:endParaRPr lang="de-DE" sz="2000" dirty="0"/>
          </a:p>
        </p:txBody>
      </p:sp>
      <p:pic>
        <p:nvPicPr>
          <p:cNvPr id="4102" name="Picture 6" descr="Die Grafik “http://www.steakhaus-no1.de/bilder/speisekarte/speisekarte1.jpg” kann nicht angezeigt werden, da sie Fehler enthäl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14" y="1043729"/>
            <a:ext cx="4472778" cy="57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Artikelerfolgsrechnung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9305"/>
              </p:ext>
            </p:extLst>
          </p:nvPr>
        </p:nvGraphicFramePr>
        <p:xfrm>
          <a:off x="685800" y="1559560"/>
          <a:ext cx="5067300" cy="150368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 Artikelerfolgsrechnung Steak House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Artikel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brutto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netto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verkaufte Menge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gesamt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Spieß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Rib Eye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2.500,00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Rumpsteak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800,00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06090"/>
              </p:ext>
            </p:extLst>
          </p:nvPr>
        </p:nvGraphicFramePr>
        <p:xfrm>
          <a:off x="685800" y="3302000"/>
          <a:ext cx="2870200" cy="10795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Artikel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brutto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VP netto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WES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Spieß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Rib Eye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6,80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Rumpsteak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12,00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10,91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15,00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13,64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7,20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342567"/>
              </p:ext>
            </p:extLst>
          </p:nvPr>
        </p:nvGraphicFramePr>
        <p:xfrm>
          <a:off x="3581400" y="3302000"/>
          <a:ext cx="660400" cy="10668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3,20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3,91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6,44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28581"/>
              </p:ext>
            </p:extLst>
          </p:nvPr>
        </p:nvGraphicFramePr>
        <p:xfrm>
          <a:off x="4241800" y="3302000"/>
          <a:ext cx="711200" cy="1079500"/>
        </p:xfrm>
        <a:graphic>
          <a:graphicData uri="http://schemas.openxmlformats.org/drawingml/2006/table">
            <a:tbl>
              <a:tblPr/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verkaufte Menge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2.500,00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83103"/>
              </p:ext>
            </p:extLst>
          </p:nvPr>
        </p:nvGraphicFramePr>
        <p:xfrm>
          <a:off x="4953000" y="3302000"/>
          <a:ext cx="825500" cy="126238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DB gesamt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8.000,00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782,00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5.152,00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23.934,00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65793"/>
              </p:ext>
            </p:extLst>
          </p:nvPr>
        </p:nvGraphicFramePr>
        <p:xfrm>
          <a:off x="685800" y="4779010"/>
          <a:ext cx="6718300" cy="19558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Spieß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 guter DB, hohe Menge, weiter Verkauf fördern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02412"/>
              </p:ext>
            </p:extLst>
          </p:nvPr>
        </p:nvGraphicFramePr>
        <p:xfrm>
          <a:off x="685800" y="5016500"/>
          <a:ext cx="6718300" cy="19558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Rib Eye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niedriger DB, aber viel verkauft ==&gt; ev. DB steigern?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15448"/>
              </p:ext>
            </p:extLst>
          </p:nvPr>
        </p:nvGraphicFramePr>
        <p:xfrm>
          <a:off x="685800" y="5266690"/>
          <a:ext cx="6718300" cy="19558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Rumpsteak 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niedriger DB, wenig Menge ==&gt; aus dem Sortiment nehmen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5272"/>
              </p:ext>
            </p:extLst>
          </p:nvPr>
        </p:nvGraphicFramePr>
        <p:xfrm>
          <a:off x="685800" y="5516880"/>
          <a:ext cx="6718300" cy="19558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Filet Steak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hoher DB, geringe Menge ==&gt; Menge erhöhen durch verkaufsfördernde Maßnahmen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4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3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9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7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27100" y="409833"/>
            <a:ext cx="7893051" cy="5148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 dirty="0">
                <a:cs typeface="+mn-cs"/>
              </a:rPr>
              <a:t>Deckungsbeitrag und Breakeven Point: Hassans Kebab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99799"/>
              </p:ext>
            </p:extLst>
          </p:nvPr>
        </p:nvGraphicFramePr>
        <p:xfrm>
          <a:off x="1082085" y="1809743"/>
          <a:ext cx="4864100" cy="2334194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527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Einkaufspries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Hühnerfleisch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Große Semmel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0,16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5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Joghurt-Chilli-Soße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Salat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Tomaten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0,28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Zwiebel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Verpackung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0,01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Miete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6.000,00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Personalkosten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9.600,00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15.600,00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12976"/>
              </p:ext>
            </p:extLst>
          </p:nvPr>
        </p:nvGraphicFramePr>
        <p:xfrm>
          <a:off x="6851650" y="1959271"/>
          <a:ext cx="1655763" cy="769938"/>
        </p:xfrm>
        <a:graphic>
          <a:graphicData uri="http://schemas.openxmlformats.org/drawingml/2006/table">
            <a:tbl>
              <a:tblPr/>
              <a:tblGrid>
                <a:gridCol w="611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6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VKP netto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€ 3,00 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€ 1,40 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€ 1,60 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35819"/>
              </p:ext>
            </p:extLst>
          </p:nvPr>
        </p:nvGraphicFramePr>
        <p:xfrm>
          <a:off x="6778625" y="2967334"/>
          <a:ext cx="2227152" cy="378420"/>
        </p:xfrm>
        <a:graphic>
          <a:graphicData uri="http://schemas.openxmlformats.org/drawingml/2006/table">
            <a:tbl>
              <a:tblPr/>
              <a:tblGrid>
                <a:gridCol w="222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53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Mindestmenge (Break Even Point) (=KF/DB)</a:t>
                      </a:r>
                    </a:p>
                  </a:txBody>
                  <a:tcPr marL="12702" marR="12702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314699"/>
              </p:ext>
            </p:extLst>
          </p:nvPr>
        </p:nvGraphicFramePr>
        <p:xfrm>
          <a:off x="6851650" y="3327696"/>
          <a:ext cx="1651000" cy="19554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9.750 </a:t>
                      </a:r>
                    </a:p>
                  </a:txBody>
                  <a:tcPr marL="12700" marR="12700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</a:t>
                      </a:r>
                    </a:p>
                  </a:txBody>
                  <a:tcPr marL="12700" marR="12700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81724"/>
              </p:ext>
            </p:extLst>
          </p:nvPr>
        </p:nvGraphicFramePr>
        <p:xfrm>
          <a:off x="6719888" y="3759496"/>
          <a:ext cx="1966912" cy="195540"/>
        </p:xfrm>
        <a:graphic>
          <a:graphicData uri="http://schemas.openxmlformats.org/drawingml/2006/table">
            <a:tbl>
              <a:tblPr/>
              <a:tblGrid>
                <a:gridCol w="196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Mindestumsatz (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MMenge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*P)</a:t>
                      </a:r>
                    </a:p>
                  </a:txBody>
                  <a:tcPr marL="12701" marR="12701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86826"/>
              </p:ext>
            </p:extLst>
          </p:nvPr>
        </p:nvGraphicFramePr>
        <p:xfrm>
          <a:off x="6923088" y="4119859"/>
          <a:ext cx="825500" cy="3784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€ 29.250,00 </a:t>
                      </a:r>
                    </a:p>
                  </a:txBody>
                  <a:tcPr marL="12700" marR="12700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533400" y="1613712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533400" y="5485625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3016250" y="53586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4953000" y="53586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7112000" y="535862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926388" y="5545950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>
                <a:cs typeface="+mn-cs"/>
              </a:rPr>
              <a:t>Menge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69925" y="1381937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K/</a:t>
            </a:r>
            <a:r>
              <a:rPr lang="de-DE" dirty="0" err="1">
                <a:cs typeface="+mn-cs"/>
              </a:rPr>
              <a:t>Stk</a:t>
            </a:r>
            <a:r>
              <a:rPr lang="de-DE" dirty="0">
                <a:cs typeface="+mn-cs"/>
              </a:rPr>
              <a:t>.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539750" y="5325287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639050" y="4822050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800" b="1" dirty="0">
                <a:cs typeface="+mn-cs"/>
              </a:rPr>
              <a:t>variable</a:t>
            </a:r>
          </a:p>
          <a:p>
            <a:pPr algn="ctr">
              <a:defRPr/>
            </a:pPr>
            <a:r>
              <a:rPr lang="de-DE" sz="1800" b="1" dirty="0">
                <a:cs typeface="+mn-cs"/>
              </a:rPr>
              <a:t>Kosten / </a:t>
            </a:r>
            <a:r>
              <a:rPr lang="de-DE" sz="1800" b="1" dirty="0" err="1">
                <a:cs typeface="+mn-cs"/>
              </a:rPr>
              <a:t>Stk</a:t>
            </a:r>
            <a:endParaRPr lang="de-DE" sz="1800" b="1" dirty="0">
              <a:cs typeface="+mn-cs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1979613" y="1653400"/>
            <a:ext cx="5688012" cy="3168650"/>
          </a:xfrm>
          <a:custGeom>
            <a:avLst/>
            <a:gdLst>
              <a:gd name="T0" fmla="*/ 0 w 4080"/>
              <a:gd name="T1" fmla="*/ 0 h 1584"/>
              <a:gd name="T2" fmla="*/ 288 w 4080"/>
              <a:gd name="T3" fmla="*/ 720 h 1584"/>
              <a:gd name="T4" fmla="*/ 864 w 4080"/>
              <a:gd name="T5" fmla="*/ 1248 h 1584"/>
              <a:gd name="T6" fmla="*/ 2064 w 4080"/>
              <a:gd name="T7" fmla="*/ 1440 h 1584"/>
              <a:gd name="T8" fmla="*/ 4080 w 4080"/>
              <a:gd name="T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0" h="1584">
                <a:moveTo>
                  <a:pt x="0" y="0"/>
                </a:moveTo>
                <a:cubicBezTo>
                  <a:pt x="72" y="256"/>
                  <a:pt x="144" y="512"/>
                  <a:pt x="288" y="720"/>
                </a:cubicBezTo>
                <a:cubicBezTo>
                  <a:pt x="432" y="928"/>
                  <a:pt x="568" y="1128"/>
                  <a:pt x="864" y="1248"/>
                </a:cubicBezTo>
                <a:cubicBezTo>
                  <a:pt x="1160" y="1368"/>
                  <a:pt x="1528" y="1384"/>
                  <a:pt x="2064" y="1440"/>
                </a:cubicBezTo>
                <a:cubicBezTo>
                  <a:pt x="2600" y="1496"/>
                  <a:pt x="3340" y="1540"/>
                  <a:pt x="4080" y="158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9350" y="3199625"/>
            <a:ext cx="179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800" b="1">
                <a:cs typeface="+mn-cs"/>
              </a:rPr>
              <a:t>Fixkosten / Stk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843213" y="5496737"/>
            <a:ext cx="827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5.000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800600" y="5485625"/>
            <a:ext cx="968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10.000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732588" y="5469750"/>
            <a:ext cx="968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15.000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3021013" y="4029887"/>
            <a:ext cx="3175" cy="1303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 flipV="1">
            <a:off x="4932363" y="4606150"/>
            <a:ext cx="20637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7092950" y="4822050"/>
            <a:ext cx="0" cy="769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27100" y="409833"/>
            <a:ext cx="7893051" cy="5148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 dirty="0">
                <a:cs typeface="+mn-cs"/>
              </a:rPr>
              <a:t>Fixkostendegression am Beispiel: Hassans Kebab</a:t>
            </a: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63880"/>
              </p:ext>
            </p:extLst>
          </p:nvPr>
        </p:nvGraphicFramePr>
        <p:xfrm>
          <a:off x="3132138" y="2948800"/>
          <a:ext cx="5688013" cy="1100138"/>
        </p:xfrm>
        <a:graphic>
          <a:graphicData uri="http://schemas.openxmlformats.org/drawingml/2006/table">
            <a:tbl>
              <a:tblPr/>
              <a:tblGrid>
                <a:gridCol w="146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33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Kostendegression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 (Auslastung)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Kf/Stück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Kv/Stück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GK/Stück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3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(33%)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€ 3,12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€ 4,52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3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15.600,00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(66%)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€ 1,56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€ 2,96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3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(100%)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€ 1,04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  <a:r>
                        <a:rPr lang="fi-F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60" grpId="0"/>
      <p:bldP spid="2064" grpId="0" animBg="1"/>
      <p:bldP spid="2065" grpId="0"/>
      <p:bldP spid="2066" grpId="0"/>
      <p:bldP spid="20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533400" y="2581275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533400" y="6453188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3016250" y="63261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4953000" y="63261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7112000" y="63261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926388" y="6513513"/>
            <a:ext cx="98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>
                <a:cs typeface="+mn-cs"/>
              </a:rPr>
              <a:t>Menge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69925" y="2349500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K/</a:t>
            </a:r>
            <a:r>
              <a:rPr lang="de-DE" dirty="0" err="1">
                <a:cs typeface="+mn-cs"/>
              </a:rPr>
              <a:t>Stk</a:t>
            </a:r>
            <a:r>
              <a:rPr lang="de-DE" dirty="0">
                <a:cs typeface="+mn-cs"/>
              </a:rPr>
              <a:t>.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539750" y="6292850"/>
            <a:ext cx="7239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639050" y="5789613"/>
            <a:ext cx="150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800" b="1" dirty="0">
                <a:cs typeface="+mn-cs"/>
              </a:rPr>
              <a:t>variable</a:t>
            </a:r>
          </a:p>
          <a:p>
            <a:pPr algn="ctr">
              <a:defRPr/>
            </a:pPr>
            <a:r>
              <a:rPr lang="de-DE" sz="1800" b="1" dirty="0">
                <a:cs typeface="+mn-cs"/>
              </a:rPr>
              <a:t>Kosten / </a:t>
            </a:r>
            <a:r>
              <a:rPr lang="de-DE" sz="1800" b="1" dirty="0" err="1">
                <a:cs typeface="+mn-cs"/>
              </a:rPr>
              <a:t>Stk</a:t>
            </a:r>
            <a:endParaRPr lang="de-DE" sz="1800" b="1" dirty="0">
              <a:cs typeface="+mn-cs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1979613" y="2620963"/>
            <a:ext cx="5688012" cy="3168650"/>
          </a:xfrm>
          <a:custGeom>
            <a:avLst/>
            <a:gdLst>
              <a:gd name="T0" fmla="*/ 0 w 4080"/>
              <a:gd name="T1" fmla="*/ 0 h 1584"/>
              <a:gd name="T2" fmla="*/ 288 w 4080"/>
              <a:gd name="T3" fmla="*/ 720 h 1584"/>
              <a:gd name="T4" fmla="*/ 864 w 4080"/>
              <a:gd name="T5" fmla="*/ 1248 h 1584"/>
              <a:gd name="T6" fmla="*/ 2064 w 4080"/>
              <a:gd name="T7" fmla="*/ 1440 h 1584"/>
              <a:gd name="T8" fmla="*/ 4080 w 4080"/>
              <a:gd name="T9" fmla="*/ 1584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0" h="1584">
                <a:moveTo>
                  <a:pt x="0" y="0"/>
                </a:moveTo>
                <a:cubicBezTo>
                  <a:pt x="72" y="256"/>
                  <a:pt x="144" y="512"/>
                  <a:pt x="288" y="720"/>
                </a:cubicBezTo>
                <a:cubicBezTo>
                  <a:pt x="432" y="928"/>
                  <a:pt x="568" y="1128"/>
                  <a:pt x="864" y="1248"/>
                </a:cubicBezTo>
                <a:cubicBezTo>
                  <a:pt x="1160" y="1368"/>
                  <a:pt x="1528" y="1384"/>
                  <a:pt x="2064" y="1440"/>
                </a:cubicBezTo>
                <a:cubicBezTo>
                  <a:pt x="2600" y="1496"/>
                  <a:pt x="3340" y="1540"/>
                  <a:pt x="4080" y="158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149350" y="4167188"/>
            <a:ext cx="179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800" b="1">
                <a:cs typeface="+mn-cs"/>
              </a:rPr>
              <a:t>Fixkosten / Stk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843213" y="6464300"/>
            <a:ext cx="827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5.000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800600" y="6453188"/>
            <a:ext cx="968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10.000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732588" y="6437313"/>
            <a:ext cx="968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cs typeface="+mn-cs"/>
              </a:rPr>
              <a:t>15.000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3021013" y="4997450"/>
            <a:ext cx="3175" cy="1303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H="1" flipV="1">
            <a:off x="4932363" y="5573713"/>
            <a:ext cx="20637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 flipV="1">
            <a:off x="7092950" y="5789613"/>
            <a:ext cx="0" cy="769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927100" y="409833"/>
            <a:ext cx="7893051" cy="5148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2400" b="1" dirty="0">
                <a:cs typeface="+mn-cs"/>
              </a:rPr>
              <a:t>Fixkostendegression am Beispiel: Hassans Kebab</a:t>
            </a: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3132138" y="3916363"/>
          <a:ext cx="5688013" cy="1100138"/>
        </p:xfrm>
        <a:graphic>
          <a:graphicData uri="http://schemas.openxmlformats.org/drawingml/2006/table">
            <a:tbl>
              <a:tblPr/>
              <a:tblGrid>
                <a:gridCol w="1467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33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Kostendegression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 (Auslastung)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Kf/Stück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Kv/Stück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GK/Stück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3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Fixkosten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(33%)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€ 3,12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€ 4,52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3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15.600,00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(66%)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€ 1,56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€ 2,96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35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15000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A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Stk</a:t>
                      </a:r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(100%)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€ 1,04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€ 1,40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  <a:r>
                        <a:rPr lang="fi-FI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12699" marR="12699" marT="12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124075" y="981075"/>
          <a:ext cx="4864100" cy="2334194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527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Einkaufspries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KF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Hühnerfleisch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Große Semmel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0,16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5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Joghurt-Chilli-Soße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Salat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Tomaten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0,28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Zwiebel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0,05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Verpackung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0,01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Miete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6.000,00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Personalkosten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9.600,00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527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15.600,00 </a:t>
                      </a:r>
                    </a:p>
                  </a:txBody>
                  <a:tcPr marL="12700" marR="12700" marT="126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308850" y="981075"/>
          <a:ext cx="1655763" cy="769938"/>
        </p:xfrm>
        <a:graphic>
          <a:graphicData uri="http://schemas.openxmlformats.org/drawingml/2006/table">
            <a:tbl>
              <a:tblPr/>
              <a:tblGrid>
                <a:gridCol w="611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61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VKP netto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€ 3,00 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€ 1,40 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61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DB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€ 1,60 </a:t>
                      </a:r>
                    </a:p>
                  </a:txBody>
                  <a:tcPr marL="12697" marR="12697" marT="127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7235825" y="1989138"/>
          <a:ext cx="1751013" cy="195540"/>
        </p:xfrm>
        <a:graphic>
          <a:graphicData uri="http://schemas.openxmlformats.org/drawingml/2006/table">
            <a:tbl>
              <a:tblPr/>
              <a:tblGrid>
                <a:gridCol w="175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26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Mindestmenge (KF/DV)</a:t>
                      </a:r>
                    </a:p>
                  </a:txBody>
                  <a:tcPr marL="12702" marR="12702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7308850" y="2349500"/>
          <a:ext cx="1651000" cy="19554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9.750 </a:t>
                      </a:r>
                    </a:p>
                  </a:txBody>
                  <a:tcPr marL="12700" marR="12700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Stück</a:t>
                      </a:r>
                    </a:p>
                  </a:txBody>
                  <a:tcPr marL="12700" marR="12700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7177088" y="2781300"/>
          <a:ext cx="1966912" cy="195540"/>
        </p:xfrm>
        <a:graphic>
          <a:graphicData uri="http://schemas.openxmlformats.org/drawingml/2006/table">
            <a:tbl>
              <a:tblPr/>
              <a:tblGrid>
                <a:gridCol w="196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26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Mindestumsatz (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MMenge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*P)</a:t>
                      </a:r>
                    </a:p>
                  </a:txBody>
                  <a:tcPr marL="12701" marR="12701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7380288" y="3141663"/>
          <a:ext cx="825500" cy="37842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26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€ 29.250,00 </a:t>
                      </a:r>
                    </a:p>
                  </a:txBody>
                  <a:tcPr marL="12700" marR="12700" marT="126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0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8" grpId="0"/>
      <p:bldP spid="2060" grpId="0"/>
      <p:bldP spid="2064" grpId="0" animBg="1"/>
      <p:bldP spid="2065" grpId="0"/>
      <p:bldP spid="2066" grpId="0"/>
      <p:bldP spid="206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770</Words>
  <Application>Microsoft Macintosh PowerPoint</Application>
  <PresentationFormat>Bildschirmpräsentation (4:3)</PresentationFormat>
  <Paragraphs>308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Klarheit</vt:lpstr>
      <vt:lpstr>Teilkostenrechnung Anwendungen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Artikelerfolgsrechnung</vt:lpstr>
      <vt:lpstr>Artikelerfolgsrechnung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Teilkostenrechnung Anwendungen</dc:title>
  <dc:creator>werner holzheu</dc:creator>
  <cp:lastModifiedBy>HOLZHEU Werner</cp:lastModifiedBy>
  <cp:revision>7</cp:revision>
  <dcterms:created xsi:type="dcterms:W3CDTF">2015-03-15T13:40:14Z</dcterms:created>
  <dcterms:modified xsi:type="dcterms:W3CDTF">2022-02-21T14:55:51Z</dcterms:modified>
</cp:coreProperties>
</file>