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14.01.19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14.01.19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14.01.19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14.01.19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14.01.19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14.01.19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14.01.19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14.01.19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14.01.19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14.01.19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14.01.19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14.01.19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8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-1" y="15389"/>
            <a:ext cx="33180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j-lt"/>
                <a:cs typeface="Chalkduster"/>
              </a:rPr>
              <a:t>Mit Unternehmenskrisen umgehen</a:t>
            </a:r>
          </a:p>
          <a:p>
            <a:endParaRPr lang="de-DE" sz="1400" dirty="0">
              <a:latin typeface="+mj-lt"/>
              <a:cs typeface="Chalkduster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318064" y="15389"/>
            <a:ext cx="5825935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+mj-lt"/>
                <a:cs typeface="Chalkduster"/>
              </a:rPr>
              <a:t>Ziel/Kompetenzen: &gt; </a:t>
            </a:r>
            <a:r>
              <a:rPr lang="de-AT" sz="900" dirty="0" smtClean="0">
                <a:latin typeface="+mj-lt"/>
                <a:cs typeface="Chalkduster"/>
              </a:rPr>
              <a:t>Ursachen und Warnsignale für Krisen erkennen, einfache Maßnahmen zur Bewältigung setzen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900" dirty="0" smtClean="0">
                <a:latin typeface="+mj-lt"/>
                <a:cs typeface="Chalkduster"/>
              </a:rPr>
              <a:t>Einfache Maßnahmen zur Krisenbewältigung setzen</a:t>
            </a:r>
          </a:p>
          <a:p>
            <a:pPr marL="171450" indent="-171450">
              <a:buFont typeface="Wingdings" charset="0"/>
              <a:buChar char="Ø"/>
            </a:pPr>
            <a:r>
              <a:rPr lang="de-AT" sz="900" dirty="0" smtClean="0">
                <a:latin typeface="+mj-lt"/>
                <a:cs typeface="Chalkduster"/>
              </a:rPr>
              <a:t>Grundzüge des Insolvenzverfahrens für Unternehmen und Private anwenden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160" y="742859"/>
            <a:ext cx="4773839" cy="3149762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689599"/>
            <a:ext cx="1825490" cy="1140395"/>
          </a:xfrm>
          <a:prstGeom prst="rect">
            <a:avLst/>
          </a:prstGeom>
        </p:spPr>
      </p:pic>
      <p:cxnSp>
        <p:nvCxnSpPr>
          <p:cNvPr id="19" name="Gerade Verbindung 18"/>
          <p:cNvCxnSpPr/>
          <p:nvPr/>
        </p:nvCxnSpPr>
        <p:spPr>
          <a:xfrm>
            <a:off x="88900" y="5602752"/>
            <a:ext cx="5956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865790" y="5594632"/>
            <a:ext cx="207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3) Insolvenz im Privatbereich</a:t>
            </a:r>
            <a:endParaRPr lang="de-DE" sz="1200" b="1" dirty="0"/>
          </a:p>
        </p:txBody>
      </p:sp>
      <p:sp>
        <p:nvSpPr>
          <p:cNvPr id="47" name="Textfeld 46"/>
          <p:cNvSpPr txBox="1"/>
          <p:nvPr/>
        </p:nvSpPr>
        <p:spPr>
          <a:xfrm>
            <a:off x="-1" y="465860"/>
            <a:ext cx="3491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1) Auslöser, Warnsignale und einfache Maßnahmen</a:t>
            </a:r>
          </a:p>
        </p:txBody>
      </p:sp>
      <p:pic>
        <p:nvPicPr>
          <p:cNvPr id="31" name="Bild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291" y="3893217"/>
            <a:ext cx="2149295" cy="1383544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244" y="3905917"/>
            <a:ext cx="2457922" cy="1288383"/>
          </a:xfrm>
          <a:prstGeom prst="rect">
            <a:avLst/>
          </a:prstGeom>
        </p:spPr>
      </p:pic>
      <p:cxnSp>
        <p:nvCxnSpPr>
          <p:cNvPr id="36" name="Gerade Verbindung 35"/>
          <p:cNvCxnSpPr/>
          <p:nvPr/>
        </p:nvCxnSpPr>
        <p:spPr>
          <a:xfrm>
            <a:off x="6045200" y="5594632"/>
            <a:ext cx="0" cy="1263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4306843" y="494969"/>
            <a:ext cx="483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2) Insolvenzverfahren: mit, ohne Eigenverwaltung und Konkursverfahren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370160" y="546622"/>
            <a:ext cx="0" cy="50561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636068"/>
              </p:ext>
            </p:extLst>
          </p:nvPr>
        </p:nvGraphicFramePr>
        <p:xfrm>
          <a:off x="1564775" y="1768106"/>
          <a:ext cx="1358900" cy="3751580"/>
        </p:xfrm>
        <a:graphic>
          <a:graphicData uri="http://schemas.openxmlformats.org/drawingml/2006/table">
            <a:tbl>
              <a:tblPr/>
              <a:tblGrid>
                <a:gridCol w="1358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Auslöser von Krisen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 - Zahlungsunfähigkeit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Kreditgeber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geben keine weitere Kredite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 Abgaben (KK) können nicht bezahlt werden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 kürzen Budget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 steuerliche Belastung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Schwache Konjunktur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Schwacher Export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Marktänderung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Änderung der Kaufkraft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Überschuldung (zu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wenig/negatives Eigenkapital) </a:t>
                      </a: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Falsche Strategie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Managementfehler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Persönlichkeit des Unternehmers/in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Fahrlässigkeit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72527"/>
              </p:ext>
            </p:extLst>
          </p:nvPr>
        </p:nvGraphicFramePr>
        <p:xfrm>
          <a:off x="40001" y="1496102"/>
          <a:ext cx="1473200" cy="4025900"/>
        </p:xfrm>
        <a:graphic>
          <a:graphicData uri="http://schemas.openxmlformats.org/drawingml/2006/table">
            <a:tbl>
              <a:tblPr/>
              <a:tblGrid>
                <a:gridCol w="14732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Warnsignale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Krisen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außen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Stammkunden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Forderungsausfälle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Auftreten neuer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Konkurrenten &gt;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zunehmender Wettbewerb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Sinkende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Marktanteile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Veränderndes Verhalten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Lieferanten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innen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Finanzen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Laufend schlechte Liquidität, überzogene Kreditlinien,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Schwierigkeiten bei Zahlungsterminen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Management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Unklare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Verantwortung, Unstimmigkeiten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Personal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Fehlzeiten, hohe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Fluktuation, geringe Auslastung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RWCO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Zahlen sind nicht aktuell,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nicht verfügbar, nicht aussagekräftig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997413"/>
              </p:ext>
            </p:extLst>
          </p:nvPr>
        </p:nvGraphicFramePr>
        <p:xfrm>
          <a:off x="2985859" y="1239787"/>
          <a:ext cx="1347743" cy="4290059"/>
        </p:xfrm>
        <a:graphic>
          <a:graphicData uri="http://schemas.openxmlformats.org/drawingml/2006/table">
            <a:tbl>
              <a:tblPr/>
              <a:tblGrid>
                <a:gridCol w="134774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Maßnahmen zur Bewältigung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Ohne gerichtliches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Verfahren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Erarbeitung eines </a:t>
                      </a: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Sanierungskonzeptes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ev. mit externen Beratern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Zuführung liquider Mittel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v.a. EK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Partner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Verringerung der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Schulden z.B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außergerichtlicher Schuldenschnitt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Erhöhung der Umsätze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(z.B. Auslastung von Mitarbeitern)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Reduktion von Kosten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(z.B. Personal)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nicht notwendigem Vermögen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Reduktion von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Privatentnahmen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Außenstände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prüfen und eintreiben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Konditionen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überprüfen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Umschulden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(von kurz auf langfristig)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etc.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Bild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835" y="785070"/>
            <a:ext cx="519856" cy="748278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887" y="759896"/>
            <a:ext cx="459632" cy="663132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1085" y="546622"/>
            <a:ext cx="446708" cy="647896"/>
          </a:xfrm>
          <a:prstGeom prst="rect">
            <a:avLst/>
          </a:prstGeom>
        </p:spPr>
      </p:pic>
      <p:pic>
        <p:nvPicPr>
          <p:cNvPr id="22" name="Bild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1091" y="785070"/>
            <a:ext cx="631360" cy="748278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919" y="759896"/>
            <a:ext cx="342824" cy="701232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4238" y="5384800"/>
            <a:ext cx="3018854" cy="14732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91300" y="5143500"/>
            <a:ext cx="167639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000" b="1" dirty="0" smtClean="0"/>
              <a:t>Kurzvergleich der Verfahren</a:t>
            </a:r>
            <a:endParaRPr lang="de-DE" sz="1000" b="1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0837" y="5878648"/>
            <a:ext cx="3493911" cy="9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6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1" y="15389"/>
            <a:ext cx="33180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+mj-lt"/>
                <a:cs typeface="Chalkduster"/>
              </a:rPr>
              <a:t>Mit Unternehmenskrisen umgehen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166"/>
            <a:ext cx="2451100" cy="797226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451100" y="474061"/>
            <a:ext cx="669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Die Rosenberger Gruppe ist ein österreichisches Unternehmen im Bereich Gastronomie und Hotellerie mit Schwerpunkt Betrieb von Motels und Autobahnraststätten und Unternehmenssitz in </a:t>
            </a:r>
            <a:r>
              <a:rPr lang="de-DE" sz="1000" dirty="0" err="1"/>
              <a:t>Loosdorf</a:t>
            </a:r>
            <a:r>
              <a:rPr lang="de-DE" sz="1000" dirty="0"/>
              <a:t> im Bezirk </a:t>
            </a:r>
            <a:r>
              <a:rPr lang="de-DE" sz="1000" dirty="0" err="1"/>
              <a:t>Melk</a:t>
            </a:r>
            <a:r>
              <a:rPr lang="de-DE" sz="1000" dirty="0"/>
              <a:t>.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2432"/>
            <a:ext cx="1748264" cy="1196641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264" y="1062506"/>
            <a:ext cx="2536635" cy="1176567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899" y="1062506"/>
            <a:ext cx="2262657" cy="111868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639573" y="868506"/>
            <a:ext cx="14341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87 Raststationen</a:t>
            </a:r>
          </a:p>
          <a:p>
            <a:r>
              <a:rPr lang="de-DE" sz="1200" dirty="0" smtClean="0"/>
              <a:t>53 mit Gastronomie</a:t>
            </a:r>
          </a:p>
          <a:p>
            <a:r>
              <a:rPr lang="de-DE" sz="1200" dirty="0" smtClean="0"/>
              <a:t>15 </a:t>
            </a:r>
            <a:r>
              <a:rPr lang="de-DE" sz="1200" dirty="0" err="1" smtClean="0"/>
              <a:t>Landzeit</a:t>
            </a:r>
            <a:endParaRPr lang="de-DE" sz="1200" dirty="0" smtClean="0"/>
          </a:p>
          <a:p>
            <a:r>
              <a:rPr lang="de-DE" sz="1200" dirty="0" smtClean="0"/>
              <a:t>15 Rosenberger</a:t>
            </a:r>
          </a:p>
          <a:p>
            <a:r>
              <a:rPr lang="de-DE" sz="1200" dirty="0" smtClean="0"/>
              <a:t>7 Autogrill</a:t>
            </a:r>
          </a:p>
          <a:p>
            <a:r>
              <a:rPr lang="de-DE" sz="1200" dirty="0" smtClean="0"/>
              <a:t>5 </a:t>
            </a:r>
            <a:r>
              <a:rPr lang="de-DE" sz="1200" dirty="0" err="1" smtClean="0"/>
              <a:t>Mc</a:t>
            </a:r>
            <a:r>
              <a:rPr lang="de-DE" sz="1200" dirty="0" smtClean="0"/>
              <a:t> Donalds</a:t>
            </a:r>
          </a:p>
          <a:p>
            <a:r>
              <a:rPr lang="de-DE" sz="1200" dirty="0" err="1" smtClean="0"/>
              <a:t>Asfinag</a:t>
            </a:r>
            <a:r>
              <a:rPr lang="de-DE" sz="1200" dirty="0" smtClean="0"/>
              <a:t> Rastplätze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65139"/>
              </p:ext>
            </p:extLst>
          </p:nvPr>
        </p:nvGraphicFramePr>
        <p:xfrm>
          <a:off x="131337" y="2355390"/>
          <a:ext cx="2573763" cy="4437380"/>
        </p:xfrm>
        <a:graphic>
          <a:graphicData uri="http://schemas.openxmlformats.org/drawingml/2006/table">
            <a:tbl>
              <a:tblPr/>
              <a:tblGrid>
                <a:gridCol w="257376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Warnsignale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Krisen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außen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Kunden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Geändertes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Kaufverhalten (junge, ...)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Auftreten neuer 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Konkurrenten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Landzeit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Autogrill,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Donalds, andere,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Asfinag</a:t>
                      </a: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Führen zu sinkenden 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Marktanteilen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Lieferanten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akzeptieren nur noch Barzahlungen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Von innen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Finanzen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Verlustvortrag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vor 2016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: - 7 </a:t>
                      </a:r>
                      <a:r>
                        <a:rPr lang="de-DE" sz="900" b="1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2016: Umsatz 35 </a:t>
                      </a:r>
                      <a:r>
                        <a:rPr lang="de-DE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Mio,</a:t>
                      </a:r>
                      <a:r>
                        <a:rPr lang="de-DE" sz="9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EGT</a:t>
                      </a:r>
                      <a:r>
                        <a:rPr lang="de-DE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mr-IN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de-DE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2,3 </a:t>
                      </a:r>
                      <a:r>
                        <a:rPr lang="de-DE" sz="9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2016: Vermögen: 20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EK 2,7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FK inkl. Rückstellungen 18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2017: Umsatz 33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bereinigtes EGT</a:t>
                      </a:r>
                      <a:r>
                        <a:rPr lang="mr-IN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–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3,7 </a:t>
                      </a:r>
                      <a:r>
                        <a:rPr lang="de-DE" sz="900" b="1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1" i="0" u="none" strike="noStrike" baseline="0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2017: Vermögen 18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EK 2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FK 16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Management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Verkauf 2013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 chinesische Eigentümer,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aber keine genauen Informationen</a:t>
                      </a: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Personal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Fehlzeiten, hohe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Fluktuation, geringe Auslastung,... 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Schlechte Mitarbeiterbewertungen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Kununu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2017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Bereich RWCO: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ichts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bekannt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71579"/>
              </p:ext>
            </p:extLst>
          </p:nvPr>
        </p:nvGraphicFramePr>
        <p:xfrm>
          <a:off x="2804320" y="3358096"/>
          <a:ext cx="2453158" cy="2105659"/>
        </p:xfrm>
        <a:graphic>
          <a:graphicData uri="http://schemas.openxmlformats.org/drawingml/2006/table">
            <a:tbl>
              <a:tblPr/>
              <a:tblGrid>
                <a:gridCol w="245315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Auslöser von Krisen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Liquidität </a:t>
                      </a:r>
                      <a:r>
                        <a:rPr lang="de-DE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Zahlungsunfähigkeit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Sanierungskonzept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fertig aber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„Banken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verweigern überraschend Kredite?“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Novembergehälter, Weihnachtsgeld konnte nicht bezahlt werden.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 kaufen bei alternativen Anbietern,...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interne Gründe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Überschuldung (zu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wenig Eigenkapital</a:t>
                      </a: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Falsche Strategie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(vgl. alternative Anbieter)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Managementfehler (zu spät reagiert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Fahrlässigkeit (früheres Sicherstellen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Finanzierungsalternativen)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37486"/>
              </p:ext>
            </p:extLst>
          </p:nvPr>
        </p:nvGraphicFramePr>
        <p:xfrm>
          <a:off x="5388293" y="3267600"/>
          <a:ext cx="1708925" cy="3548380"/>
        </p:xfrm>
        <a:graphic>
          <a:graphicData uri="http://schemas.openxmlformats.org/drawingml/2006/table">
            <a:tbl>
              <a:tblPr/>
              <a:tblGrid>
                <a:gridCol w="170892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Maßnahmen zur Bewältigung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Ohne gerichtliches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Verfahren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Erarbeitung eines </a:t>
                      </a:r>
                      <a:r>
                        <a:rPr lang="de-DE" sz="9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Sanierungskonzeptes</a:t>
                      </a:r>
                      <a:r>
                        <a:rPr lang="de-DE" sz="9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 mit externen Beratern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Zuführung liquider Mittel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Gesellschafter (Verluste aus Vorjahren wurden immer wieder abgedeckt)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Schuldenreduktion z.B</a:t>
                      </a:r>
                      <a:r>
                        <a:rPr lang="de-DE" sz="900" b="0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außergerichtlicher Schuldenschnitt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Haircut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um 10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3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Banken und 7 </a:t>
                      </a:r>
                      <a:r>
                        <a:rPr lang="de-DE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</a:t>
                      </a: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Erhöhung der Umsätze </a:t>
                      </a:r>
                      <a:endParaRPr lang="de-DE" sz="900" b="0" i="0" u="none" strike="noStrike" baseline="0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Nicht gelungen (-2Mio)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Reduktion von Kosten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sind fast gleich geblieben</a:t>
                      </a: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Umschulden</a:t>
                      </a:r>
                      <a:r>
                        <a:rPr lang="de-DE" sz="9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(von kurz auf langfristig nicht erfolgreich)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11" y="5882624"/>
            <a:ext cx="1423890" cy="655697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100" y="976853"/>
            <a:ext cx="800099" cy="280447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999" y="1248048"/>
            <a:ext cx="330199" cy="275952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1551" y="1587500"/>
            <a:ext cx="391148" cy="288887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5599" y="1916977"/>
            <a:ext cx="1139201" cy="182835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5100" y="2181187"/>
            <a:ext cx="342824" cy="701232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3250" y="2638115"/>
            <a:ext cx="607484" cy="719981"/>
          </a:xfrm>
          <a:prstGeom prst="rect">
            <a:avLst/>
          </a:prstGeom>
        </p:spPr>
      </p:pic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366583"/>
              </p:ext>
            </p:extLst>
          </p:nvPr>
        </p:nvGraphicFramePr>
        <p:xfrm>
          <a:off x="7235436" y="2594500"/>
          <a:ext cx="1730763" cy="4234179"/>
        </p:xfrm>
        <a:graphic>
          <a:graphicData uri="http://schemas.openxmlformats.org/drawingml/2006/table">
            <a:tbl>
              <a:tblPr/>
              <a:tblGrid>
                <a:gridCol w="173076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Maßnahmen zur Bewältigung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 gerichtlichem Verfahren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Dez. 2018: Antrag auf ____________________________________________gestellt.</a:t>
                      </a: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Beim Landesgericht__________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Schuldenstand:_____________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Betroffenen Mitarbeiter:_____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Angepeilte Quote:__________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Ziel:______________________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Schicksal des Unternehmens liegt nun in den Händen der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________________________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KSV von 1870:?        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_______________________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Welche gerichtliche Möglichkeit besteht im Privatbereich?</a:t>
                      </a:r>
                    </a:p>
                    <a:p>
                      <a:pPr marL="171450" indent="-171450" algn="l" fontAlgn="b">
                        <a:buFontTx/>
                        <a:buChar char="-"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fontAlgn="b">
                        <a:buFontTx/>
                        <a:buChar char="-"/>
                      </a:pPr>
                      <a:r>
                        <a:rPr lang="de-DE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_________________________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endParaRPr lang="de-DE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Bild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82350" y="2180915"/>
            <a:ext cx="472167" cy="346385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64225" y="2638114"/>
            <a:ext cx="549340" cy="618975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3318064" y="15389"/>
            <a:ext cx="58259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AT" sz="900" dirty="0" smtClean="0">
                <a:latin typeface="+mj-lt"/>
                <a:cs typeface="Chalkduster"/>
              </a:rPr>
              <a:t>Warnsignale und Auslöser der Krise bei Rosenberger identifizieren können</a:t>
            </a:r>
          </a:p>
          <a:p>
            <a:r>
              <a:rPr lang="de-AT" sz="900" dirty="0" smtClean="0">
                <a:latin typeface="+mj-lt"/>
                <a:cs typeface="Chalkduster"/>
              </a:rPr>
              <a:t>Außergerichtliche und gerichtliche Maßnahmen der Sanierung bei Rosenberger erläutern können</a:t>
            </a:r>
          </a:p>
        </p:txBody>
      </p:sp>
      <p:cxnSp>
        <p:nvCxnSpPr>
          <p:cNvPr id="24" name="Gerade Verbindung 23"/>
          <p:cNvCxnSpPr/>
          <p:nvPr/>
        </p:nvCxnSpPr>
        <p:spPr>
          <a:xfrm>
            <a:off x="3047924" y="5867400"/>
            <a:ext cx="2044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4013200" y="5880100"/>
            <a:ext cx="12700" cy="8614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3070154" y="5613400"/>
            <a:ext cx="20225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A       Skizze Bilanz 31.12.2016        P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44295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Macintosh PowerPoint</Application>
  <PresentationFormat>Bildschirmpräsentation (4:3)</PresentationFormat>
  <Paragraphs>151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Office-Design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werner holzheu</cp:lastModifiedBy>
  <cp:revision>178</cp:revision>
  <cp:lastPrinted>2019-01-07T18:31:39Z</cp:lastPrinted>
  <dcterms:created xsi:type="dcterms:W3CDTF">2015-09-21T19:41:13Z</dcterms:created>
  <dcterms:modified xsi:type="dcterms:W3CDTF">2019-01-14T11:02:18Z</dcterms:modified>
</cp:coreProperties>
</file>