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21" autoAdjust="0"/>
  </p:normalViewPr>
  <p:slideViewPr>
    <p:cSldViewPr snapToGrid="0" snapToObjects="1">
      <p:cViewPr>
        <p:scale>
          <a:sx n="100" d="100"/>
          <a:sy n="100" d="100"/>
        </p:scale>
        <p:origin x="-11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179" y="0"/>
            <a:ext cx="34272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cs typeface="Chalkduster"/>
              </a:rPr>
              <a:t>Kaufvertrag: Grundlagen, Bestandteile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54400" y="0"/>
            <a:ext cx="5689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cs typeface="Chalkduster"/>
              </a:rPr>
              <a:t>Ziel/Kompetenzen: Kaufverträge definieren können, Voraussetzungen für Kaufverträge erkennen können, rechtliche Aspekte (Pflichten, Gesetze) beurteilen können, KV-Bestandteile analysieren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284275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cs typeface="Chalkduster"/>
              </a:rPr>
              <a:t>1)Was, Wie? </a:t>
            </a:r>
            <a:endParaRPr lang="de-DE" sz="1200" dirty="0">
              <a:cs typeface="Chalkduster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-22714" y="498283"/>
            <a:ext cx="156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cs typeface="Chalkduster"/>
              </a:rPr>
              <a:t>Was: </a:t>
            </a:r>
          </a:p>
          <a:p>
            <a:r>
              <a:rPr lang="de-DE" sz="800" dirty="0" smtClean="0">
                <a:cs typeface="Chalkduster"/>
              </a:rPr>
              <a:t>Vereinbarung zur entgeltlichen Übertragung von Gegenständen </a:t>
            </a:r>
            <a:r>
              <a:rPr lang="de-DE" sz="800" dirty="0">
                <a:cs typeface="Chalkduster"/>
              </a:rPr>
              <a:t> </a:t>
            </a:r>
            <a:endParaRPr lang="de-DE" sz="800" dirty="0" smtClean="0">
              <a:cs typeface="Chalkduster"/>
            </a:endParaRPr>
          </a:p>
          <a:p>
            <a:endParaRPr lang="de-DE" sz="800" b="1" dirty="0" smtClean="0">
              <a:cs typeface="Chalkduster"/>
            </a:endParaRPr>
          </a:p>
          <a:p>
            <a:r>
              <a:rPr lang="de-DE" sz="800" b="1" dirty="0" smtClean="0">
                <a:cs typeface="Chalkduster"/>
              </a:rPr>
              <a:t>Form</a:t>
            </a:r>
            <a:r>
              <a:rPr lang="de-DE" sz="800" dirty="0" smtClean="0">
                <a:cs typeface="Chalkduster"/>
              </a:rPr>
              <a:t>: schriftlich, mündlich, </a:t>
            </a:r>
          </a:p>
          <a:p>
            <a:r>
              <a:rPr lang="de-DE" sz="800" dirty="0" smtClean="0">
                <a:cs typeface="Chalkduster"/>
              </a:rPr>
              <a:t>elektronisch oder schlüssig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437086" y="284275"/>
            <a:ext cx="1458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Chalkduster"/>
              </a:rPr>
              <a:t>2</a:t>
            </a:r>
            <a:r>
              <a:rPr lang="de-DE" sz="1200" dirty="0" smtClean="0">
                <a:cs typeface="Chalkduster"/>
              </a:rPr>
              <a:t>)Voraussetzungen? </a:t>
            </a:r>
            <a:endParaRPr lang="de-DE" sz="1200" dirty="0">
              <a:cs typeface="Chalkduster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307943" y="294239"/>
            <a:ext cx="2011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cs typeface="Chalkduster"/>
              </a:rPr>
              <a:t>3)Welche Pflichten? </a:t>
            </a:r>
            <a:endParaRPr lang="de-DE" sz="1200" dirty="0">
              <a:cs typeface="Chalkduster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528253" y="498283"/>
            <a:ext cx="14120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cs typeface="Chalkduster"/>
              </a:rPr>
              <a:t>Verkäufer: </a:t>
            </a:r>
          </a:p>
          <a:p>
            <a:r>
              <a:rPr lang="de-DE" sz="800" dirty="0">
                <a:cs typeface="Chalkduster"/>
              </a:rPr>
              <a:t> </a:t>
            </a:r>
            <a:r>
              <a:rPr lang="de-DE" sz="800" dirty="0" smtClean="0">
                <a:cs typeface="Chalkduster"/>
              </a:rPr>
              <a:t>    Erfüllung &amp; Rechnung</a:t>
            </a:r>
          </a:p>
          <a:p>
            <a:r>
              <a:rPr lang="de-DE" sz="800" b="1" dirty="0" smtClean="0">
                <a:cs typeface="Chalkduster"/>
              </a:rPr>
              <a:t>Käufer: </a:t>
            </a:r>
          </a:p>
          <a:p>
            <a:r>
              <a:rPr lang="de-DE" sz="800" dirty="0">
                <a:cs typeface="Chalkduster"/>
              </a:rPr>
              <a:t> </a:t>
            </a:r>
            <a:r>
              <a:rPr lang="de-DE" sz="800" dirty="0" smtClean="0">
                <a:cs typeface="Chalkduster"/>
              </a:rPr>
              <a:t>    Annahme &amp; Zahlung</a:t>
            </a:r>
          </a:p>
        </p:txBody>
      </p:sp>
      <p:sp>
        <p:nvSpPr>
          <p:cNvPr id="41" name="Rechteck 40"/>
          <p:cNvSpPr/>
          <p:nvPr/>
        </p:nvSpPr>
        <p:spPr>
          <a:xfrm>
            <a:off x="4723347" y="294239"/>
            <a:ext cx="2011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4</a:t>
            </a:r>
            <a:r>
              <a:rPr lang="de-DE" sz="1200" dirty="0" smtClean="0">
                <a:cs typeface="Chalkduster"/>
              </a:rPr>
              <a:t>)Welche Gesetze? </a:t>
            </a:r>
            <a:endParaRPr lang="de-DE" sz="1200" dirty="0">
              <a:cs typeface="Chalkduster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836353" y="507142"/>
            <a:ext cx="1898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cs typeface="Chalkduster"/>
              </a:rPr>
              <a:t>C2C</a:t>
            </a:r>
            <a:r>
              <a:rPr lang="de-DE" sz="800" dirty="0" smtClean="0">
                <a:cs typeface="Chalkduster"/>
              </a:rPr>
              <a:t>: ABGB (Allg. Bürg. Gesetzbuch)</a:t>
            </a:r>
          </a:p>
          <a:p>
            <a:r>
              <a:rPr lang="de-DE" sz="800" b="1" dirty="0" smtClean="0">
                <a:cs typeface="Chalkduster"/>
              </a:rPr>
              <a:t>B2B</a:t>
            </a:r>
            <a:r>
              <a:rPr lang="de-DE" sz="800" dirty="0" smtClean="0">
                <a:cs typeface="Chalkduster"/>
              </a:rPr>
              <a:t>: ABGB, </a:t>
            </a:r>
          </a:p>
          <a:p>
            <a:r>
              <a:rPr lang="de-DE" sz="800" dirty="0">
                <a:cs typeface="Chalkduster"/>
              </a:rPr>
              <a:t> </a:t>
            </a:r>
            <a:r>
              <a:rPr lang="de-DE" sz="800" dirty="0" smtClean="0">
                <a:cs typeface="Chalkduster"/>
              </a:rPr>
              <a:t>         UGB</a:t>
            </a:r>
            <a:r>
              <a:rPr lang="de-DE" sz="800" dirty="0">
                <a:cs typeface="Chalkduster"/>
              </a:rPr>
              <a:t> </a:t>
            </a:r>
            <a:r>
              <a:rPr lang="de-DE" sz="800" dirty="0" smtClean="0">
                <a:cs typeface="Chalkduster"/>
              </a:rPr>
              <a:t>(Unternehmergesetzbuch) </a:t>
            </a:r>
          </a:p>
          <a:p>
            <a:r>
              <a:rPr lang="de-DE" sz="800" dirty="0">
                <a:cs typeface="Chalkduster"/>
              </a:rPr>
              <a:t> </a:t>
            </a:r>
            <a:r>
              <a:rPr lang="de-DE" sz="800" dirty="0" smtClean="0">
                <a:cs typeface="Chalkduster"/>
              </a:rPr>
              <a:t>         USTG (Umsatzsteuergesetz)</a:t>
            </a:r>
          </a:p>
          <a:p>
            <a:r>
              <a:rPr lang="de-DE" sz="800" dirty="0">
                <a:cs typeface="Chalkduster"/>
              </a:rPr>
              <a:t> </a:t>
            </a:r>
            <a:r>
              <a:rPr lang="de-DE" sz="800" dirty="0" smtClean="0">
                <a:cs typeface="Chalkduster"/>
              </a:rPr>
              <a:t>         ECG (E-Commerce Gesetz)</a:t>
            </a:r>
          </a:p>
          <a:p>
            <a:r>
              <a:rPr lang="de-DE" sz="800" b="1" dirty="0" smtClean="0">
                <a:cs typeface="Chalkduster"/>
              </a:rPr>
              <a:t>B2C</a:t>
            </a:r>
            <a:r>
              <a:rPr lang="de-DE" sz="800" dirty="0" smtClean="0">
                <a:cs typeface="Chalkduster"/>
              </a:rPr>
              <a:t>: alle von B2B + </a:t>
            </a:r>
          </a:p>
          <a:p>
            <a:r>
              <a:rPr lang="de-DE" sz="800" dirty="0">
                <a:cs typeface="Chalkduster"/>
              </a:rPr>
              <a:t> </a:t>
            </a:r>
            <a:r>
              <a:rPr lang="de-DE" sz="800" dirty="0" smtClean="0">
                <a:cs typeface="Chalkduster"/>
              </a:rPr>
              <a:t> KSchG (Konsumenten-schutzgesetz)</a:t>
            </a:r>
          </a:p>
        </p:txBody>
      </p:sp>
      <p:sp>
        <p:nvSpPr>
          <p:cNvPr id="43" name="Rechteck 42"/>
          <p:cNvSpPr/>
          <p:nvPr/>
        </p:nvSpPr>
        <p:spPr>
          <a:xfrm>
            <a:off x="6468094" y="284275"/>
            <a:ext cx="2085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cs typeface="Chalkduster"/>
              </a:rPr>
              <a:t>5</a:t>
            </a:r>
            <a:r>
              <a:rPr lang="de-DE" sz="1200" dirty="0" smtClean="0">
                <a:cs typeface="Chalkduster"/>
              </a:rPr>
              <a:t>)Schritte im Verkaufsprozess</a:t>
            </a:r>
            <a:endParaRPr lang="de-DE" sz="1200" dirty="0">
              <a:cs typeface="Chalkduster"/>
            </a:endParaRP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357" y="484332"/>
            <a:ext cx="1018499" cy="1044998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7247541" y="1036892"/>
            <a:ext cx="19150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cs typeface="Chalkduster"/>
              </a:rPr>
              <a:t>Willenseinigung durch</a:t>
            </a:r>
            <a:endParaRPr lang="de-DE" sz="800" b="1" dirty="0">
              <a:cs typeface="Chalkduster"/>
            </a:endParaRPr>
          </a:p>
          <a:p>
            <a:pPr marL="171450" indent="-171450">
              <a:buFontTx/>
              <a:buChar char="-"/>
            </a:pPr>
            <a:r>
              <a:rPr lang="de-DE" sz="800" dirty="0" smtClean="0">
                <a:cs typeface="Chalkduster"/>
              </a:rPr>
              <a:t>Verbindliches Angebot + Bestellung</a:t>
            </a:r>
          </a:p>
          <a:p>
            <a:pPr marL="171450" indent="-171450">
              <a:buFontTx/>
              <a:buChar char="-"/>
            </a:pPr>
            <a:r>
              <a:rPr lang="de-DE" sz="800" dirty="0" smtClean="0">
                <a:cs typeface="Chalkduster"/>
              </a:rPr>
              <a:t>Bestellung und Auftragsbestätigung</a:t>
            </a:r>
          </a:p>
          <a:p>
            <a:pPr marL="171450" indent="-171450">
              <a:buFontTx/>
              <a:buChar char="-"/>
            </a:pPr>
            <a:r>
              <a:rPr lang="de-DE" sz="800" dirty="0" smtClean="0">
                <a:cs typeface="Chalkduster"/>
              </a:rPr>
              <a:t>Bestellung und Lieferung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437087" y="561274"/>
            <a:ext cx="201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cs typeface="Chalkduster"/>
              </a:rPr>
              <a:t>1) Willenseinigung (wahre Einigung)</a:t>
            </a:r>
          </a:p>
          <a:p>
            <a:r>
              <a:rPr lang="de-DE" sz="800" dirty="0" smtClean="0">
                <a:cs typeface="Chalkduster"/>
              </a:rPr>
              <a:t>2) Geschäftsfähigkeit (Alter)</a:t>
            </a:r>
          </a:p>
          <a:p>
            <a:r>
              <a:rPr lang="de-DE" sz="800" dirty="0" smtClean="0">
                <a:cs typeface="Chalkduster"/>
              </a:rPr>
              <a:t>3) Möglichkeit (nicht z.B. Zeitreisemaschine)</a:t>
            </a:r>
          </a:p>
          <a:p>
            <a:r>
              <a:rPr lang="de-DE" sz="800" dirty="0" smtClean="0">
                <a:cs typeface="Chalkduster"/>
              </a:rPr>
              <a:t>4) Erlaubt (nicht z.B. Drogen)</a:t>
            </a:r>
          </a:p>
          <a:p>
            <a:r>
              <a:rPr lang="de-DE" sz="800" dirty="0" smtClean="0">
                <a:cs typeface="Chalkduster"/>
              </a:rPr>
              <a:t>5) Ohne Zwang (freiwillig)</a:t>
            </a:r>
          </a:p>
          <a:p>
            <a:endParaRPr lang="de-DE" sz="800" dirty="0" smtClean="0">
              <a:cs typeface="Chalkduster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-22715" y="1380773"/>
            <a:ext cx="7332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cs typeface="Chalkduster"/>
              </a:rPr>
              <a:t>6) Bestandteile:</a:t>
            </a:r>
            <a:endParaRPr lang="de-DE" sz="1200" dirty="0">
              <a:cs typeface="Chalkduster"/>
            </a:endParaRP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85200"/>
              </p:ext>
            </p:extLst>
          </p:nvPr>
        </p:nvGraphicFramePr>
        <p:xfrm>
          <a:off x="27179" y="2824178"/>
          <a:ext cx="2464915" cy="3959280"/>
        </p:xfrm>
        <a:graphic>
          <a:graphicData uri="http://schemas.openxmlformats.org/drawingml/2006/table">
            <a:tbl>
              <a:tblPr/>
              <a:tblGrid>
                <a:gridCol w="701553"/>
                <a:gridCol w="1763362"/>
              </a:tblGrid>
              <a:tr h="1459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rechtlich fix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Käufer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Unternehmer, Privater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Verkäufer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Unternehmer, Privater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Varianten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b2b, b2c, c2c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Menge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exakt z.B. 5 Liter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zirka, z.B. Volltanken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Bausch und Bogen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z.B. ganze Ernte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Sukzessivkauf z.B. Teilmenge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</a:t>
                      </a:r>
                      <a:r>
                        <a:rPr lang="de-DE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Art,Qualität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Artikelnummer (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Art.Nr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Marken, Typen (Audi, A3...)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Normen (Ö-Norm,...)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Abbildungen (Fotos,...)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Muster (Bodenbelag)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Besichtigung (gebrauchter PKW)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Handelsklasse (Eier, Gemüse,...)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5) Preis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bestimmter 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bestimmbarer 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Kostenschwankungsklausel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Indelklausel (Baukostenindex)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Baukostenindex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Inflation: Verbraucherpreisindex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Basispreis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Börsen-, Schätzpreis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Rabatt (Mengen-, Teuerabatt)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Skonto (2-5% Frühzahlung)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277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7286"/>
              </p:ext>
            </p:extLst>
          </p:nvPr>
        </p:nvGraphicFramePr>
        <p:xfrm>
          <a:off x="2603500" y="2530898"/>
          <a:ext cx="3983406" cy="4252560"/>
        </p:xfrm>
        <a:graphic>
          <a:graphicData uri="http://schemas.openxmlformats.org/drawingml/2006/table">
            <a:tbl>
              <a:tblPr/>
              <a:tblGrid>
                <a:gridCol w="1091871"/>
                <a:gridCol w="2891535"/>
              </a:tblGrid>
              <a:tr h="1459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spezielle Vereinbarung zu Lieferung und Zahlung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Zahlungsbedingungen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Vereinbarung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Bringschuld (Verkäufer), sofort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Zahlungsart und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Vereinbarungen: 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 Ziel (z.B. Zahlungsziel in 30 Tagen)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Zeitpunkt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 Vereinbarung "bei Zahlung innerhalb von 7 Tagen ..."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 Ziel + Skonto, z.B. "30 Tage Ziel, 10 Tage 2% Skonto"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An- oder Vorauszahlung z.B. 20% sofort fällig...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Teil- oder Ratenzahlung: z.B. in 36 Monatsraten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Zahlungsart z.B. mit Karte, Überweisung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Lieferbedingungen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Vereinbarung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Holschuld (Verkäufer), sofort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Lieferort, Termin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Einpunktklauseln: Kosten- u. Risikoübergang an 1 Punkt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Kosten- und Gefahren-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ab..., frei..., 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übergang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Werk   Käufer trägt Kosten u. Risiko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genannter Ort   Käufer trägt Kosten u. Risiko ab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Verkäufer Dornbirn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 Haus   Verkäufer trägt Kosten u. Risiko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Käufer </a:t>
                      </a:r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 Wien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 ... Genannter Ort     Verkäufer trägkt Kosten u Risiko bis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Transportunt.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ÖBB in Bludenz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Zweipunktklauseln: Kosten- u Risikopübergang an 2 Punkten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frachtfrei ..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z.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B. „frachtfrei Bhf. Salzburg“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Verkäufer trägt Risiko bis 1. Transportunternehmen (ÖBB)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aber die Kosten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 zum genannten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Ort, </a:t>
                      </a:r>
                      <a:r>
                        <a:rPr lang="de-DE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Bhf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Salzburg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Vereinbarung zur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Lieferverzug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Vermeidung von 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Fixgeschäft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z.B. fix am 3.2. ...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 Zahlungs-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Pönale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Vertragsstrafe bei Spätlieferung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verzug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Bankgarantie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Bei Spätlieferung bezahlt Bank vereinbarte €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Zahlungsverzug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An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bzw. Vorauszahlung: in Teilen oder alles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Eigentumsvorbehalt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Eigentum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geht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nach Zahlung über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99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0" marR="9480" marT="9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Bankgarantie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Bank zahlt bei Zahlungsverzug</a:t>
                      </a:r>
                    </a:p>
                  </a:txBody>
                  <a:tcPr marL="9480" marR="9480" marT="9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45" y="1725470"/>
            <a:ext cx="988160" cy="1001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1" y="1784498"/>
            <a:ext cx="611947" cy="636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015" y="1675415"/>
            <a:ext cx="863385" cy="54692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369" y="1926394"/>
            <a:ext cx="905062" cy="67384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007" y="1922901"/>
            <a:ext cx="1304000" cy="80372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84045"/>
              </p:ext>
            </p:extLst>
          </p:nvPr>
        </p:nvGraphicFramePr>
        <p:xfrm>
          <a:off x="6625368" y="2808231"/>
          <a:ext cx="2465355" cy="3975227"/>
        </p:xfrm>
        <a:graphic>
          <a:graphicData uri="http://schemas.openxmlformats.org/drawingml/2006/table">
            <a:tbl>
              <a:tblPr/>
              <a:tblGrid>
                <a:gridCol w="573338"/>
                <a:gridCol w="1892017"/>
              </a:tblGrid>
              <a:tr h="1603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Zusätzliche Vereinbarungen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AGB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Begingungen des Verkäufers 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"Kleingedrucktes"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grob benachteiligende Regeln ungültig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B2C unklare Bestimmungen ungültig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trotzdem  Vertragsbestandteil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Vorsicht: Durchlesen vor Unterschrift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branchen-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Versicherungsbedingungen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übliche 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Speditionsbedingungen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Bed.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Allgemeine Reisebedingungen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Usancen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Handelsbräuche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Seetransport durch Container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sonstiges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Verpackung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V. ist Bestandteil der Lieferung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Ware dark keinen Schaden erleiden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Funktionen der Verpackung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Schutz, Lagerung, Transport,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Werbeträger, Information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Achtung: Abfall, Plastik &gt; Vermeidung</a:t>
                      </a: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2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Weitere:</a:t>
                      </a:r>
                    </a:p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Bedingungen öffentlicher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Aufträge,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Unfallverhütungsbedingungen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59" marR="12259" marT="122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Bild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6348" y="1528946"/>
            <a:ext cx="2520558" cy="1001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105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23" grpId="0"/>
      <p:bldP spid="17" grpId="0"/>
      <p:bldP spid="35" grpId="0"/>
      <p:bldP spid="41" grpId="0"/>
      <p:bldP spid="42" grpId="0"/>
      <p:bldP spid="43" grpId="0"/>
      <p:bldP spid="45" grpId="0"/>
      <p:bldP spid="24" grpId="0"/>
      <p:bldP spid="31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Macintosh PowerPoint</Application>
  <PresentationFormat>Bildschirmpräsentation (4:3)</PresentationFormat>
  <Paragraphs>188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131</cp:revision>
  <cp:lastPrinted>2018-03-02T08:12:34Z</cp:lastPrinted>
  <dcterms:created xsi:type="dcterms:W3CDTF">2015-09-21T19:41:13Z</dcterms:created>
  <dcterms:modified xsi:type="dcterms:W3CDTF">2019-07-04T22:24:31Z</dcterms:modified>
</cp:coreProperties>
</file>